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40"/>
  </p:notesMasterIdLst>
  <p:sldIdLst>
    <p:sldId id="493" r:id="rId2"/>
    <p:sldId id="583" r:id="rId3"/>
    <p:sldId id="622" r:id="rId4"/>
    <p:sldId id="629" r:id="rId5"/>
    <p:sldId id="631" r:id="rId6"/>
    <p:sldId id="633" r:id="rId7"/>
    <p:sldId id="635" r:id="rId8"/>
    <p:sldId id="624" r:id="rId9"/>
    <p:sldId id="637" r:id="rId10"/>
    <p:sldId id="623" r:id="rId11"/>
    <p:sldId id="600" r:id="rId12"/>
    <p:sldId id="601" r:id="rId13"/>
    <p:sldId id="602" r:id="rId14"/>
    <p:sldId id="643" r:id="rId15"/>
    <p:sldId id="641" r:id="rId16"/>
    <p:sldId id="644" r:id="rId17"/>
    <p:sldId id="658" r:id="rId18"/>
    <p:sldId id="597" r:id="rId19"/>
    <p:sldId id="651" r:id="rId20"/>
    <p:sldId id="603" r:id="rId21"/>
    <p:sldId id="639" r:id="rId22"/>
    <p:sldId id="606" r:id="rId23"/>
    <p:sldId id="638" r:id="rId24"/>
    <p:sldId id="645" r:id="rId25"/>
    <p:sldId id="652" r:id="rId26"/>
    <p:sldId id="660" r:id="rId27"/>
    <p:sldId id="661" r:id="rId28"/>
    <p:sldId id="655" r:id="rId29"/>
    <p:sldId id="519" r:id="rId30"/>
    <p:sldId id="659" r:id="rId31"/>
    <p:sldId id="657" r:id="rId32"/>
    <p:sldId id="277" r:id="rId33"/>
    <p:sldId id="529" r:id="rId34"/>
    <p:sldId id="656" r:id="rId35"/>
    <p:sldId id="649" r:id="rId36"/>
    <p:sldId id="650" r:id="rId37"/>
    <p:sldId id="646" r:id="rId38"/>
    <p:sldId id="473" r:id="rId39"/>
    <p:sldId id="591" r:id="rId40"/>
    <p:sldId id="592" r:id="rId41"/>
    <p:sldId id="539" r:id="rId42"/>
    <p:sldId id="540" r:id="rId43"/>
    <p:sldId id="541" r:id="rId44"/>
    <p:sldId id="542" r:id="rId45"/>
    <p:sldId id="545" r:id="rId46"/>
    <p:sldId id="648" r:id="rId47"/>
    <p:sldId id="608" r:id="rId48"/>
    <p:sldId id="393" r:id="rId49"/>
    <p:sldId id="452" r:id="rId50"/>
    <p:sldId id="525" r:id="rId51"/>
    <p:sldId id="565" r:id="rId52"/>
    <p:sldId id="548" r:id="rId53"/>
    <p:sldId id="550" r:id="rId54"/>
    <p:sldId id="475" r:id="rId55"/>
    <p:sldId id="557" r:id="rId56"/>
    <p:sldId id="477" r:id="rId57"/>
    <p:sldId id="556" r:id="rId58"/>
    <p:sldId id="609" r:id="rId59"/>
    <p:sldId id="610" r:id="rId60"/>
    <p:sldId id="611" r:id="rId61"/>
    <p:sldId id="612" r:id="rId62"/>
    <p:sldId id="614" r:id="rId63"/>
    <p:sldId id="615" r:id="rId64"/>
    <p:sldId id="616" r:id="rId65"/>
    <p:sldId id="534" r:id="rId66"/>
    <p:sldId id="535" r:id="rId67"/>
    <p:sldId id="537" r:id="rId68"/>
    <p:sldId id="538" r:id="rId69"/>
    <p:sldId id="561" r:id="rId70"/>
    <p:sldId id="576" r:id="rId71"/>
    <p:sldId id="586" r:id="rId72"/>
    <p:sldId id="585" r:id="rId73"/>
    <p:sldId id="577" r:id="rId74"/>
    <p:sldId id="593" r:id="rId75"/>
    <p:sldId id="594" r:id="rId76"/>
    <p:sldId id="595" r:id="rId77"/>
    <p:sldId id="551" r:id="rId78"/>
    <p:sldId id="478" r:id="rId79"/>
    <p:sldId id="494" r:id="rId80"/>
    <p:sldId id="571" r:id="rId81"/>
    <p:sldId id="487" r:id="rId82"/>
    <p:sldId id="579" r:id="rId83"/>
    <p:sldId id="580" r:id="rId84"/>
    <p:sldId id="582" r:id="rId85"/>
    <p:sldId id="497" r:id="rId86"/>
    <p:sldId id="554" r:id="rId87"/>
    <p:sldId id="555" r:id="rId88"/>
    <p:sldId id="568" r:id="rId89"/>
    <p:sldId id="569" r:id="rId90"/>
    <p:sldId id="570" r:id="rId91"/>
    <p:sldId id="500" r:id="rId92"/>
    <p:sldId id="501" r:id="rId93"/>
    <p:sldId id="502" r:id="rId94"/>
    <p:sldId id="523" r:id="rId95"/>
    <p:sldId id="471" r:id="rId96"/>
    <p:sldId id="549" r:id="rId97"/>
    <p:sldId id="454" r:id="rId98"/>
    <p:sldId id="490" r:id="rId99"/>
    <p:sldId id="558" r:id="rId100"/>
    <p:sldId id="516" r:id="rId101"/>
    <p:sldId id="476" r:id="rId102"/>
    <p:sldId id="567" r:id="rId103"/>
    <p:sldId id="566" r:id="rId104"/>
    <p:sldId id="507" r:id="rId105"/>
    <p:sldId id="559" r:id="rId106"/>
    <p:sldId id="560" r:id="rId107"/>
    <p:sldId id="564" r:id="rId108"/>
    <p:sldId id="563" r:id="rId109"/>
    <p:sldId id="544" r:id="rId110"/>
    <p:sldId id="587" r:id="rId111"/>
    <p:sldId id="588" r:id="rId112"/>
    <p:sldId id="589" r:id="rId113"/>
    <p:sldId id="590" r:id="rId114"/>
    <p:sldId id="485" r:id="rId115"/>
    <p:sldId id="468" r:id="rId116"/>
    <p:sldId id="445" r:id="rId117"/>
    <p:sldId id="462" r:id="rId118"/>
    <p:sldId id="552" r:id="rId119"/>
    <p:sldId id="553" r:id="rId120"/>
    <p:sldId id="484" r:id="rId121"/>
    <p:sldId id="517" r:id="rId122"/>
    <p:sldId id="459" r:id="rId123"/>
    <p:sldId id="480" r:id="rId124"/>
    <p:sldId id="365" r:id="rId125"/>
    <p:sldId id="575" r:id="rId126"/>
    <p:sldId id="574" r:id="rId127"/>
    <p:sldId id="572" r:id="rId128"/>
    <p:sldId id="427" r:id="rId129"/>
    <p:sldId id="395" r:id="rId130"/>
    <p:sldId id="362" r:id="rId131"/>
    <p:sldId id="385" r:id="rId132"/>
    <p:sldId id="455" r:id="rId133"/>
    <p:sldId id="456" r:id="rId134"/>
    <p:sldId id="457" r:id="rId135"/>
    <p:sldId id="422" r:id="rId136"/>
    <p:sldId id="425" r:id="rId137"/>
    <p:sldId id="521" r:id="rId138"/>
    <p:sldId id="524" r:id="rId1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EFFEA"/>
    <a:srgbClr val="FFF1F7"/>
    <a:srgbClr val="F0FFFD"/>
    <a:srgbClr val="33CC33"/>
    <a:srgbClr val="CC00FF"/>
    <a:srgbClr val="00FFFF"/>
    <a:srgbClr val="99CCFF"/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06" d="100"/>
          <a:sy n="106" d="100"/>
        </p:scale>
        <p:origin x="1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26/04/2018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407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038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785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016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2088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073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360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092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2240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3101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802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75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7664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414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227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3962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6786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073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600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7722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5944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5218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16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05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3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2524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500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4198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09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910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014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0970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73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6056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92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3883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6902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1896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9796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8950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6320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3923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66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1684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96613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8366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5522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8852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5049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8654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0245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7677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94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0650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2428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9964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11577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7677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32039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9268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0872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6195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92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62740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9914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572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26/04/2018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26/04/2018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26/04/2018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26/04/2018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26/04/2018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26/04/2018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26/04/2018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26/04/2018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26/04/2018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26/04/2018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26/04/2018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26/04/2018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1011.png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g"/><Relationship Id="rId5" Type="http://schemas.openxmlformats.org/officeDocument/2006/relationships/image" Target="../media/image521.png"/><Relationship Id="rId4" Type="http://schemas.openxmlformats.org/officeDocument/2006/relationships/image" Target="../media/image229.png"/><Relationship Id="rId9" Type="http://schemas.openxmlformats.org/officeDocument/2006/relationships/image" Target="../media/image23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1921.png"/><Relationship Id="rId7" Type="http://schemas.openxmlformats.org/officeDocument/2006/relationships/image" Target="../media/image19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2010.png"/><Relationship Id="rId5" Type="http://schemas.openxmlformats.org/officeDocument/2006/relationships/image" Target="../media/image90.png"/><Relationship Id="rId10" Type="http://schemas.openxmlformats.org/officeDocument/2006/relationships/image" Target="../media/image2000.png"/><Relationship Id="rId4" Type="http://schemas.openxmlformats.org/officeDocument/2006/relationships/image" Target="../media/image1930.png"/><Relationship Id="rId9" Type="http://schemas.openxmlformats.org/officeDocument/2006/relationships/image" Target="../media/image199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031.png"/><Relationship Id="rId4" Type="http://schemas.openxmlformats.org/officeDocument/2006/relationships/image" Target="../media/image20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2170.png"/><Relationship Id="rId3" Type="http://schemas.openxmlformats.org/officeDocument/2006/relationships/image" Target="../media/image90.png"/><Relationship Id="rId7" Type="http://schemas.openxmlformats.org/officeDocument/2006/relationships/image" Target="../media/image98.png"/><Relationship Id="rId12" Type="http://schemas.openxmlformats.org/officeDocument/2006/relationships/image" Target="../media/image216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2150.png"/><Relationship Id="rId5" Type="http://schemas.openxmlformats.org/officeDocument/2006/relationships/image" Target="../media/image2090.png"/><Relationship Id="rId10" Type="http://schemas.openxmlformats.org/officeDocument/2006/relationships/image" Target="../media/image2140.png"/><Relationship Id="rId4" Type="http://schemas.openxmlformats.org/officeDocument/2006/relationships/image" Target="../media/image2050.png"/><Relationship Id="rId9" Type="http://schemas.openxmlformats.org/officeDocument/2006/relationships/image" Target="../media/image2130.png"/><Relationship Id="rId14" Type="http://schemas.openxmlformats.org/officeDocument/2006/relationships/image" Target="../media/image218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1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1.png"/><Relationship Id="rId5" Type="http://schemas.openxmlformats.org/officeDocument/2006/relationships/image" Target="../media/image1141.png"/><Relationship Id="rId4" Type="http://schemas.openxmlformats.org/officeDocument/2006/relationships/image" Target="../media/image113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1041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1051.png"/><Relationship Id="rId9" Type="http://schemas.openxmlformats.org/officeDocument/2006/relationships/image" Target="../media/image24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1.png"/><Relationship Id="rId4" Type="http://schemas.openxmlformats.org/officeDocument/2006/relationships/image" Target="../media/image960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0.png"/><Relationship Id="rId3" Type="http://schemas.openxmlformats.org/officeDocument/2006/relationships/image" Target="../media/image1631.png"/><Relationship Id="rId7" Type="http://schemas.openxmlformats.org/officeDocument/2006/relationships/image" Target="../media/image167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0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1631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image" Target="../media/image10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57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1.png"/><Relationship Id="rId3" Type="http://schemas.openxmlformats.org/officeDocument/2006/relationships/image" Target="../media/image1602.png"/><Relationship Id="rId7" Type="http://schemas.openxmlformats.org/officeDocument/2006/relationships/image" Target="../media/image16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2.png"/><Relationship Id="rId3" Type="http://schemas.openxmlformats.org/officeDocument/2006/relationships/image" Target="../media/image1602.png"/><Relationship Id="rId7" Type="http://schemas.openxmlformats.org/officeDocument/2006/relationships/image" Target="../media/image172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2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jp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13" Type="http://schemas.openxmlformats.org/officeDocument/2006/relationships/image" Target="../media/image1190.png"/><Relationship Id="rId3" Type="http://schemas.openxmlformats.org/officeDocument/2006/relationships/image" Target="../media/image262.png"/><Relationship Id="rId7" Type="http://schemas.openxmlformats.org/officeDocument/2006/relationships/image" Target="../media/image1070.png"/><Relationship Id="rId12" Type="http://schemas.openxmlformats.org/officeDocument/2006/relationships/image" Target="../media/image26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11" Type="http://schemas.openxmlformats.org/officeDocument/2006/relationships/image" Target="../media/image1160.png"/><Relationship Id="rId5" Type="http://schemas.openxmlformats.org/officeDocument/2006/relationships/image" Target="../media/image1050.png"/><Relationship Id="rId15" Type="http://schemas.openxmlformats.org/officeDocument/2006/relationships/image" Target="../media/image1210.png"/><Relationship Id="rId10" Type="http://schemas.openxmlformats.org/officeDocument/2006/relationships/image" Target="../media/image1110.png"/><Relationship Id="rId4" Type="http://schemas.openxmlformats.org/officeDocument/2006/relationships/image" Target="../media/image1040.png"/><Relationship Id="rId9" Type="http://schemas.openxmlformats.org/officeDocument/2006/relationships/image" Target="../media/image264.png"/><Relationship Id="rId14" Type="http://schemas.openxmlformats.org/officeDocument/2006/relationships/image" Target="../media/image120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5" Type="http://schemas.openxmlformats.org/officeDocument/2006/relationships/image" Target="../media/image268.png"/><Relationship Id="rId4" Type="http://schemas.openxmlformats.org/officeDocument/2006/relationships/image" Target="../media/image97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3" Type="http://schemas.openxmlformats.org/officeDocument/2006/relationships/image" Target="../media/image1090.png"/><Relationship Id="rId7" Type="http://schemas.openxmlformats.org/officeDocument/2006/relationships/image" Target="../media/image113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Relationship Id="rId9" Type="http://schemas.openxmlformats.org/officeDocument/2006/relationships/image" Target="../media/image1150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0.png"/><Relationship Id="rId3" Type="http://schemas.openxmlformats.org/officeDocument/2006/relationships/image" Target="../media/image1281.png"/><Relationship Id="rId7" Type="http://schemas.openxmlformats.org/officeDocument/2006/relationships/image" Target="../media/image1320.png"/><Relationship Id="rId12" Type="http://schemas.openxmlformats.org/officeDocument/2006/relationships/image" Target="../media/image137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11" Type="http://schemas.openxmlformats.org/officeDocument/2006/relationships/image" Target="../media/image1360.png"/><Relationship Id="rId5" Type="http://schemas.openxmlformats.org/officeDocument/2006/relationships/image" Target="../media/image1300.png"/><Relationship Id="rId10" Type="http://schemas.openxmlformats.org/officeDocument/2006/relationships/image" Target="../media/image1350.png"/><Relationship Id="rId4" Type="http://schemas.openxmlformats.org/officeDocument/2006/relationships/image" Target="../media/image1290.png"/><Relationship Id="rId9" Type="http://schemas.openxmlformats.org/officeDocument/2006/relationships/image" Target="../media/image134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png"/><Relationship Id="rId4" Type="http://schemas.openxmlformats.org/officeDocument/2006/relationships/image" Target="../media/image142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0.png"/><Relationship Id="rId13" Type="http://schemas.openxmlformats.org/officeDocument/2006/relationships/image" Target="../media/image1920.png"/><Relationship Id="rId3" Type="http://schemas.openxmlformats.org/officeDocument/2006/relationships/image" Target="../media/image550.png"/><Relationship Id="rId7" Type="http://schemas.openxmlformats.org/officeDocument/2006/relationships/image" Target="../media/image1840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0.png"/><Relationship Id="rId11" Type="http://schemas.openxmlformats.org/officeDocument/2006/relationships/image" Target="../media/image1880.png"/><Relationship Id="rId5" Type="http://schemas.openxmlformats.org/officeDocument/2006/relationships/image" Target="../media/image1820.png"/><Relationship Id="rId10" Type="http://schemas.openxmlformats.org/officeDocument/2006/relationships/image" Target="../media/image1870.png"/><Relationship Id="rId4" Type="http://schemas.openxmlformats.org/officeDocument/2006/relationships/image" Target="../media/image1810.png"/><Relationship Id="rId9" Type="http://schemas.openxmlformats.org/officeDocument/2006/relationships/image" Target="../media/image1860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570.png"/><Relationship Id="rId7" Type="http://schemas.openxmlformats.org/officeDocument/2006/relationships/image" Target="../media/image61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650.png"/><Relationship Id="rId5" Type="http://schemas.openxmlformats.org/officeDocument/2006/relationships/image" Target="../media/image590.png"/><Relationship Id="rId10" Type="http://schemas.openxmlformats.org/officeDocument/2006/relationships/image" Target="../media/image640.png"/><Relationship Id="rId4" Type="http://schemas.openxmlformats.org/officeDocument/2006/relationships/image" Target="../media/image271.png"/><Relationship Id="rId9" Type="http://schemas.openxmlformats.org/officeDocument/2006/relationships/image" Target="../media/image63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1.png"/><Relationship Id="rId3" Type="http://schemas.openxmlformats.org/officeDocument/2006/relationships/image" Target="../media/image1000.png"/><Relationship Id="rId7" Type="http://schemas.openxmlformats.org/officeDocument/2006/relationships/image" Target="../media/image105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2.png"/><Relationship Id="rId5" Type="http://schemas.openxmlformats.org/officeDocument/2006/relationships/image" Target="../media/image1030.png"/><Relationship Id="rId4" Type="http://schemas.openxmlformats.org/officeDocument/2006/relationships/image" Target="../media/image10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2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89.png"/><Relationship Id="rId4" Type="http://schemas.openxmlformats.org/officeDocument/2006/relationships/image" Target="../media/image522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94.png"/><Relationship Id="rId5" Type="http://schemas.openxmlformats.org/officeDocument/2006/relationships/image" Target="../media/image60.png"/><Relationship Id="rId10" Type="http://schemas.openxmlformats.org/officeDocument/2006/relationships/image" Target="../media/image93.png"/><Relationship Id="rId4" Type="http://schemas.openxmlformats.org/officeDocument/2006/relationships/image" Target="../media/image63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2.png"/><Relationship Id="rId13" Type="http://schemas.openxmlformats.org/officeDocument/2006/relationships/image" Target="../media/image802.png"/><Relationship Id="rId3" Type="http://schemas.openxmlformats.org/officeDocument/2006/relationships/image" Target="../media/image701.png"/><Relationship Id="rId7" Type="http://schemas.openxmlformats.org/officeDocument/2006/relationships/image" Target="../media/image742.png"/><Relationship Id="rId12" Type="http://schemas.openxmlformats.org/officeDocument/2006/relationships/image" Target="../media/image7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3.png"/><Relationship Id="rId11" Type="http://schemas.openxmlformats.org/officeDocument/2006/relationships/image" Target="../media/image782.png"/><Relationship Id="rId5" Type="http://schemas.openxmlformats.org/officeDocument/2006/relationships/image" Target="../media/image721.png"/><Relationship Id="rId10" Type="http://schemas.openxmlformats.org/officeDocument/2006/relationships/image" Target="../media/image774.png"/><Relationship Id="rId4" Type="http://schemas.openxmlformats.org/officeDocument/2006/relationships/image" Target="../media/image712.png"/><Relationship Id="rId9" Type="http://schemas.openxmlformats.org/officeDocument/2006/relationships/image" Target="../media/image762.png"/><Relationship Id="rId14" Type="http://schemas.openxmlformats.org/officeDocument/2006/relationships/image" Target="../media/image8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0.png"/><Relationship Id="rId7" Type="http://schemas.openxmlformats.org/officeDocument/2006/relationships/image" Target="../media/image99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15.png"/><Relationship Id="rId5" Type="http://schemas.openxmlformats.org/officeDocument/2006/relationships/image" Target="../media/image97.png"/><Relationship Id="rId10" Type="http://schemas.openxmlformats.org/officeDocument/2006/relationships/image" Target="../media/image114.png"/><Relationship Id="rId4" Type="http://schemas.openxmlformats.org/officeDocument/2006/relationships/image" Target="../media/image105.png"/><Relationship Id="rId9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3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7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109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08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7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3.png"/><Relationship Id="rId4" Type="http://schemas.openxmlformats.org/officeDocument/2006/relationships/image" Target="../media/image138.png"/><Relationship Id="rId9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26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.png"/><Relationship Id="rId4" Type="http://schemas.openxmlformats.org/officeDocument/2006/relationships/image" Target="../media/image1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290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gif"/><Relationship Id="rId11" Type="http://schemas.openxmlformats.org/officeDocument/2006/relationships/image" Target="../media/image430.png"/><Relationship Id="rId5" Type="http://schemas.openxmlformats.org/officeDocument/2006/relationships/image" Target="../media/image151.png"/><Relationship Id="rId4" Type="http://schemas.openxmlformats.org/officeDocument/2006/relationships/image" Target="../media/image23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156.png"/><Relationship Id="rId10" Type="http://schemas.openxmlformats.org/officeDocument/2006/relationships/image" Target="../media/image360.png"/><Relationship Id="rId4" Type="http://schemas.openxmlformats.org/officeDocument/2006/relationships/image" Target="../media/image155.png"/><Relationship Id="rId9" Type="http://schemas.openxmlformats.org/officeDocument/2006/relationships/image" Target="../media/image1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41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3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7" Type="http://schemas.openxmlformats.org/officeDocument/2006/relationships/image" Target="../media/image43.jpeg"/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81.png"/><Relationship Id="rId4" Type="http://schemas.openxmlformats.org/officeDocument/2006/relationships/image" Target="../media/image67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2.png"/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2.png"/><Relationship Id="rId3" Type="http://schemas.openxmlformats.org/officeDocument/2006/relationships/image" Target="../media/image167.png"/><Relationship Id="rId7" Type="http://schemas.openxmlformats.org/officeDocument/2006/relationships/image" Target="../media/image1013.png"/><Relationship Id="rId2" Type="http://schemas.openxmlformats.org/officeDocument/2006/relationships/image" Target="../media/image10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2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Relationship Id="rId9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1.png"/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2.png"/><Relationship Id="rId7" Type="http://schemas.openxmlformats.org/officeDocument/2006/relationships/image" Target="../media/image1180.png"/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png"/><Relationship Id="rId5" Type="http://schemas.openxmlformats.org/officeDocument/2006/relationships/image" Target="../media/image1161.png"/><Relationship Id="rId4" Type="http://schemas.openxmlformats.org/officeDocument/2006/relationships/image" Target="../media/image11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2.png"/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1.png"/><Relationship Id="rId4" Type="http://schemas.openxmlformats.org/officeDocument/2006/relationships/image" Target="../media/image12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09.png"/><Relationship Id="rId7" Type="http://schemas.openxmlformats.org/officeDocument/2006/relationships/image" Target="../media/image9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1.png"/><Relationship Id="rId4" Type="http://schemas.openxmlformats.org/officeDocument/2006/relationships/image" Target="../media/image881.png"/><Relationship Id="rId9" Type="http://schemas.openxmlformats.org/officeDocument/2006/relationships/image" Target="../media/image93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1.png"/><Relationship Id="rId3" Type="http://schemas.openxmlformats.org/officeDocument/2006/relationships/image" Target="../media/image177.png"/><Relationship Id="rId7" Type="http://schemas.openxmlformats.org/officeDocument/2006/relationships/image" Target="../media/image99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2.png"/><Relationship Id="rId10" Type="http://schemas.openxmlformats.org/officeDocument/2006/relationships/image" Target="../media/image1021.png"/><Relationship Id="rId4" Type="http://schemas.openxmlformats.org/officeDocument/2006/relationships/image" Target="../media/image961.png"/><Relationship Id="rId9" Type="http://schemas.openxmlformats.org/officeDocument/2006/relationships/image" Target="../media/image10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1.png"/><Relationship Id="rId4" Type="http://schemas.openxmlformats.org/officeDocument/2006/relationships/image" Target="../media/image7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2.png"/><Relationship Id="rId4" Type="http://schemas.openxmlformats.org/officeDocument/2006/relationships/image" Target="../media/image1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3" Type="http://schemas.openxmlformats.org/officeDocument/2006/relationships/image" Target="../media/image185.png"/><Relationship Id="rId7" Type="http://schemas.openxmlformats.org/officeDocument/2006/relationships/image" Target="../media/image8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1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3" Type="http://schemas.openxmlformats.org/officeDocument/2006/relationships/image" Target="../media/image1381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401.png"/><Relationship Id="rId4" Type="http://schemas.openxmlformats.org/officeDocument/2006/relationships/image" Target="../media/image1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4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43.jpe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8.png"/><Relationship Id="rId4" Type="http://schemas.openxmlformats.org/officeDocument/2006/relationships/image" Target="../media/image59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200.png"/><Relationship Id="rId3" Type="http://schemas.openxmlformats.org/officeDocument/2006/relationships/image" Target="../media/image690.png"/><Relationship Id="rId7" Type="http://schemas.openxmlformats.org/officeDocument/2006/relationships/image" Target="../media/image730.png"/><Relationship Id="rId12" Type="http://schemas.openxmlformats.org/officeDocument/2006/relationships/image" Target="../media/image199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11" Type="http://schemas.openxmlformats.org/officeDocument/2006/relationships/image" Target="../media/image771.png"/><Relationship Id="rId5" Type="http://schemas.openxmlformats.org/officeDocument/2006/relationships/image" Target="../media/image711.png"/><Relationship Id="rId10" Type="http://schemas.openxmlformats.org/officeDocument/2006/relationships/image" Target="../media/image761.png"/><Relationship Id="rId4" Type="http://schemas.openxmlformats.org/officeDocument/2006/relationships/image" Target="../media/image700.png"/><Relationship Id="rId9" Type="http://schemas.openxmlformats.org/officeDocument/2006/relationships/image" Target="../media/image75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800.png"/><Relationship Id="rId7" Type="http://schemas.openxmlformats.org/officeDocument/2006/relationships/image" Target="../media/image840.png"/><Relationship Id="rId12" Type="http://schemas.openxmlformats.org/officeDocument/2006/relationships/image" Target="../media/image8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201.png"/><Relationship Id="rId5" Type="http://schemas.openxmlformats.org/officeDocument/2006/relationships/image" Target="../media/image820.png"/><Relationship Id="rId10" Type="http://schemas.openxmlformats.org/officeDocument/2006/relationships/image" Target="../media/image870.png"/><Relationship Id="rId4" Type="http://schemas.openxmlformats.org/officeDocument/2006/relationships/image" Target="../media/image810.png"/><Relationship Id="rId9" Type="http://schemas.openxmlformats.org/officeDocument/2006/relationships/image" Target="../media/image8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1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1.png"/><Relationship Id="rId7" Type="http://schemas.openxmlformats.org/officeDocument/2006/relationships/image" Target="../media/image1241.png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0.png"/><Relationship Id="rId5" Type="http://schemas.openxmlformats.org/officeDocument/2006/relationships/image" Target="../media/image1220.png"/><Relationship Id="rId4" Type="http://schemas.openxmlformats.org/officeDocument/2006/relationships/image" Target="../media/image12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4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1.png"/><Relationship Id="rId13" Type="http://schemas.openxmlformats.org/officeDocument/2006/relationships/image" Target="../media/image1611.png"/><Relationship Id="rId3" Type="http://schemas.openxmlformats.org/officeDocument/2006/relationships/image" Target="../media/image1510.png"/><Relationship Id="rId7" Type="http://schemas.openxmlformats.org/officeDocument/2006/relationships/image" Target="../media/image1551.png"/><Relationship Id="rId12" Type="http://schemas.openxmlformats.org/officeDocument/2006/relationships/image" Target="../media/image1603.png"/><Relationship Id="rId2" Type="http://schemas.openxmlformats.org/officeDocument/2006/relationships/image" Target="../media/image15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11" Type="http://schemas.openxmlformats.org/officeDocument/2006/relationships/image" Target="../media/image1592.png"/><Relationship Id="rId5" Type="http://schemas.openxmlformats.org/officeDocument/2006/relationships/image" Target="../media/image1530.png"/><Relationship Id="rId15" Type="http://schemas.openxmlformats.org/officeDocument/2006/relationships/image" Target="../media/image1632.png"/><Relationship Id="rId10" Type="http://schemas.openxmlformats.org/officeDocument/2006/relationships/image" Target="../media/image1581.png"/><Relationship Id="rId4" Type="http://schemas.openxmlformats.org/officeDocument/2006/relationships/image" Target="../media/image1520.png"/><Relationship Id="rId9" Type="http://schemas.openxmlformats.org/officeDocument/2006/relationships/image" Target="../media/image1571.png"/><Relationship Id="rId14" Type="http://schemas.openxmlformats.org/officeDocument/2006/relationships/image" Target="../media/image162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2.png"/><Relationship Id="rId3" Type="http://schemas.openxmlformats.org/officeDocument/2006/relationships/image" Target="../media/image1632.png"/><Relationship Id="rId7" Type="http://schemas.openxmlformats.org/officeDocument/2006/relationships/image" Target="../media/image1681.png"/><Relationship Id="rId12" Type="http://schemas.openxmlformats.org/officeDocument/2006/relationships/image" Target="../media/image1741.png"/><Relationship Id="rId2" Type="http://schemas.openxmlformats.org/officeDocument/2006/relationships/image" Target="../media/image16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1.png"/><Relationship Id="rId11" Type="http://schemas.openxmlformats.org/officeDocument/2006/relationships/image" Target="../media/image1733.png"/><Relationship Id="rId5" Type="http://schemas.openxmlformats.org/officeDocument/2006/relationships/image" Target="../media/image1661.png"/><Relationship Id="rId10" Type="http://schemas.openxmlformats.org/officeDocument/2006/relationships/image" Target="../media/image1722.png"/><Relationship Id="rId4" Type="http://schemas.openxmlformats.org/officeDocument/2006/relationships/image" Target="../media/image1652.png"/><Relationship Id="rId9" Type="http://schemas.openxmlformats.org/officeDocument/2006/relationships/image" Target="../media/image171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0.png"/><Relationship Id="rId13" Type="http://schemas.openxmlformats.org/officeDocument/2006/relationships/image" Target="../media/image1620.png"/><Relationship Id="rId3" Type="http://schemas.openxmlformats.org/officeDocument/2006/relationships/image" Target="../media/image1470.png"/><Relationship Id="rId7" Type="http://schemas.openxmlformats.org/officeDocument/2006/relationships/image" Target="../media/image1560.png"/><Relationship Id="rId12" Type="http://schemas.openxmlformats.org/officeDocument/2006/relationships/image" Target="../media/image16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0.png"/><Relationship Id="rId11" Type="http://schemas.openxmlformats.org/officeDocument/2006/relationships/image" Target="../media/image1600.png"/><Relationship Id="rId5" Type="http://schemas.openxmlformats.org/officeDocument/2006/relationships/image" Target="../media/image209.png"/><Relationship Id="rId15" Type="http://schemas.openxmlformats.org/officeDocument/2006/relationships/image" Target="../media/image1640.png"/><Relationship Id="rId10" Type="http://schemas.openxmlformats.org/officeDocument/2006/relationships/image" Target="../media/image1590.png"/><Relationship Id="rId4" Type="http://schemas.openxmlformats.org/officeDocument/2006/relationships/image" Target="../media/image1500.png"/><Relationship Id="rId9" Type="http://schemas.openxmlformats.org/officeDocument/2006/relationships/image" Target="../media/image1580.png"/><Relationship Id="rId14" Type="http://schemas.openxmlformats.org/officeDocument/2006/relationships/image" Target="../media/image163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0.png"/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0.png"/><Relationship Id="rId5" Type="http://schemas.openxmlformats.org/officeDocument/2006/relationships/image" Target="../media/image1650.png"/><Relationship Id="rId4" Type="http://schemas.openxmlformats.org/officeDocument/2006/relationships/image" Target="../media/image2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1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1.png"/><Relationship Id="rId5" Type="http://schemas.openxmlformats.org/officeDocument/2006/relationships/image" Target="../media/image1801.png"/><Relationship Id="rId4" Type="http://schemas.openxmlformats.org/officeDocument/2006/relationships/image" Target="../media/image160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1.png"/><Relationship Id="rId3" Type="http://schemas.openxmlformats.org/officeDocument/2006/relationships/image" Target="../media/image1591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0.png"/><Relationship Id="rId5" Type="http://schemas.openxmlformats.org/officeDocument/2006/relationships/image" Target="../media/image214.png"/><Relationship Id="rId4" Type="http://schemas.openxmlformats.org/officeDocument/2006/relationships/image" Target="../media/image16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1.png"/><Relationship Id="rId3" Type="http://schemas.openxmlformats.org/officeDocument/2006/relationships/image" Target="../media/image1591.png"/><Relationship Id="rId7" Type="http://schemas.openxmlformats.org/officeDocument/2006/relationships/image" Target="../media/image18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3.png"/><Relationship Id="rId11" Type="http://schemas.openxmlformats.org/officeDocument/2006/relationships/image" Target="../media/image1861.png"/><Relationship Id="rId5" Type="http://schemas.openxmlformats.org/officeDocument/2006/relationships/image" Target="../media/image216.png"/><Relationship Id="rId10" Type="http://schemas.openxmlformats.org/officeDocument/2006/relationships/image" Target="../media/image1851.png"/><Relationship Id="rId4" Type="http://schemas.openxmlformats.org/officeDocument/2006/relationships/image" Target="../media/image1791.png"/><Relationship Id="rId9" Type="http://schemas.openxmlformats.org/officeDocument/2006/relationships/image" Target="../media/image184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0.png"/><Relationship Id="rId5" Type="http://schemas.openxmlformats.org/officeDocument/2006/relationships/image" Target="../media/image1730.png"/><Relationship Id="rId4" Type="http://schemas.openxmlformats.org/officeDocument/2006/relationships/image" Target="../media/image217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0.png"/><Relationship Id="rId4" Type="http://schemas.openxmlformats.org/officeDocument/2006/relationships/image" Target="../media/image176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7" Type="http://schemas.openxmlformats.org/officeDocument/2006/relationships/image" Target="../media/image18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1790.png"/><Relationship Id="rId4" Type="http://schemas.openxmlformats.org/officeDocument/2006/relationships/image" Target="../media/image178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613.png"/><Relationship Id="rId4" Type="http://schemas.openxmlformats.org/officeDocument/2006/relationships/image" Target="../media/image51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500.png"/><Relationship Id="rId4" Type="http://schemas.openxmlformats.org/officeDocument/2006/relationships/image" Target="../media/image220.png"/><Relationship Id="rId9" Type="http://schemas.openxmlformats.org/officeDocument/2006/relationships/image" Target="../media/image22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5" Type="http://schemas.openxmlformats.org/officeDocument/2006/relationships/image" Target="../media/image225.png"/><Relationship Id="rId4" Type="http://schemas.openxmlformats.org/officeDocument/2006/relationships/image" Target="../media/image54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5.png"/><Relationship Id="rId3" Type="http://schemas.openxmlformats.org/officeDocument/2006/relationships/image" Target="../media/image530.pn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3.jpeg"/><Relationship Id="rId4" Type="http://schemas.openxmlformats.org/officeDocument/2006/relationships/image" Target="../media/image2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Challenges in Hadron Spectroscopy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821990" y="421244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Hampton University, April 26</a:t>
            </a:r>
            <a:r>
              <a:rPr lang="it-IT" baseline="30000" dirty="0" smtClean="0"/>
              <a:t>th</a:t>
            </a:r>
            <a:r>
              <a:rPr lang="it-IT" dirty="0" smtClean="0"/>
              <a:t>, 2018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" y="4949590"/>
            <a:ext cx="3523626" cy="11011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72" y="4650826"/>
            <a:ext cx="2121837" cy="19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Quantum ChromoDynamics (QCD)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 smtClean="0"/>
                  <a:t>Quarks appear in 6 flavors,</a:t>
                </a:r>
                <a:br>
                  <a:rPr lang="it-IT" sz="2200" dirty="0" smtClean="0"/>
                </a:br>
                <a:r>
                  <a:rPr lang="it-IT" sz="2200" dirty="0" smtClean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 smtClean="0"/>
                  <a:t>Each quark can be in </a:t>
                </a:r>
                <a:br>
                  <a:rPr lang="it-IT" sz="2200" dirty="0" smtClean="0"/>
                </a:br>
                <a:r>
                  <a:rPr lang="it-IT" sz="2200" dirty="0" smtClean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 smtClean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 smtClean="0"/>
              </a:p>
              <a:p>
                <a:pPr algn="ctr"/>
                <a:r>
                  <a:rPr lang="it-IT" sz="2400" dirty="0" smtClean="0"/>
                  <a:t>Each gluon can be in 8 colors</a:t>
                </a:r>
                <a:endParaRPr lang="it-IT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br>
                  <a:rPr lang="it-IT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>
                <a:solidFill>
                  <a:srgbClr val="0000FF"/>
                </a:solidFill>
              </a:rPr>
              <a:t>Have you ever observed a quark?</a:t>
            </a:r>
            <a:endParaRPr lang="it-IT" sz="30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Tetraquark: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94969" y="638054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Much narrower than LHCb! Look for prompt!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" y="1038750"/>
            <a:ext cx="4442309" cy="3009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2322" y="5621608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Maiani, Polosa and Riquer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smtClean="0">
                <a:solidFill>
                  <a:srgbClr val="C00000"/>
                </a:solidFill>
              </a:rPr>
              <a:t>PRD 94, 054026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39619" y="4282377"/>
                <a:ext cx="41281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Good description of the spectrum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but</a:t>
                </a: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one has to assume the axial assignment 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4274</m:t>
                        </m:r>
                      </m:e>
                    </m:d>
                  </m:oMath>
                </a14:m>
                <a:r>
                  <a:rPr lang="it-IT" dirty="0" smtClean="0"/>
                  <a:t> to be incorrect </a:t>
                </a:r>
                <a:br>
                  <a:rPr lang="it-IT" dirty="0" smtClean="0"/>
                </a:br>
                <a:r>
                  <a:rPr lang="it-IT" dirty="0" smtClean="0"/>
                  <a:t>(two unresolved states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)</a:t>
                </a:r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619" y="4282377"/>
                <a:ext cx="4128181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180" t="-2538" r="-295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76" y="739253"/>
            <a:ext cx="2421801" cy="1804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6" y="2293427"/>
            <a:ext cx="3983525" cy="18738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6" y="4078147"/>
            <a:ext cx="2989228" cy="2282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50" y="4531012"/>
            <a:ext cx="2229863" cy="171063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3947311"/>
            <a:ext cx="4881062" cy="29106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8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0238"/>
            <a:ext cx="4599159" cy="5226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60" y="540238"/>
            <a:ext cx="4635376" cy="47469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4370" y="5500780"/>
            <a:ext cx="302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Guerrieri, AP, Piccinini, Polosa,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IJMPA </a:t>
            </a:r>
            <a:r>
              <a:rPr lang="it-IT" dirty="0" smtClean="0">
                <a:solidFill>
                  <a:srgbClr val="C00000"/>
                </a:solidFill>
              </a:rPr>
              <a:t>30, 1530002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  <p:sp>
        <p:nvSpPr>
          <p:cNvPr id="107" name="Rectangle 10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JPAC program for Hadron Spectroscopy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19" y="1258251"/>
            <a:ext cx="8866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Joint effort</a:t>
            </a:r>
            <a:r>
              <a:rPr lang="en-US" sz="2000" dirty="0"/>
              <a:t> between </a:t>
            </a:r>
            <a:r>
              <a:rPr lang="en-US" sz="2000" dirty="0">
                <a:solidFill>
                  <a:srgbClr val="FF0000"/>
                </a:solidFill>
              </a:rPr>
              <a:t>theorists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experimentalists</a:t>
            </a:r>
            <a:r>
              <a:rPr lang="en-US" sz="2000" dirty="0"/>
              <a:t> to work together </a:t>
            </a:r>
            <a:r>
              <a:rPr lang="en-US" sz="2000" dirty="0" smtClean="0"/>
              <a:t>to make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the best use of the next generation of very precise data taken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 err="1"/>
              <a:t>JLab</a:t>
            </a:r>
            <a:r>
              <a:rPr lang="en-US" sz="2000" dirty="0"/>
              <a:t> and 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Created in 2013 by </a:t>
            </a:r>
            <a:r>
              <a:rPr lang="en-US" sz="2000" dirty="0" err="1"/>
              <a:t>JLab</a:t>
            </a:r>
            <a:r>
              <a:rPr lang="en-US" sz="2000" dirty="0"/>
              <a:t> &amp; IU </a:t>
            </a:r>
            <a:r>
              <a:rPr lang="en-US" sz="2000" dirty="0" smtClean="0"/>
              <a:t>agreement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is engaged in </a:t>
            </a:r>
            <a:r>
              <a:rPr lang="en-US" sz="2000" dirty="0">
                <a:solidFill>
                  <a:srgbClr val="FF0000"/>
                </a:solidFill>
              </a:rPr>
              <a:t>education</a:t>
            </a:r>
            <a:r>
              <a:rPr lang="en-US" sz="2000" dirty="0"/>
              <a:t> of further </a:t>
            </a:r>
            <a:r>
              <a:rPr lang="en-US" sz="2000" dirty="0" smtClean="0"/>
              <a:t>generations </a:t>
            </a:r>
            <a:r>
              <a:rPr lang="en-US" sz="2000" dirty="0"/>
              <a:t>of </a:t>
            </a:r>
            <a:r>
              <a:rPr lang="en-US" sz="2000" dirty="0" smtClean="0"/>
              <a:t>hadron physics </a:t>
            </a:r>
            <a:r>
              <a:rPr lang="en-US" sz="2000" dirty="0"/>
              <a:t>practitioners</a:t>
            </a:r>
            <a:endParaRPr lang="it-IT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3296250"/>
            <a:ext cx="3444843" cy="12033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Effective Field Theories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Analyticity+Unitarity</a:t>
            </a:r>
          </a:p>
          <a:p>
            <a:pPr algn="ctr"/>
            <a:r>
              <a:rPr lang="it-IT" dirty="0" smtClean="0">
                <a:solidFill>
                  <a:srgbClr val="0000FF"/>
                </a:solidFill>
              </a:rPr>
              <a:t>Dispersion Relations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Regge Theory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6213" y="4307901"/>
            <a:ext cx="3213510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Fundamental parameters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Resonances, exotic states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06213" y="2986181"/>
            <a:ext cx="3213510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CC00FF"/>
                </a:solidFill>
              </a:rPr>
              <a:t>Insight on QCD dynamics</a:t>
            </a:r>
            <a:endParaRPr lang="it-IT" sz="2400" b="1" dirty="0">
              <a:solidFill>
                <a:srgbClr val="CC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4828459"/>
            <a:ext cx="3444843" cy="12033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Experiments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CLAS, GlueX, BESIII, COMPASS, LHCb, BaBar, Belle II, KLOE, MAMI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Lattice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92990" y="3902044"/>
            <a:ext cx="597529" cy="1557196"/>
          </a:xfrm>
          <a:custGeom>
            <a:avLst/>
            <a:gdLst>
              <a:gd name="connsiteX0" fmla="*/ 0 w 597529"/>
              <a:gd name="connsiteY0" fmla="*/ 0 h 1557196"/>
              <a:gd name="connsiteX1" fmla="*/ 597529 w 597529"/>
              <a:gd name="connsiteY1" fmla="*/ 0 h 1557196"/>
              <a:gd name="connsiteX2" fmla="*/ 597529 w 597529"/>
              <a:gd name="connsiteY2" fmla="*/ 1557196 h 1557196"/>
              <a:gd name="connsiteX3" fmla="*/ 9054 w 597529"/>
              <a:gd name="connsiteY3" fmla="*/ 1557196 h 15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529" h="1557196">
                <a:moveTo>
                  <a:pt x="0" y="0"/>
                </a:moveTo>
                <a:lnTo>
                  <a:pt x="597529" y="0"/>
                </a:lnTo>
                <a:lnTo>
                  <a:pt x="597529" y="1557196"/>
                </a:lnTo>
                <a:lnTo>
                  <a:pt x="9054" y="1557196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Straight Arrow Connector 14"/>
          <p:cNvCxnSpPr>
            <a:endCxn id="9" idx="1"/>
          </p:cNvCxnSpPr>
          <p:nvPr/>
        </p:nvCxnSpPr>
        <p:spPr>
          <a:xfrm>
            <a:off x="4490519" y="4681521"/>
            <a:ext cx="715694" cy="4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882639" y="3713077"/>
            <a:ext cx="2" cy="5948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5" t="50039" r="36934" b="3686"/>
          <a:stretch/>
        </p:blipFill>
        <p:spPr>
          <a:xfrm>
            <a:off x="4530113" y="1166608"/>
            <a:ext cx="4489362" cy="3941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4" t="8235"/>
          <a:stretch/>
        </p:blipFill>
        <p:spPr>
          <a:xfrm>
            <a:off x="150607" y="1166608"/>
            <a:ext cx="3905740" cy="4750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37" y="1818666"/>
            <a:ext cx="4117276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A. Jackura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FF0000"/>
                </a:solidFill>
              </a:rPr>
              <a:t>N. Sherrill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3333FF"/>
                </a:solidFill>
              </a:rPr>
              <a:t>G. Fox, </a:t>
            </a:r>
            <a:r>
              <a:rPr lang="it-IT" dirty="0">
                <a:solidFill>
                  <a:srgbClr val="3333FF"/>
                </a:solidFill>
              </a:rPr>
              <a:t>T. </a:t>
            </a:r>
            <a:r>
              <a:rPr lang="it-IT" dirty="0" smtClean="0">
                <a:solidFill>
                  <a:srgbClr val="3333FF"/>
                </a:solidFill>
              </a:rPr>
              <a:t>Londergan </a:t>
            </a:r>
            <a:r>
              <a:rPr lang="it-IT" dirty="0" smtClean="0"/>
              <a:t>(IU),</a:t>
            </a:r>
            <a:r>
              <a:rPr lang="it-IT" dirty="0" smtClean="0">
                <a:solidFill>
                  <a:srgbClr val="3333FF"/>
                </a:solidFill>
              </a:rPr>
              <a:t> E. Passemar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3333FF"/>
                </a:solidFill>
              </a:rPr>
              <a:t> A. Szczepaniak</a:t>
            </a:r>
            <a:r>
              <a:rPr lang="it-IT" dirty="0" smtClean="0"/>
              <a:t> (IU/JLab)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552261" y="2790470"/>
            <a:ext cx="4224490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R. Workman</a:t>
            </a:r>
            <a:r>
              <a:rPr lang="it-IT" dirty="0" smtClean="0"/>
              <a:t> (GWU), </a:t>
            </a:r>
            <a:r>
              <a:rPr lang="it-IT" dirty="0" smtClean="0">
                <a:solidFill>
                  <a:srgbClr val="3333FF"/>
                </a:solidFill>
              </a:rPr>
              <a:t>M</a:t>
            </a:r>
            <a:r>
              <a:rPr lang="it-IT" dirty="0">
                <a:solidFill>
                  <a:srgbClr val="3333FF"/>
                </a:solidFill>
              </a:rPr>
              <a:t>. </a:t>
            </a:r>
            <a:r>
              <a:rPr lang="it-IT" dirty="0" smtClean="0">
                <a:solidFill>
                  <a:srgbClr val="3333FF"/>
                </a:solidFill>
              </a:rPr>
              <a:t>Döring </a:t>
            </a:r>
            <a:r>
              <a:rPr lang="it-IT" dirty="0" smtClean="0"/>
              <a:t>(GWU/JLab)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624372" y="3159802"/>
            <a:ext cx="2958210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V. Mathieu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CC00FF"/>
                </a:solidFill>
              </a:rPr>
              <a:t> V. Pauk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CC00FF"/>
                </a:solidFill>
              </a:rPr>
              <a:t>A. Pilloni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3333FF"/>
                </a:solidFill>
              </a:rPr>
              <a:t>V. Mokeev</a:t>
            </a:r>
            <a:r>
              <a:rPr lang="it-IT" dirty="0" smtClean="0"/>
              <a:t> (JLab)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5186263" y="2346481"/>
            <a:ext cx="2596983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M. Mikhasenko</a:t>
            </a:r>
            <a:r>
              <a:rPr lang="it-IT" dirty="0" smtClean="0"/>
              <a:t> (Bonn U.)</a:t>
            </a:r>
            <a:br>
              <a:rPr lang="it-IT" dirty="0" smtClean="0"/>
            </a:br>
            <a:r>
              <a:rPr lang="it-IT" dirty="0" smtClean="0">
                <a:solidFill>
                  <a:srgbClr val="CC00FF"/>
                </a:solidFill>
              </a:rPr>
              <a:t>L. Dai</a:t>
            </a:r>
            <a:r>
              <a:rPr lang="it-IT" dirty="0" smtClean="0"/>
              <a:t> (FZ Julich)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5782053" y="2003376"/>
            <a:ext cx="1736259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J. Nys</a:t>
            </a:r>
            <a:r>
              <a:rPr lang="it-IT" dirty="0" smtClean="0"/>
              <a:t> (Ghent U.)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8347"/>
          <a:stretch/>
        </p:blipFill>
        <p:spPr>
          <a:xfrm>
            <a:off x="2539172" y="4014221"/>
            <a:ext cx="2674965" cy="20218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4854" y="5166927"/>
            <a:ext cx="4068584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J. Castro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3333FF"/>
                </a:solidFill>
              </a:rPr>
              <a:t>C. Fernandez-Ramirez</a:t>
            </a:r>
            <a:r>
              <a:rPr lang="it-IT" dirty="0" smtClean="0"/>
              <a:t> (UNAM)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5647765" y="5732040"/>
            <a:ext cx="3496235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Students</a:t>
            </a:r>
            <a:r>
              <a:rPr lang="it-IT" dirty="0" smtClean="0">
                <a:solidFill>
                  <a:srgbClr val="CC00FF"/>
                </a:solidFill>
              </a:rPr>
              <a:t>, Postdocs, </a:t>
            </a:r>
            <a:r>
              <a:rPr lang="it-IT" dirty="0" smtClean="0">
                <a:solidFill>
                  <a:srgbClr val="3333FF"/>
                </a:solidFill>
              </a:rPr>
              <a:t>Faculties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JPAC program for Hadron Spectroscopy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1215" y="1484353"/>
            <a:ext cx="2498259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0000FF"/>
                </a:solidFill>
              </a:rPr>
              <a:t>L. Bibzrycki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0000FF"/>
                </a:solidFill>
              </a:rPr>
              <a:t> R. Kaminski</a:t>
            </a:r>
            <a:r>
              <a:rPr lang="it-IT" dirty="0" smtClean="0"/>
              <a:t> (Krakow)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5323438" y="4153609"/>
            <a:ext cx="3546052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M. Albaladejo</a:t>
            </a:r>
            <a:r>
              <a:rPr lang="it-IT" dirty="0" smtClean="0"/>
              <a:t> (Valencia U.)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6650183" y="2694659"/>
            <a:ext cx="2354837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I. </a:t>
            </a:r>
            <a:r>
              <a:rPr lang="it-IT" dirty="0" smtClean="0">
                <a:solidFill>
                  <a:srgbClr val="CC00FF"/>
                </a:solidFill>
              </a:rPr>
              <a:t>Danilkin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CC00FF"/>
                </a:solidFill>
              </a:rPr>
              <a:t> </a:t>
            </a:r>
            <a:br>
              <a:rPr lang="it-IT" dirty="0" smtClean="0">
                <a:solidFill>
                  <a:srgbClr val="CC00FF"/>
                </a:solidFill>
              </a:rPr>
            </a:br>
            <a:r>
              <a:rPr lang="it-IT" dirty="0" smtClean="0">
                <a:solidFill>
                  <a:srgbClr val="CC00FF"/>
                </a:solidFill>
              </a:rPr>
              <a:t>A. Hiller Blin</a:t>
            </a:r>
            <a:r>
              <a:rPr lang="it-IT" dirty="0" smtClean="0"/>
              <a:t> (Mainz U.)</a:t>
            </a:r>
            <a:endParaRPr lang="it-IT" dirty="0"/>
          </a:p>
        </p:txBody>
      </p:sp>
      <p:sp>
        <p:nvSpPr>
          <p:cNvPr id="2" name="Rectangle 1"/>
          <p:cNvSpPr/>
          <p:nvPr/>
        </p:nvSpPr>
        <p:spPr>
          <a:xfrm>
            <a:off x="5936625" y="3319836"/>
            <a:ext cx="2369175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A. Celentano</a:t>
            </a:r>
            <a:r>
              <a:rPr lang="it-IT" dirty="0" smtClean="0"/>
              <a:t> (INFN-GE)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50607" y="4136069"/>
            <a:ext cx="2150717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P. Guo </a:t>
            </a:r>
            <a:r>
              <a:rPr lang="it-IT" dirty="0" smtClean="0"/>
              <a:t>(Cal. State U.) </a:t>
            </a:r>
            <a:endParaRPr lang="it-IT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6086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Interactive tools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9075" y="109815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Completed </a:t>
            </a:r>
            <a:r>
              <a:rPr lang="it-IT" sz="2400" dirty="0"/>
              <a:t>projects are </a:t>
            </a:r>
            <a:r>
              <a:rPr lang="it-IT" sz="2400" dirty="0" smtClean="0"/>
              <a:t>fully documented </a:t>
            </a:r>
            <a:r>
              <a:rPr lang="it-IT" sz="2400" dirty="0"/>
              <a:t>on </a:t>
            </a:r>
            <a:r>
              <a:rPr lang="it-IT" sz="2400" dirty="0" smtClean="0"/>
              <a:t>interactive portals</a:t>
            </a:r>
            <a:endParaRPr lang="it-IT" sz="2400" dirty="0"/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These </a:t>
            </a:r>
            <a:r>
              <a:rPr lang="it-IT" sz="2400" dirty="0"/>
              <a:t>include description </a:t>
            </a:r>
            <a:r>
              <a:rPr lang="it-IT" sz="2400" dirty="0" smtClean="0"/>
              <a:t>on physics</a:t>
            </a:r>
            <a:r>
              <a:rPr lang="it-IT" sz="2400" dirty="0"/>
              <a:t>, </a:t>
            </a:r>
            <a:r>
              <a:rPr lang="it-IT" sz="2400" dirty="0" smtClean="0"/>
              <a:t>conventions, formalism</a:t>
            </a:r>
            <a:r>
              <a:rPr lang="it-IT" sz="2400" dirty="0"/>
              <a:t>, </a:t>
            </a:r>
            <a:r>
              <a:rPr lang="it-IT" sz="2400" dirty="0" smtClean="0"/>
              <a:t>etc.</a:t>
            </a:r>
            <a:endParaRPr lang="it-IT" sz="2400" dirty="0"/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The web pages contain </a:t>
            </a:r>
            <a:r>
              <a:rPr lang="it-IT" sz="2400" dirty="0"/>
              <a:t>source codes </a:t>
            </a:r>
            <a:r>
              <a:rPr lang="it-IT" sz="2400" dirty="0" smtClean="0"/>
              <a:t>with detailed </a:t>
            </a:r>
            <a:r>
              <a:rPr lang="it-IT" sz="2400" dirty="0"/>
              <a:t>explanation how </a:t>
            </a:r>
            <a:r>
              <a:rPr lang="it-IT" sz="2400" dirty="0" smtClean="0"/>
              <a:t>to use </a:t>
            </a:r>
            <a:r>
              <a:rPr lang="it-IT" sz="2400" dirty="0"/>
              <a:t>them. Users can </a:t>
            </a:r>
            <a:r>
              <a:rPr lang="it-IT" sz="2400" dirty="0" smtClean="0"/>
              <a:t>run codes online</a:t>
            </a:r>
            <a:r>
              <a:rPr lang="it-IT" sz="2400" dirty="0"/>
              <a:t>, </a:t>
            </a:r>
            <a:r>
              <a:rPr lang="it-IT" sz="2400" dirty="0" smtClean="0"/>
              <a:t>change parameters</a:t>
            </a:r>
            <a:r>
              <a:rPr lang="it-IT" sz="2400" dirty="0"/>
              <a:t>, display results.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16" y="0"/>
            <a:ext cx="4132384" cy="6287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875" y="5493601"/>
            <a:ext cx="412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 smtClean="0">
                <a:solidFill>
                  <a:srgbClr val="0000FF"/>
                </a:solidFill>
              </a:rPr>
              <a:t>http</a:t>
            </a:r>
            <a:r>
              <a:rPr lang="it-IT" sz="2400" u="sng" dirty="0">
                <a:solidFill>
                  <a:srgbClr val="0000FF"/>
                </a:solidFill>
              </a:rPr>
              <a:t>://www.indiana.edu/~jpac</a:t>
            </a:r>
            <a:r>
              <a:rPr lang="it-IT" sz="2400" u="sng" dirty="0" smtClean="0">
                <a:solidFill>
                  <a:srgbClr val="0000FF"/>
                </a:solidFill>
              </a:rPr>
              <a:t>/</a:t>
            </a:r>
            <a:endParaRPr lang="it-IT" sz="2400" u="sng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Strategy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33874" y="927021"/>
            <a:ext cx="333392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arXiv:1612.06490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1111687"/>
                <a:ext cx="8791280" cy="3793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 fit the following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invariant mass distributions</a:t>
                </a:r>
                <a:r>
                  <a:rPr lang="it-IT" dirty="0" smtClean="0"/>
                  <a:t>:</a:t>
                </a: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BESIII PRL110, 252001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=4.26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/>
                  <a:t>BESIII PRL110, 252001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=4.23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4.26, </m:t>
                    </m:r>
                    <m:r>
                      <a:rPr lang="it-IT" b="0" i="1" strike="sngStrike" smtClean="0">
                        <a:latin typeface="Cambria Math" panose="02040503050406030204" pitchFamily="18" charset="0"/>
                      </a:rPr>
                      <m:t>4.36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BESIII PRD92, 092006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 smtClean="0"/>
                  <a:t> (double tag)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=4.23, 4.26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BESIII PRL115, 222002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=4.23, 4.26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777777"/>
                    </a:solidFill>
                  </a:rPr>
                  <a:t>B</a:t>
                </a:r>
                <a:r>
                  <a:rPr lang="en-US" strike="sngStrike" dirty="0" smtClean="0">
                    <a:solidFill>
                      <a:srgbClr val="777777"/>
                    </a:solidFill>
                  </a:rPr>
                  <a:t>ESIII PRL112, 022001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</m:oMath>
                </a14:m>
                <a:r>
                  <a:rPr lang="it-IT" strike="sngStrike" dirty="0">
                    <a:solidFill>
                      <a:srgbClr val="777777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trike="sngStrike" dirty="0">
                    <a:solidFill>
                      <a:srgbClr val="777777"/>
                    </a:solidFill>
                  </a:rPr>
                  <a:t> </a:t>
                </a:r>
                <a:r>
                  <a:rPr lang="it-IT" strike="sngStrike" dirty="0" smtClean="0">
                    <a:solidFill>
                      <a:srgbClr val="777777"/>
                    </a:solidFill>
                  </a:rPr>
                  <a:t>(single tag</a:t>
                </a:r>
                <a:r>
                  <a:rPr lang="it-IT" strike="sngStrike" dirty="0">
                    <a:solidFill>
                      <a:srgbClr val="777777"/>
                    </a:solidFill>
                  </a:rPr>
                  <a:t>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=4.26 </m:t>
                    </m:r>
                    <m:r>
                      <m:rPr>
                        <m:nor/>
                      </m:rPr>
                      <a:rPr lang="it-IT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777777"/>
                  </a:solidFill>
                </a:endParaRP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777777"/>
                    </a:solidFill>
                  </a:rPr>
                  <a:t>B</a:t>
                </a:r>
                <a:r>
                  <a:rPr lang="it-IT" strike="sngStrike" dirty="0" smtClean="0">
                    <a:solidFill>
                      <a:srgbClr val="777777"/>
                    </a:solidFill>
                  </a:rPr>
                  <a:t>elle PRL110, 252002 </a:t>
                </a:r>
                <a14:m>
                  <m:oMath xmlns:m="http://schemas.openxmlformats.org/officeDocument/2006/math"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strike="sngStrike" dirty="0">
                    <a:solidFill>
                      <a:srgbClr val="777777"/>
                    </a:solidFill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=4.26 </m:t>
                    </m:r>
                    <m:r>
                      <m:rPr>
                        <m:nor/>
                      </m:rPr>
                      <a:rPr lang="it-IT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777777"/>
                  </a:solidFill>
                </a:endParaRP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777777"/>
                    </a:solidFill>
                  </a:rPr>
                  <a:t>C</a:t>
                </a:r>
                <a:r>
                  <a:rPr lang="it-IT" strike="sngStrike" dirty="0">
                    <a:solidFill>
                      <a:srgbClr val="777777"/>
                    </a:solidFill>
                  </a:rPr>
                  <a:t>LEO-c data </a:t>
                </a:r>
                <a:r>
                  <a:rPr lang="it-IT" strike="sngStrike" dirty="0" smtClean="0">
                    <a:solidFill>
                      <a:srgbClr val="777777"/>
                    </a:solidFill>
                  </a:rPr>
                  <a:t>PLB727, 366 </a:t>
                </a:r>
                <a14:m>
                  <m:oMath xmlns:m="http://schemas.openxmlformats.org/officeDocument/2006/math"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strike="sngStrike" dirty="0" smtClean="0">
                    <a:solidFill>
                      <a:srgbClr val="777777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trike="sngStrike" smtClean="0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trike="sngStrike" dirty="0" smtClean="0">
                    <a:solidFill>
                      <a:srgbClr val="777777"/>
                    </a:solidFill>
                  </a:rPr>
                  <a:t> at </a:t>
                </a:r>
                <a:r>
                  <a:rPr lang="it-IT" strike="sngStrike" dirty="0">
                    <a:solidFill>
                      <a:srgbClr val="777777"/>
                    </a:solidFill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=4.</m:t>
                    </m:r>
                    <m:r>
                      <a:rPr lang="it-IT" b="0" i="1" strike="sngStrike" smtClean="0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trike="sngStrike" dirty="0" smtClean="0">
                    <a:solidFill>
                      <a:srgbClr val="777777"/>
                    </a:solidFill>
                  </a:rPr>
                  <a:t>  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Published data are not efficiency/acceptance corrected, </a:t>
                </a:r>
                <a:br>
                  <a:rPr lang="it-IT" dirty="0" smtClean="0"/>
                </a:br>
                <a:r>
                  <a:rPr lang="it-IT" b="1" dirty="0"/>
                  <a:t>→ </a:t>
                </a:r>
                <a:r>
                  <a:rPr lang="it-IT" dirty="0" smtClean="0"/>
                  <a:t>we are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not able to give the absolute normalization</a:t>
                </a:r>
                <a:r>
                  <a:rPr lang="it-IT" dirty="0" smtClean="0"/>
                  <a:t> of the amplitudes 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No given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</m:oMath>
                </a14:m>
                <a:r>
                  <a:rPr lang="it-IT" dirty="0" smtClean="0"/>
                  <a:t> is assumed – the couplings at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</m:oMath>
                </a14:m>
                <a:r>
                  <a:rPr lang="it-IT" dirty="0" smtClean="0"/>
                  <a:t> are independent parameters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11687"/>
                <a:ext cx="8791280" cy="3793218"/>
              </a:xfrm>
              <a:prstGeom prst="rect">
                <a:avLst/>
              </a:prstGeom>
              <a:blipFill rotWithShape="0">
                <a:blip r:embed="rId3"/>
                <a:stretch>
                  <a:fillRect l="-763" t="-1766" b="-14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Strategy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33874" y="927021"/>
            <a:ext cx="333392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arXiv:1612.06490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1700162"/>
                <a:ext cx="8791280" cy="2359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0000FF"/>
                    </a:solidFill>
                  </a:rPr>
                  <a:t>Reducible</a:t>
                </a:r>
                <a:r>
                  <a:rPr lang="it-IT" dirty="0" smtClean="0"/>
                  <a:t> (incoherent)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backgrounds are pretty flat </a:t>
                </a:r>
                <a:r>
                  <a:rPr lang="it-IT" dirty="0" smtClean="0"/>
                  <a:t>and do not influence the analysis,</a:t>
                </a:r>
                <a:br>
                  <a:rPr lang="it-IT" dirty="0" smtClean="0"/>
                </a:br>
                <a:r>
                  <a:rPr lang="it-IT" dirty="0" smtClean="0"/>
                  <a:t>except the peaking background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 (subtracted)</a:t>
                </a:r>
                <a:endParaRPr lang="it-IT" dirty="0"/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Some information about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angular distributions </a:t>
                </a:r>
                <a:r>
                  <a:rPr lang="it-IT" dirty="0" smtClean="0"/>
                  <a:t>has been published, but it’s</a:t>
                </a:r>
                <a:br>
                  <a:rPr lang="it-IT" dirty="0" smtClean="0"/>
                </a:br>
                <a:r>
                  <a:rPr lang="it-IT" dirty="0" smtClean="0">
                    <a:solidFill>
                      <a:srgbClr val="FF0000"/>
                    </a:solidFill>
                  </a:rPr>
                  <a:t>not constraining</a:t>
                </a:r>
                <a:r>
                  <a:rPr lang="it-IT" dirty="0" smtClean="0"/>
                  <a:t> enough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we do not include in the fit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Because of that,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we approximate all the particles to be scalar</a:t>
                </a:r>
                <a:r>
                  <a:rPr lang="it-IT" dirty="0" smtClean="0"/>
                  <a:t> – this affects the value of couplings, which are not normalized anyway – but not the position of singularities. </a:t>
                </a:r>
                <a:br>
                  <a:rPr lang="it-IT" dirty="0" smtClean="0"/>
                </a:br>
                <a:r>
                  <a:rPr lang="it-IT" dirty="0" smtClean="0"/>
                  <a:t>This also limits the number of free parameters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00162"/>
                <a:ext cx="8791280" cy="2359877"/>
              </a:xfrm>
              <a:prstGeom prst="rect">
                <a:avLst/>
              </a:prstGeom>
              <a:blipFill rotWithShape="0">
                <a:blip r:embed="rId4"/>
                <a:stretch>
                  <a:fillRect l="-763" t="-3101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5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Lineshapes at 4260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121486" y="1025117"/>
            <a:ext cx="7266141" cy="52686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21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Lineshapes at 4230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5" b="2968"/>
          <a:stretch/>
        </p:blipFill>
        <p:spPr>
          <a:xfrm>
            <a:off x="76220" y="1025118"/>
            <a:ext cx="8533626" cy="51312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94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Statistical analysis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117"/>
            <a:ext cx="9126995" cy="40967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eform 9"/>
          <p:cNvSpPr/>
          <p:nvPr/>
        </p:nvSpPr>
        <p:spPr>
          <a:xfrm>
            <a:off x="3060071" y="941560"/>
            <a:ext cx="6038662" cy="4273236"/>
          </a:xfrm>
          <a:custGeom>
            <a:avLst/>
            <a:gdLst>
              <a:gd name="connsiteX0" fmla="*/ 0 w 6038662"/>
              <a:gd name="connsiteY0" fmla="*/ 2037030 h 4273236"/>
              <a:gd name="connsiteX1" fmla="*/ 0 w 6038662"/>
              <a:gd name="connsiteY1" fmla="*/ 4273236 h 4273236"/>
              <a:gd name="connsiteX2" fmla="*/ 6038662 w 6038662"/>
              <a:gd name="connsiteY2" fmla="*/ 4273236 h 4273236"/>
              <a:gd name="connsiteX3" fmla="*/ 6038662 w 6038662"/>
              <a:gd name="connsiteY3" fmla="*/ 0 h 4273236"/>
              <a:gd name="connsiteX4" fmla="*/ 3078179 w 6038662"/>
              <a:gd name="connsiteY4" fmla="*/ 0 h 4273236"/>
              <a:gd name="connsiteX5" fmla="*/ 3078179 w 6038662"/>
              <a:gd name="connsiteY5" fmla="*/ 2027977 h 4273236"/>
              <a:gd name="connsiteX6" fmla="*/ 0 w 6038662"/>
              <a:gd name="connsiteY6" fmla="*/ 2037030 h 427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8662" h="4273236">
                <a:moveTo>
                  <a:pt x="0" y="2037030"/>
                </a:moveTo>
                <a:lnTo>
                  <a:pt x="0" y="4273236"/>
                </a:lnTo>
                <a:lnTo>
                  <a:pt x="6038662" y="4273236"/>
                </a:lnTo>
                <a:lnTo>
                  <a:pt x="6038662" y="0"/>
                </a:lnTo>
                <a:lnTo>
                  <a:pt x="3078179" y="0"/>
                </a:lnTo>
                <a:lnTo>
                  <a:pt x="3078179" y="2027977"/>
                </a:lnTo>
                <a:lnTo>
                  <a:pt x="0" y="2037030"/>
                </a:lnTo>
                <a:close/>
              </a:path>
            </a:pathLst>
          </a:custGeom>
          <a:solidFill>
            <a:schemeClr val="bg1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69" y="5185554"/>
            <a:ext cx="5305331" cy="1513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64839" y="5205423"/>
            <a:ext cx="373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oy experiments according to the different hypotheses, to estimate the relative rejection of various scenarios 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6321108"/>
            <a:ext cx="2737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Welcome to Hell</a:t>
            </a:r>
            <a:endParaRPr lang="it-IT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Review of Particle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Only white particles have been observed so far,</a:t>
            </a:r>
            <a:br>
              <a:rPr lang="it-IT" dirty="0" smtClean="0"/>
            </a:br>
            <a:r>
              <a:rPr lang="it-IT" dirty="0" smtClean="0"/>
              <a:t>forming an extremly rich zoo of hadrons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204" y="1929870"/>
            <a:ext cx="472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Jackura, </a:t>
            </a:r>
            <a:r>
              <a:rPr lang="it-IT" i="1" dirty="0" smtClean="0">
                <a:solidFill>
                  <a:srgbClr val="C00000"/>
                </a:solidFill>
              </a:rPr>
              <a:t>et al. </a:t>
            </a:r>
            <a:r>
              <a:rPr lang="it-IT" dirty="0" smtClean="0">
                <a:solidFill>
                  <a:srgbClr val="C00000"/>
                </a:solidFill>
              </a:rPr>
              <a:t>(JPAC &amp; COMPASS), 1707.02848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71" y="1276885"/>
                <a:ext cx="86750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system</a:t>
                </a:r>
                <a:r>
                  <a:rPr lang="it-IT" dirty="0" smtClean="0"/>
                  <a:t> is one of the golden modes for hunting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hybrid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 build the partial waves amplitude according to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method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" y="1276885"/>
                <a:ext cx="8675057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421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3" y="2630774"/>
            <a:ext cx="3188697" cy="2058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2" y="2435968"/>
            <a:ext cx="5011848" cy="1533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097" y="4745961"/>
                <a:ext cx="416293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</a:t>
                </a:r>
                <a:br>
                  <a:rPr lang="it-IT" dirty="0" smtClean="0"/>
                </a:br>
                <a:r>
                  <a:rPr lang="it-IT" dirty="0" smtClean="0"/>
                  <a:t>the Final State Interactions</a:t>
                </a:r>
                <a:br>
                  <a:rPr lang="it-IT" dirty="0" smtClean="0"/>
                </a:br>
                <a:r>
                  <a:rPr lang="it-IT" dirty="0" smtClean="0"/>
                  <a:t>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  <a:p>
                <a:r>
                  <a:rPr lang="it-IT" dirty="0" smtClean="0"/>
                  <a:t>The numerator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depends on the </a:t>
                </a:r>
                <a:br>
                  <a:rPr lang="it-IT" dirty="0" smtClean="0"/>
                </a:br>
                <a:r>
                  <a:rPr lang="it-IT" dirty="0" smtClean="0"/>
                  <a:t>exchanges </a:t>
                </a:r>
                <a:r>
                  <a:rPr lang="it-IT" dirty="0"/>
                  <a:t> </a:t>
                </a:r>
                <a:r>
                  <a:rPr lang="it-IT" b="1" dirty="0"/>
                  <a:t>→</a:t>
                </a:r>
                <a:r>
                  <a:rPr lang="it-IT" dirty="0"/>
                  <a:t>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" y="4745961"/>
                <a:ext cx="4162934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318" t="-2479" r="-43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4055952" y="4262972"/>
            <a:ext cx="5011848" cy="1533640"/>
            <a:chOff x="3979752" y="3830677"/>
            <a:chExt cx="5011848" cy="15336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52" y="3830677"/>
              <a:ext cx="5011848" cy="153364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4137434" y="455118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7701" y="431533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369287" y="468893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4119093" y="4851576"/>
              <a:ext cx="249382" cy="240147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5947121" y="451672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37388" y="428087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178974" y="465447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5991471" y="4831380"/>
              <a:ext cx="249382" cy="2401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4211456" y="3999038"/>
              <a:ext cx="157019" cy="193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6074184" y="3924705"/>
              <a:ext cx="157019" cy="193963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4444675" y="2286156"/>
            <a:ext cx="22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Production amplitude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1031" y="4017059"/>
            <a:ext cx="213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Scattering amplitude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95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 the FSI 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49" t="-8197" r="-649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57200" y="4376711"/>
                <a:ext cx="7772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The numerator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depends on </a:t>
                </a:r>
                <a:r>
                  <a:rPr lang="it-IT" dirty="0" smtClean="0"/>
                  <a:t>the exchanges  </a:t>
                </a:r>
                <a:r>
                  <a:rPr lang="it-IT" b="1" dirty="0"/>
                  <a:t>→</a:t>
                </a:r>
                <a:r>
                  <a:rPr lang="it-IT" dirty="0"/>
                  <a:t> </a:t>
                </a:r>
                <a:r>
                  <a:rPr lang="it-IT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76711"/>
                <a:ext cx="777240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27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32764" r="11540" b="34708"/>
          <a:stretch/>
        </p:blipFill>
        <p:spPr>
          <a:xfrm>
            <a:off x="1953489" y="4926838"/>
            <a:ext cx="4739919" cy="994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" t="-1298" r="-1160" b="72248"/>
          <a:stretch/>
        </p:blipFill>
        <p:spPr>
          <a:xfrm>
            <a:off x="1199981" y="1936456"/>
            <a:ext cx="6246937" cy="8879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67849" r="25474" b="-2014"/>
          <a:stretch/>
        </p:blipFill>
        <p:spPr>
          <a:xfrm>
            <a:off x="1199981" y="2891814"/>
            <a:ext cx="3020291" cy="10442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Straight Arrow Connector 14"/>
          <p:cNvCxnSpPr/>
          <p:nvPr/>
        </p:nvCxnSpPr>
        <p:spPr>
          <a:xfrm flipH="1">
            <a:off x="4414982" y="3246952"/>
            <a:ext cx="757382" cy="96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1673" y="2970361"/>
            <a:ext cx="2291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Standard K matrix,</a:t>
            </a:r>
            <a:br>
              <a:rPr lang="it-IT" dirty="0" smtClean="0"/>
            </a:br>
            <a:r>
              <a:rPr lang="it-IT" dirty="0" smtClean="0"/>
              <a:t>with usual trick for </a:t>
            </a:r>
            <a:br>
              <a:rPr lang="it-IT" dirty="0" smtClean="0"/>
            </a:br>
            <a:r>
              <a:rPr lang="it-IT" dirty="0" smtClean="0"/>
              <a:t>vanishing determinant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36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" y="4324140"/>
            <a:ext cx="3188697" cy="20581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" name="Freeform 21"/>
          <p:cNvSpPr/>
          <p:nvPr/>
        </p:nvSpPr>
        <p:spPr>
          <a:xfrm>
            <a:off x="461818" y="4560922"/>
            <a:ext cx="895972" cy="610847"/>
          </a:xfrm>
          <a:custGeom>
            <a:avLst/>
            <a:gdLst>
              <a:gd name="connsiteX0" fmla="*/ 0 w 895972"/>
              <a:gd name="connsiteY0" fmla="*/ 72909 h 610847"/>
              <a:gd name="connsiteX1" fmla="*/ 0 w 895972"/>
              <a:gd name="connsiteY1" fmla="*/ 72909 h 610847"/>
              <a:gd name="connsiteX2" fmla="*/ 240146 w 895972"/>
              <a:gd name="connsiteY2" fmla="*/ 359236 h 610847"/>
              <a:gd name="connsiteX3" fmla="*/ 295564 w 895972"/>
              <a:gd name="connsiteY3" fmla="*/ 368472 h 610847"/>
              <a:gd name="connsiteX4" fmla="*/ 360218 w 895972"/>
              <a:gd name="connsiteY4" fmla="*/ 405418 h 610847"/>
              <a:gd name="connsiteX5" fmla="*/ 397164 w 895972"/>
              <a:gd name="connsiteY5" fmla="*/ 580909 h 610847"/>
              <a:gd name="connsiteX6" fmla="*/ 498764 w 895972"/>
              <a:gd name="connsiteY6" fmla="*/ 571672 h 610847"/>
              <a:gd name="connsiteX7" fmla="*/ 535709 w 895972"/>
              <a:gd name="connsiteY7" fmla="*/ 562436 h 610847"/>
              <a:gd name="connsiteX8" fmla="*/ 581891 w 895972"/>
              <a:gd name="connsiteY8" fmla="*/ 553200 h 610847"/>
              <a:gd name="connsiteX9" fmla="*/ 609600 w 895972"/>
              <a:gd name="connsiteY9" fmla="*/ 543963 h 610847"/>
              <a:gd name="connsiteX10" fmla="*/ 646546 w 895972"/>
              <a:gd name="connsiteY10" fmla="*/ 534727 h 610847"/>
              <a:gd name="connsiteX11" fmla="*/ 701964 w 895972"/>
              <a:gd name="connsiteY11" fmla="*/ 516254 h 610847"/>
              <a:gd name="connsiteX12" fmla="*/ 729673 w 895972"/>
              <a:gd name="connsiteY12" fmla="*/ 507018 h 610847"/>
              <a:gd name="connsiteX13" fmla="*/ 757382 w 895972"/>
              <a:gd name="connsiteY13" fmla="*/ 497782 h 610847"/>
              <a:gd name="connsiteX14" fmla="*/ 775855 w 895972"/>
              <a:gd name="connsiteY14" fmla="*/ 470072 h 610847"/>
              <a:gd name="connsiteX15" fmla="*/ 831273 w 895972"/>
              <a:gd name="connsiteY15" fmla="*/ 433127 h 610847"/>
              <a:gd name="connsiteX16" fmla="*/ 886691 w 895972"/>
              <a:gd name="connsiteY16" fmla="*/ 405418 h 610847"/>
              <a:gd name="connsiteX17" fmla="*/ 895927 w 895972"/>
              <a:gd name="connsiteY17" fmla="*/ 377709 h 610847"/>
              <a:gd name="connsiteX18" fmla="*/ 886691 w 895972"/>
              <a:gd name="connsiteY18" fmla="*/ 248400 h 610847"/>
              <a:gd name="connsiteX19" fmla="*/ 831273 w 895972"/>
              <a:gd name="connsiteY19" fmla="*/ 220691 h 610847"/>
              <a:gd name="connsiteX20" fmla="*/ 674255 w 895972"/>
              <a:gd name="connsiteY20" fmla="*/ 211454 h 610847"/>
              <a:gd name="connsiteX21" fmla="*/ 646546 w 895972"/>
              <a:gd name="connsiteY21" fmla="*/ 146800 h 610847"/>
              <a:gd name="connsiteX22" fmla="*/ 609600 w 895972"/>
              <a:gd name="connsiteY22" fmla="*/ 128327 h 610847"/>
              <a:gd name="connsiteX23" fmla="*/ 406400 w 895972"/>
              <a:gd name="connsiteY23" fmla="*/ 109854 h 610847"/>
              <a:gd name="connsiteX24" fmla="*/ 397164 w 895972"/>
              <a:gd name="connsiteY24" fmla="*/ 63672 h 610847"/>
              <a:gd name="connsiteX25" fmla="*/ 360218 w 895972"/>
              <a:gd name="connsiteY25" fmla="*/ 54436 h 610847"/>
              <a:gd name="connsiteX26" fmla="*/ 221673 w 895972"/>
              <a:gd name="connsiteY26" fmla="*/ 45200 h 610847"/>
              <a:gd name="connsiteX27" fmla="*/ 55418 w 895972"/>
              <a:gd name="connsiteY27" fmla="*/ 26727 h 610847"/>
              <a:gd name="connsiteX28" fmla="*/ 36946 w 895972"/>
              <a:gd name="connsiteY28" fmla="*/ 54436 h 610847"/>
              <a:gd name="connsiteX29" fmla="*/ 27709 w 895972"/>
              <a:gd name="connsiteY29" fmla="*/ 119091 h 610847"/>
              <a:gd name="connsiteX30" fmla="*/ 0 w 895972"/>
              <a:gd name="connsiteY30" fmla="*/ 72909 h 6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5972" h="610847">
                <a:moveTo>
                  <a:pt x="0" y="72909"/>
                </a:moveTo>
                <a:lnTo>
                  <a:pt x="0" y="72909"/>
                </a:lnTo>
                <a:cubicBezTo>
                  <a:pt x="80049" y="168351"/>
                  <a:pt x="152063" y="271154"/>
                  <a:pt x="240146" y="359236"/>
                </a:cubicBezTo>
                <a:cubicBezTo>
                  <a:pt x="253388" y="372478"/>
                  <a:pt x="278451" y="360866"/>
                  <a:pt x="295564" y="368472"/>
                </a:cubicBezTo>
                <a:cubicBezTo>
                  <a:pt x="437060" y="431360"/>
                  <a:pt x="208745" y="367551"/>
                  <a:pt x="360218" y="405418"/>
                </a:cubicBezTo>
                <a:cubicBezTo>
                  <a:pt x="375103" y="703095"/>
                  <a:pt x="310151" y="593340"/>
                  <a:pt x="397164" y="580909"/>
                </a:cubicBezTo>
                <a:cubicBezTo>
                  <a:pt x="430829" y="576100"/>
                  <a:pt x="464897" y="574751"/>
                  <a:pt x="498764" y="571672"/>
                </a:cubicBezTo>
                <a:cubicBezTo>
                  <a:pt x="511079" y="568593"/>
                  <a:pt x="523317" y="565190"/>
                  <a:pt x="535709" y="562436"/>
                </a:cubicBezTo>
                <a:cubicBezTo>
                  <a:pt x="551034" y="559031"/>
                  <a:pt x="566661" y="557008"/>
                  <a:pt x="581891" y="553200"/>
                </a:cubicBezTo>
                <a:cubicBezTo>
                  <a:pt x="591336" y="550839"/>
                  <a:pt x="600239" y="546638"/>
                  <a:pt x="609600" y="543963"/>
                </a:cubicBezTo>
                <a:cubicBezTo>
                  <a:pt x="621806" y="540476"/>
                  <a:pt x="634387" y="538375"/>
                  <a:pt x="646546" y="534727"/>
                </a:cubicBezTo>
                <a:cubicBezTo>
                  <a:pt x="665197" y="529132"/>
                  <a:pt x="683491" y="522412"/>
                  <a:pt x="701964" y="516254"/>
                </a:cubicBezTo>
                <a:lnTo>
                  <a:pt x="729673" y="507018"/>
                </a:lnTo>
                <a:lnTo>
                  <a:pt x="757382" y="497782"/>
                </a:lnTo>
                <a:cubicBezTo>
                  <a:pt x="763540" y="488545"/>
                  <a:pt x="767501" y="477382"/>
                  <a:pt x="775855" y="470072"/>
                </a:cubicBezTo>
                <a:cubicBezTo>
                  <a:pt x="792563" y="455452"/>
                  <a:pt x="812800" y="445442"/>
                  <a:pt x="831273" y="433127"/>
                </a:cubicBezTo>
                <a:cubicBezTo>
                  <a:pt x="867084" y="409253"/>
                  <a:pt x="848450" y="418165"/>
                  <a:pt x="886691" y="405418"/>
                </a:cubicBezTo>
                <a:cubicBezTo>
                  <a:pt x="889770" y="396182"/>
                  <a:pt x="895927" y="387445"/>
                  <a:pt x="895927" y="377709"/>
                </a:cubicBezTo>
                <a:cubicBezTo>
                  <a:pt x="895927" y="334496"/>
                  <a:pt x="897172" y="290323"/>
                  <a:pt x="886691" y="248400"/>
                </a:cubicBezTo>
                <a:cubicBezTo>
                  <a:pt x="884096" y="238021"/>
                  <a:pt x="840382" y="221602"/>
                  <a:pt x="831273" y="220691"/>
                </a:cubicBezTo>
                <a:cubicBezTo>
                  <a:pt x="779103" y="215474"/>
                  <a:pt x="726594" y="214533"/>
                  <a:pt x="674255" y="211454"/>
                </a:cubicBezTo>
                <a:cubicBezTo>
                  <a:pt x="668469" y="188311"/>
                  <a:pt x="666687" y="163584"/>
                  <a:pt x="646546" y="146800"/>
                </a:cubicBezTo>
                <a:cubicBezTo>
                  <a:pt x="635968" y="137985"/>
                  <a:pt x="622256" y="133751"/>
                  <a:pt x="609600" y="128327"/>
                </a:cubicBezTo>
                <a:cubicBezTo>
                  <a:pt x="547419" y="101678"/>
                  <a:pt x="464661" y="112921"/>
                  <a:pt x="406400" y="109854"/>
                </a:cubicBezTo>
                <a:cubicBezTo>
                  <a:pt x="403321" y="94460"/>
                  <a:pt x="407214" y="75732"/>
                  <a:pt x="397164" y="63672"/>
                </a:cubicBezTo>
                <a:cubicBezTo>
                  <a:pt x="389037" y="53920"/>
                  <a:pt x="372843" y="55765"/>
                  <a:pt x="360218" y="54436"/>
                </a:cubicBezTo>
                <a:cubicBezTo>
                  <a:pt x="314188" y="49591"/>
                  <a:pt x="267855" y="48279"/>
                  <a:pt x="221673" y="45200"/>
                </a:cubicBezTo>
                <a:cubicBezTo>
                  <a:pt x="179135" y="-18606"/>
                  <a:pt x="199546" y="-5301"/>
                  <a:pt x="55418" y="26727"/>
                </a:cubicBezTo>
                <a:cubicBezTo>
                  <a:pt x="44582" y="29135"/>
                  <a:pt x="41910" y="44507"/>
                  <a:pt x="36946" y="54436"/>
                </a:cubicBezTo>
                <a:cubicBezTo>
                  <a:pt x="23814" y="80699"/>
                  <a:pt x="27709" y="89016"/>
                  <a:pt x="27709" y="119091"/>
                </a:cubicBezTo>
                <a:lnTo>
                  <a:pt x="0" y="72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071517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559" y="980157"/>
                <a:ext cx="8375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coupled channel analysis</a:t>
                </a:r>
                <a:r>
                  <a:rPr lang="it-IT" dirty="0" smtClean="0"/>
                  <a:t> involving the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for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-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-wave </a:t>
                </a:r>
                <a:r>
                  <a:rPr lang="it-IT" dirty="0" smtClean="0"/>
                  <a:t>is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ongoing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59" y="980157"/>
                <a:ext cx="837524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801" t="-20000" b="-3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6084000" y="1354374"/>
            <a:ext cx="3060000" cy="2962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0" y="1354375"/>
            <a:ext cx="3060000" cy="2962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3009710" y="1354375"/>
            <a:ext cx="3060000" cy="296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1929" y="2398549"/>
            <a:ext cx="624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chemeClr val="bg1">
                    <a:lumMod val="65000"/>
                    <a:alpha val="39000"/>
                  </a:schemeClr>
                </a:solidFill>
                <a:latin typeface="Courier" pitchFamily="49" charset="0"/>
              </a:rPr>
              <a:t>Preliminary</a:t>
            </a:r>
            <a:endParaRPr lang="it-IT" sz="7200" b="1" dirty="0">
              <a:solidFill>
                <a:schemeClr val="bg1">
                  <a:lumMod val="65000"/>
                  <a:alpha val="39000"/>
                </a:schemeClr>
              </a:solidFill>
              <a:latin typeface="Courier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(1320)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23065" y="4901566"/>
                <a:ext cx="452186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:r>
                  <a:rPr lang="it-IT" dirty="0"/>
                  <a:t>extention to the GlueX production </a:t>
                </a:r>
                <a:r>
                  <a:rPr lang="it-IT" dirty="0" smtClean="0"/>
                  <a:t>mechanism </a:t>
                </a:r>
                <a:r>
                  <a:rPr lang="it-IT" dirty="0"/>
                  <a:t>and </a:t>
                </a:r>
                <a:r>
                  <a:rPr lang="it-IT" dirty="0" smtClean="0"/>
                  <a:t>kinematics is also ongoing</a:t>
                </a: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Same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, different numerator</a:t>
                </a:r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065" y="4901566"/>
                <a:ext cx="4521869" cy="923330"/>
              </a:xfrm>
              <a:prstGeom prst="rect">
                <a:avLst/>
              </a:prstGeom>
              <a:blipFill rotWithShape="0">
                <a:blip r:embed="rId12"/>
                <a:stretch>
                  <a:fillRect l="-1482" t="-7895" b="-111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6250" r="-6250" b="-2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748145" y="4718753"/>
            <a:ext cx="655782" cy="269381"/>
          </a:xfrm>
          <a:custGeom>
            <a:avLst/>
            <a:gdLst>
              <a:gd name="connsiteX0" fmla="*/ 0 w 655782"/>
              <a:gd name="connsiteY0" fmla="*/ 44387 h 269381"/>
              <a:gd name="connsiteX1" fmla="*/ 166255 w 655782"/>
              <a:gd name="connsiteY1" fmla="*/ 7441 h 269381"/>
              <a:gd name="connsiteX2" fmla="*/ 157019 w 655782"/>
              <a:gd name="connsiteY2" fmla="*/ 173696 h 269381"/>
              <a:gd name="connsiteX3" fmla="*/ 332510 w 655782"/>
              <a:gd name="connsiteY3" fmla="*/ 62860 h 269381"/>
              <a:gd name="connsiteX4" fmla="*/ 360219 w 655782"/>
              <a:gd name="connsiteY4" fmla="*/ 229114 h 269381"/>
              <a:gd name="connsiteX5" fmla="*/ 517237 w 655782"/>
              <a:gd name="connsiteY5" fmla="*/ 145987 h 269381"/>
              <a:gd name="connsiteX6" fmla="*/ 544946 w 655782"/>
              <a:gd name="connsiteY6" fmla="*/ 266060 h 269381"/>
              <a:gd name="connsiteX7" fmla="*/ 655782 w 655782"/>
              <a:gd name="connsiteY7" fmla="*/ 238351 h 269381"/>
              <a:gd name="connsiteX8" fmla="*/ 655782 w 655782"/>
              <a:gd name="connsiteY8" fmla="*/ 238351 h 26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782" h="269381">
                <a:moveTo>
                  <a:pt x="0" y="44387"/>
                </a:moveTo>
                <a:cubicBezTo>
                  <a:pt x="70042" y="15138"/>
                  <a:pt x="140085" y="-14111"/>
                  <a:pt x="166255" y="7441"/>
                </a:cubicBezTo>
                <a:cubicBezTo>
                  <a:pt x="192425" y="28993"/>
                  <a:pt x="129310" y="164460"/>
                  <a:pt x="157019" y="173696"/>
                </a:cubicBezTo>
                <a:cubicBezTo>
                  <a:pt x="184728" y="182933"/>
                  <a:pt x="298643" y="53624"/>
                  <a:pt x="332510" y="62860"/>
                </a:cubicBezTo>
                <a:cubicBezTo>
                  <a:pt x="366377" y="72096"/>
                  <a:pt x="329431" y="215260"/>
                  <a:pt x="360219" y="229114"/>
                </a:cubicBezTo>
                <a:cubicBezTo>
                  <a:pt x="391007" y="242968"/>
                  <a:pt x="486449" y="139829"/>
                  <a:pt x="517237" y="145987"/>
                </a:cubicBezTo>
                <a:cubicBezTo>
                  <a:pt x="548025" y="152145"/>
                  <a:pt x="521855" y="250666"/>
                  <a:pt x="544946" y="266060"/>
                </a:cubicBezTo>
                <a:cubicBezTo>
                  <a:pt x="568037" y="281454"/>
                  <a:pt x="655782" y="238351"/>
                  <a:pt x="655782" y="238351"/>
                </a:cubicBezTo>
                <a:lnTo>
                  <a:pt x="655782" y="238351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3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Hadro-charmonium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704443" y="1129004"/>
            <a:ext cx="3363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Dubynskiy, Voloshin, PLB 666, 344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Dubynskiy, Voloshin, PLB </a:t>
            </a:r>
            <a:r>
              <a:rPr lang="it-IT" dirty="0" smtClean="0">
                <a:solidFill>
                  <a:srgbClr val="C00000"/>
                </a:solidFill>
              </a:rPr>
              <a:t>671, 82</a:t>
            </a:r>
            <a:endParaRPr lang="it-IT" dirty="0">
              <a:solidFill>
                <a:srgbClr val="C00000"/>
              </a:solidFill>
            </a:endParaRPr>
          </a:p>
          <a:p>
            <a:pPr algn="r"/>
            <a:r>
              <a:rPr lang="it-IT" dirty="0">
                <a:solidFill>
                  <a:srgbClr val="C00000"/>
                </a:solidFill>
              </a:rPr>
              <a:t>Li, Voloshin, </a:t>
            </a:r>
            <a:r>
              <a:rPr lang="it-IT" dirty="0" smtClean="0">
                <a:solidFill>
                  <a:srgbClr val="C00000"/>
                </a:solidFill>
              </a:rPr>
              <a:t>MPLA29, 1450060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24599" y="2110772"/>
                <a:ext cx="5263733" cy="2593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Born in the context of QCD multipole expansion</a:t>
                </a:r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bSup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p>
                              </m:sSubSup>
                            </m:e>
                          </m:d>
                          <m:d>
                            <m:dPr>
                              <m:begChr m:val="|"/>
                              <m:endChr m:val="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r>
                  <a:rPr lang="it-IT" dirty="0" smtClean="0"/>
                  <a:t>the chromoelectric field interacts with soft light matter (highly excited light hadrons)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599" y="2110772"/>
                <a:ext cx="5263733" cy="2593082"/>
              </a:xfrm>
              <a:prstGeom prst="rect">
                <a:avLst/>
              </a:prstGeom>
              <a:blipFill rotWithShape="0">
                <a:blip r:embed="rId2"/>
                <a:stretch>
                  <a:fillRect l="-1043" t="-11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po 18"/>
          <p:cNvGrpSpPr/>
          <p:nvPr/>
        </p:nvGrpSpPr>
        <p:grpSpPr>
          <a:xfrm>
            <a:off x="87710" y="1517261"/>
            <a:ext cx="2946400" cy="1574800"/>
            <a:chOff x="593408" y="2320955"/>
            <a:chExt cx="2946400" cy="1574800"/>
          </a:xfrm>
        </p:grpSpPr>
        <p:sp>
          <p:nvSpPr>
            <p:cNvPr id="9" name="Nuvola 3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10" name="Ovale 4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Connettore 2 11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ttangolo 13"/>
                <p:cNvSpPr/>
                <p:nvPr/>
              </p:nvSpPr>
              <p:spPr>
                <a:xfrm>
                  <a:off x="2003356" y="2764423"/>
                  <a:ext cx="6286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ttangolo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3356" y="2764423"/>
                  <a:ext cx="62869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42" b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tangolo 14"/>
                <p:cNvSpPr/>
                <p:nvPr/>
              </p:nvSpPr>
              <p:spPr>
                <a:xfrm>
                  <a:off x="801677" y="2835305"/>
                  <a:ext cx="3962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ttangolo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677" y="2835305"/>
                  <a:ext cx="396262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ttangolo 16"/>
                <p:cNvSpPr/>
                <p:nvPr/>
              </p:nvSpPr>
              <p:spPr>
                <a:xfrm>
                  <a:off x="2522823" y="3204637"/>
                  <a:ext cx="3962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ttangolo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2823" y="3204637"/>
                  <a:ext cx="39626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ttangolo 17"/>
                <p:cNvSpPr/>
                <p:nvPr/>
              </p:nvSpPr>
              <p:spPr>
                <a:xfrm>
                  <a:off x="2855585" y="2453789"/>
                  <a:ext cx="3962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ttangolo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5585" y="2453789"/>
                  <a:ext cx="396262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/>
          <p:cNvSpPr/>
          <p:nvPr/>
        </p:nvSpPr>
        <p:spPr>
          <a:xfrm>
            <a:off x="295979" y="4620589"/>
            <a:ext cx="8178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 bound state can occur via Van der Waals-like interactions</a:t>
            </a:r>
          </a:p>
          <a:p>
            <a:endParaRPr lang="it-IT" dirty="0"/>
          </a:p>
          <a:p>
            <a:r>
              <a:rPr lang="it-IT" dirty="0"/>
              <a:t>Expected to decay into core charmonium + light hadrons,</a:t>
            </a:r>
          </a:p>
          <a:p>
            <a:r>
              <a:rPr lang="it-IT" dirty="0"/>
              <a:t>Decay into open charm exponentially suppressed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Counting rules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677869" y="9330957"/>
                <a:ext cx="1910779" cy="412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𝐽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=0.39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869" y="9330957"/>
                <a:ext cx="1910779" cy="412677"/>
              </a:xfrm>
              <a:prstGeom prst="rect">
                <a:avLst/>
              </a:prstGeom>
              <a:blipFill rotWithShape="0">
                <a:blip r:embed="rId2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620080"/>
                <a:ext cx="8913891" cy="3886200"/>
              </a:xfrm>
            </p:spPr>
            <p:txBody>
              <a:bodyPr>
                <a:noAutofit/>
              </a:bodyPr>
              <a:lstStyle/>
              <a:p>
                <a:pPr marL="0" indent="0" algn="r">
                  <a:buNone/>
                </a:pPr>
                <a:r>
                  <a:rPr lang="en-US" sz="1800" dirty="0" smtClean="0">
                    <a:solidFill>
                      <a:srgbClr val="C00000"/>
                    </a:solidFill>
                  </a:rPr>
                  <a:t>Brodsky, Lebed PRD91, 114025</a:t>
                </a: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E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xotic states can be produced in threshold regions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,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electroproduction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, hadronic beam facilities and are best characterized by cross section ratios</a:t>
                </a:r>
              </a:p>
              <a:p>
                <a:r>
                  <a:rPr lang="en-US" sz="1800" dirty="0" smtClean="0">
                    <a:solidFill>
                      <a:schemeClr val="tx1"/>
                    </a:solidFill>
                  </a:rPr>
                  <a:t>Two examples:</a:t>
                </a:r>
              </a:p>
              <a:p>
                <a:pPr marL="914400" lvl="1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bSup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∝</m:t>
                    </m:r>
                    <m:f>
                      <m:f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as </a:t>
                </a:r>
                <a14:m>
                  <m:oMath xmlns:m="http://schemas.openxmlformats.org/officeDocument/2006/math">
                    <m:r>
                      <m:rPr>
                        <m:brk m:alnAt="2"/>
                      </m:rP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𝑠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marL="914400" lvl="1" indent="-457200">
                  <a:buFont typeface="+mj-lt"/>
                  <a:buAutoNum type="arabicParenR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sSubSup>
                          <m:sSub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bSup>
                        <m:d>
                          <m:d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</m:ba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𝑐</m:t>
                            </m:r>
                            <m:bar>
                              <m:barPr>
                                <m:pos m:val="top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</m:ba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𝑢</m:t>
                            </m:r>
                          </m:e>
                        </m:d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</m:ba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𝑑</m:t>
                            </m:r>
                          </m:e>
                        </m:d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</m:sup>
                        </m:sSup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𝑐𝑢𝑑</m:t>
                            </m:r>
                          </m:e>
                        </m:d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m:rPr>
                                    <m:sty m:val="p"/>
                                  </m:rPr>
                                  <a:rPr lang="el-GR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Λ</m:t>
                                </m:r>
                              </m:e>
                            </m:ba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bar>
                              <m:barPr>
                                <m:pos m:val="top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</m:bar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bar>
                              <m:barPr>
                                <m:pos m:val="top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</m:bar>
                            <m:bar>
                              <m:barPr>
                                <m:pos m:val="top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barP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</m:bar>
                          </m:e>
                        </m:d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den>
                    </m:f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𝑐𝑜𝑛𝑠𝑡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as </a:t>
                </a:r>
                <a14:m>
                  <m:oMath xmlns:m="http://schemas.openxmlformats.org/officeDocument/2006/math">
                    <m:r>
                      <m:rPr>
                        <m:brk m:alnAt="2"/>
                      </m:rPr>
                      <a:rPr lang="en-US" sz="1800" i="1">
                        <a:solidFill>
                          <a:schemeClr val="tx1"/>
                        </a:solidFill>
                        <a:latin typeface="Cambria Math"/>
                      </a:rPr>
                      <m:t>𝑠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  <a:ea typeface="Cambria Math"/>
                  </a:rPr>
                  <a:t/>
                </a:r>
                <a:br>
                  <a:rPr lang="en-US" sz="1800" dirty="0" smtClean="0">
                    <a:solidFill>
                      <a:schemeClr val="tx1"/>
                    </a:solidFill>
                    <a:ea typeface="Cambria Math"/>
                  </a:rPr>
                </a:br>
                <a:endParaRPr lang="en-US" sz="1800" dirty="0" smtClean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800" dirty="0" smtClean="0">
                    <a:solidFill>
                      <a:schemeClr val="tx1"/>
                    </a:solidFill>
                  </a:rPr>
                  <a:t>Ratio numerically smaller if </a:t>
                </a:r>
                <a:r>
                  <a:rPr lang="en-US" sz="1800" i="1" dirty="0" err="1" smtClean="0">
                    <a:solidFill>
                      <a:schemeClr val="tx1"/>
                    </a:solidFill>
                  </a:rPr>
                  <a:t>Z</a:t>
                </a:r>
                <a:r>
                  <a:rPr lang="en-US" sz="1800" i="1" baseline="-25000" dirty="0" err="1" smtClean="0">
                    <a:solidFill>
                      <a:schemeClr val="tx1"/>
                    </a:solidFill>
                  </a:rPr>
                  <a:t>c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behaves like weakly-bound dimeson molecule instead of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diquark-antidiquark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 bound state due to weaker meson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color van der Waals forces</a:t>
                </a:r>
              </a:p>
              <a:p>
                <a:pPr lvl="1"/>
                <a:endParaRPr lang="en-US" sz="1800" dirty="0">
                  <a:solidFill>
                    <a:schemeClr val="tx1"/>
                  </a:solidFill>
                </a:endParaRPr>
              </a:p>
              <a:p>
                <a:pPr marL="320040" lvl="1" indent="0">
                  <a:buNone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Different estimates close to </a:t>
                </a:r>
                <a:r>
                  <a:rPr lang="en-US" sz="1800" dirty="0" err="1" smtClean="0">
                    <a:solidFill>
                      <a:schemeClr val="tx1"/>
                    </a:solidFill>
                  </a:rPr>
                  <a:t>thesholds</a:t>
                </a:r>
                <a:r>
                  <a:rPr lang="en-US" sz="1800" dirty="0" smtClean="0">
                    <a:solidFill>
                      <a:schemeClr val="tx1"/>
                    </a:solidFill>
                  </a:rPr>
                  <a:t>, and in presence of annihilating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 algn="r">
                  <a:buNone/>
                </a:pPr>
                <a:r>
                  <a:rPr lang="en-US" sz="1800" dirty="0" err="1">
                    <a:solidFill>
                      <a:srgbClr val="C00000"/>
                    </a:solidFill>
                  </a:rPr>
                  <a:t>Guo</a:t>
                </a:r>
                <a:r>
                  <a:rPr lang="en-US" sz="1800" dirty="0">
                    <a:solidFill>
                      <a:srgbClr val="C00000"/>
                    </a:solidFill>
                  </a:rPr>
                  <a:t>, </a:t>
                </a:r>
                <a:r>
                  <a:rPr lang="en-US" sz="1800" dirty="0" err="1">
                    <a:solidFill>
                      <a:srgbClr val="C00000"/>
                    </a:solidFill>
                  </a:rPr>
                  <a:t>Meissner</a:t>
                </a:r>
                <a:r>
                  <a:rPr lang="en-US" sz="1800" dirty="0">
                    <a:solidFill>
                      <a:srgbClr val="C00000"/>
                    </a:solidFill>
                  </a:rPr>
                  <a:t>, Wang, Yang, 1607.04020</a:t>
                </a:r>
              </a:p>
              <a:p>
                <a:pPr marL="0" indent="0" algn="r">
                  <a:buNone/>
                </a:pPr>
                <a:r>
                  <a:rPr lang="en-US" sz="1800" dirty="0" err="1">
                    <a:solidFill>
                      <a:srgbClr val="C00000"/>
                    </a:solidFill>
                  </a:rPr>
                  <a:t>Voloshin</a:t>
                </a:r>
                <a:r>
                  <a:rPr lang="en-US" sz="1800" dirty="0">
                    <a:solidFill>
                      <a:srgbClr val="C00000"/>
                    </a:solidFill>
                  </a:rPr>
                  <a:t> PRD94, 074042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pPr lvl="1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620080"/>
                <a:ext cx="8913891" cy="3886200"/>
              </a:xfrm>
              <a:blipFill rotWithShape="0">
                <a:blip r:embed="rId3"/>
                <a:stretch>
                  <a:fillRect l="-410" t="-15071" r="-547" b="-83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74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Tetraquark: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(4220)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-17842" y="4206291"/>
                <a:ext cx="300869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A state apparently breaking HQSS has been observed</a:t>
                </a:r>
              </a:p>
              <a:p>
                <a:endParaRPr lang="it-IT" dirty="0" smtClean="0"/>
              </a:p>
              <a:p>
                <a:r>
                  <a:rPr lang="it-IT" dirty="0" smtClean="0"/>
                  <a:t>Compatible to be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it-IT" dirty="0" smtClean="0"/>
                  <a:t> state</a:t>
                </a:r>
              </a:p>
              <a:p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chemeClr val="accent1"/>
                    </a:solidFill>
                  </a:rPr>
                  <a:t>Faccini</a:t>
                </a:r>
                <a:r>
                  <a:rPr lang="it-IT" dirty="0">
                    <a:solidFill>
                      <a:schemeClr val="accent1"/>
                    </a:solidFill>
                  </a:rPr>
                  <a:t>, Filaci, Guerrieri, AP, </a:t>
                </a:r>
                <a:r>
                  <a:rPr lang="it-IT" dirty="0" smtClean="0">
                    <a:solidFill>
                      <a:schemeClr val="accent1"/>
                    </a:solidFill>
                  </a:rPr>
                  <a:t>Polosa, PRD 91, 117501</a:t>
                </a:r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842" y="4206291"/>
                <a:ext cx="3008691" cy="2031325"/>
              </a:xfrm>
              <a:prstGeom prst="rect">
                <a:avLst/>
              </a:prstGeom>
              <a:blipFill rotWithShape="0">
                <a:blip r:embed="rId4"/>
                <a:stretch>
                  <a:fillRect l="-1619" t="-1502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t="3389" r="2306" b="31855"/>
          <a:stretch/>
        </p:blipFill>
        <p:spPr>
          <a:xfrm>
            <a:off x="3198600" y="4665447"/>
            <a:ext cx="2746800" cy="1862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3129" r="2273" b="31143"/>
          <a:stretch/>
        </p:blipFill>
        <p:spPr>
          <a:xfrm>
            <a:off x="6095728" y="4678430"/>
            <a:ext cx="2712433" cy="186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t="3363" r="2292" b="31729"/>
          <a:stretch/>
        </p:blipFill>
        <p:spPr>
          <a:xfrm>
            <a:off x="117028" y="979576"/>
            <a:ext cx="3283397" cy="2231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56" y="1152058"/>
            <a:ext cx="3886444" cy="1886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05" y="3246162"/>
            <a:ext cx="5932056" cy="13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Tetraquark: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3600" dirty="0" smtClean="0"/>
                  <a:t> sector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965944" y="1167236"/>
            <a:ext cx="510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Ali, Maiani</a:t>
            </a:r>
            <a:r>
              <a:rPr lang="it-IT" dirty="0">
                <a:solidFill>
                  <a:schemeClr val="accent1"/>
                </a:solidFill>
              </a:rPr>
              <a:t>, Piccinini, Polosa, Riquer </a:t>
            </a:r>
            <a:r>
              <a:rPr lang="it-IT" dirty="0" smtClean="0">
                <a:solidFill>
                  <a:schemeClr val="accent1"/>
                </a:solidFill>
              </a:rPr>
              <a:t>PRD91 017502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9401" y="1536568"/>
                <a:ext cx="4524700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∼120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∼0.30</m:t>
                      </m:r>
                    </m:oMath>
                  </m:oMathPara>
                </a14:m>
                <a:endParaRPr lang="it-IT" sz="2400" dirty="0"/>
              </a:p>
              <a:p>
                <a:endParaRPr lang="it-IT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 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36 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vs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. 45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401" y="1536568"/>
                <a:ext cx="4524700" cy="2215991"/>
              </a:xfrm>
              <a:prstGeom prst="rect">
                <a:avLst/>
              </a:prstGeom>
              <a:blipFill rotWithShape="0">
                <a:blip r:embed="rId4"/>
                <a:stretch>
                  <a:fillRect l="-1077" r="-1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94845" y="3644937"/>
                <a:ext cx="9376221" cy="2508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24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 smtClean="0"/>
              </a:p>
              <a:p>
                <a:endParaRPr lang="it-IT" sz="2400" dirty="0"/>
              </a:p>
              <a:p>
                <a:r>
                  <a:rPr lang="it-IT" sz="2400" dirty="0" smtClean="0"/>
                  <a:t>Data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sz="2400" dirty="0" smtClean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smtClean="0"/>
                  <a:t>strongly favor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845" y="3644937"/>
                <a:ext cx="9376221" cy="2508251"/>
              </a:xfrm>
              <a:prstGeom prst="rect">
                <a:avLst/>
              </a:prstGeom>
              <a:blipFill rotWithShape="0">
                <a:blip r:embed="rId5"/>
                <a:stretch>
                  <a:fillRect l="-975" b="-46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90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0" y="1049482"/>
            <a:ext cx="8881450" cy="5402689"/>
          </a:xfrm>
          <a:prstGeom prst="roundRect">
            <a:avLst>
              <a:gd name="adj" fmla="val 6785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67901" y="652259"/>
            <a:ext cx="39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Esposito, </a:t>
            </a:r>
            <a:r>
              <a:rPr lang="en-US" dirty="0" err="1">
                <a:solidFill>
                  <a:srgbClr val="C00000"/>
                </a:solidFill>
              </a:rPr>
              <a:t>Guerrieri</a:t>
            </a:r>
            <a:r>
              <a:rPr lang="en-US" dirty="0">
                <a:solidFill>
                  <a:srgbClr val="C00000"/>
                </a:solidFill>
              </a:rPr>
              <a:t>, AP, </a:t>
            </a:r>
            <a:r>
              <a:rPr lang="en-US" dirty="0" smtClean="0">
                <a:solidFill>
                  <a:srgbClr val="C00000"/>
                </a:solidFill>
              </a:rPr>
              <a:t>PLB 746, 194-201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99" y="2213394"/>
            <a:ext cx="2937568" cy="1757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2065" y="1455449"/>
            <a:ext cx="915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Kinematics with </a:t>
            </a:r>
            <a:r>
              <a:rPr lang="it-IT" dirty="0" smtClean="0"/>
              <a:t>HQSS, dynamics estimated according to </a:t>
            </a:r>
            <a:r>
              <a:rPr lang="it-IT" dirty="0" smtClean="0">
                <a:solidFill>
                  <a:srgbClr val="C00000"/>
                </a:solidFill>
              </a:rPr>
              <a:t>Brodsky et al., PRL113, </a:t>
            </a:r>
            <a:r>
              <a:rPr lang="it-IT" dirty="0">
                <a:solidFill>
                  <a:srgbClr val="C00000"/>
                </a:solidFill>
              </a:rPr>
              <a:t>112001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99037" y="1049482"/>
            <a:ext cx="1745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If tetraquark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7557" r="2212" b="2144"/>
          <a:stretch/>
        </p:blipFill>
        <p:spPr>
          <a:xfrm>
            <a:off x="4577688" y="4575659"/>
            <a:ext cx="4109112" cy="1537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2065" y="2186964"/>
                <a:ext cx="5587748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acc>
                                <m:accPr>
                                  <m:chr m:val="̅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𝐻𝑄𝑆</m:t>
                              </m:r>
                            </m:sub>
                          </m:sSub>
                        </m: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𝑐𝑞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𝑄𝐶𝐷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" y="2186964"/>
                <a:ext cx="5587748" cy="714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34154" y="2194826"/>
            <a:ext cx="1405432" cy="701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1989002" y="2162560"/>
            <a:ext cx="2299256" cy="775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14400" y="2896271"/>
            <a:ext cx="325925" cy="471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37" y="3367889"/>
            <a:ext cx="167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Clebsch-Gordan</a:t>
            </a:r>
            <a:endParaRPr lang="it-IT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308634" y="2937859"/>
            <a:ext cx="829996" cy="1109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4154" y="4092164"/>
                <a:ext cx="3078279" cy="93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Reduced matrix element</a:t>
                </a:r>
              </a:p>
              <a:p>
                <a:pPr marL="285750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approximated as a constant</a:t>
                </a:r>
              </a:p>
              <a:p>
                <a:pPr marL="285750" indent="-285750"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it-IT" b="0" dirty="0" smtClean="0"/>
                  <a:t>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54" y="4092164"/>
                <a:ext cx="3078279" cy="939681"/>
              </a:xfrm>
              <a:prstGeom prst="rect">
                <a:avLst/>
              </a:prstGeom>
              <a:blipFill rotWithShape="0">
                <a:blip r:embed="rId7"/>
                <a:stretch>
                  <a:fillRect l="-1782" t="-3247" r="-594" b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06939" y="2994260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Uncertainty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∼25%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939" y="2994260"/>
                <a:ext cx="1313180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3704" t="-4717" r="-23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4448312" y="2142853"/>
            <a:ext cx="1056713" cy="8541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99588" y="1049481"/>
            <a:ext cx="9044411" cy="5402689"/>
          </a:xfrm>
          <a:prstGeom prst="roundRect">
            <a:avLst>
              <a:gd name="adj" fmla="val 6785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5167901" y="652259"/>
            <a:ext cx="3976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00000"/>
              </a:buClr>
            </a:pPr>
            <a:r>
              <a:rPr lang="en-US" dirty="0">
                <a:solidFill>
                  <a:srgbClr val="C00000"/>
                </a:solidFill>
              </a:rPr>
              <a:t>Esposito, </a:t>
            </a:r>
            <a:r>
              <a:rPr lang="en-US" dirty="0" err="1">
                <a:solidFill>
                  <a:srgbClr val="C00000"/>
                </a:solidFill>
              </a:rPr>
              <a:t>Guerrieri</a:t>
            </a:r>
            <a:r>
              <a:rPr lang="en-US" dirty="0">
                <a:solidFill>
                  <a:srgbClr val="C00000"/>
                </a:solidFill>
              </a:rPr>
              <a:t>, AP, </a:t>
            </a:r>
            <a:r>
              <a:rPr lang="en-US" dirty="0" smtClean="0">
                <a:solidFill>
                  <a:srgbClr val="C00000"/>
                </a:solidFill>
              </a:rPr>
              <a:t>PLB 746, 194-201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9" y="2264881"/>
            <a:ext cx="4339524" cy="9755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5567" y="1023757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If molecule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818" y="1533665"/>
            <a:ext cx="7977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Non-Relativistic Effective Theory, HQET+NRQCD and Hidden gauge Lagrangian</a:t>
            </a:r>
          </a:p>
          <a:p>
            <a:r>
              <a:rPr lang="it-IT" dirty="0" smtClean="0"/>
              <a:t>Uncertainty estimated with power counting at NLO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4" y="4224166"/>
            <a:ext cx="4565247" cy="649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437" y="3849964"/>
            <a:ext cx="3922976" cy="2510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8433" y="3947166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Molecule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7434748" y="4469128"/>
            <a:ext cx="1192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Tetraquark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1" y="4876825"/>
            <a:ext cx="4293774" cy="598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94" y="2165248"/>
            <a:ext cx="4453506" cy="16327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Let’s step back: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25540" y="2983691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540" y="2983691"/>
                <a:ext cx="3513048" cy="8334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730159" y="4081681"/>
            <a:ext cx="3423241" cy="1652506"/>
            <a:chOff x="2534320" y="4550641"/>
            <a:chExt cx="3423241" cy="16525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35" r="54694" b="27385"/>
            <a:stretch/>
          </p:blipFill>
          <p:spPr>
            <a:xfrm>
              <a:off x="4218905" y="4550641"/>
              <a:ext cx="1738656" cy="16525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35" r="54694" b="27385"/>
            <a:stretch/>
          </p:blipFill>
          <p:spPr>
            <a:xfrm>
              <a:off x="2534320" y="4550641"/>
              <a:ext cx="1738656" cy="1652506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2819400" y="4648200"/>
              <a:ext cx="1114425" cy="523875"/>
            </a:xfrm>
            <a:custGeom>
              <a:avLst/>
              <a:gdLst>
                <a:gd name="connsiteX0" fmla="*/ 28575 w 1114425"/>
                <a:gd name="connsiteY0" fmla="*/ 466725 h 523875"/>
                <a:gd name="connsiteX1" fmla="*/ 200025 w 1114425"/>
                <a:gd name="connsiteY1" fmla="*/ 523875 h 523875"/>
                <a:gd name="connsiteX2" fmla="*/ 990600 w 1114425"/>
                <a:gd name="connsiteY2" fmla="*/ 485775 h 523875"/>
                <a:gd name="connsiteX3" fmla="*/ 1114425 w 1114425"/>
                <a:gd name="connsiteY3" fmla="*/ 419100 h 523875"/>
                <a:gd name="connsiteX4" fmla="*/ 762000 w 1114425"/>
                <a:gd name="connsiteY4" fmla="*/ 0 h 523875"/>
                <a:gd name="connsiteX5" fmla="*/ 0 w 1114425"/>
                <a:gd name="connsiteY5" fmla="*/ 133350 h 523875"/>
                <a:gd name="connsiteX6" fmla="*/ 28575 w 1114425"/>
                <a:gd name="connsiteY6" fmla="*/ 46672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4425" h="523875">
                  <a:moveTo>
                    <a:pt x="28575" y="466725"/>
                  </a:moveTo>
                  <a:lnTo>
                    <a:pt x="200025" y="523875"/>
                  </a:lnTo>
                  <a:lnTo>
                    <a:pt x="990600" y="485775"/>
                  </a:lnTo>
                  <a:lnTo>
                    <a:pt x="1114425" y="419100"/>
                  </a:lnTo>
                  <a:lnTo>
                    <a:pt x="762000" y="0"/>
                  </a:lnTo>
                  <a:lnTo>
                    <a:pt x="0" y="133350"/>
                  </a:lnTo>
                  <a:lnTo>
                    <a:pt x="28575" y="4667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4208" y="3058548"/>
            <a:ext cx="2436747" cy="1741364"/>
            <a:chOff x="451444" y="3156816"/>
            <a:chExt cx="2436747" cy="17413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59156" b="1682"/>
            <a:stretch/>
          </p:blipFill>
          <p:spPr>
            <a:xfrm>
              <a:off x="451444" y="3156816"/>
              <a:ext cx="2436747" cy="17413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034059" y="3804360"/>
                  <a:ext cx="404341" cy="4462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3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it-IT" sz="23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4059" y="3804360"/>
                  <a:ext cx="404341" cy="44627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2530765" y="3267075"/>
              <a:ext cx="241010" cy="39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30765" y="4479080"/>
              <a:ext cx="241010" cy="39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0016" y="3797807"/>
              <a:ext cx="241010" cy="390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2589292" y="2105117"/>
            <a:ext cx="995880" cy="72927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9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63945" y="1070516"/>
            <a:ext cx="8816109" cy="19684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46217" y="1356344"/>
            <a:ext cx="1361723" cy="1336965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 dirty="0" smtClean="0"/>
              <a:t>c</a:t>
            </a:r>
            <a:br>
              <a:rPr lang="en-US" sz="3600" i="1" dirty="0" smtClean="0"/>
            </a:br>
            <a:r>
              <a:rPr lang="en-US" sz="3600" i="1" dirty="0" smtClean="0"/>
              <a:t>u</a:t>
            </a:r>
            <a:endParaRPr lang="en-US" sz="3600" i="1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189821" y="1321718"/>
            <a:ext cx="1361723" cy="133696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i="1" dirty="0" smtClean="0">
                <a:solidFill>
                  <a:schemeClr val="tx1"/>
                </a:solidFill>
              </a:rPr>
              <a:t>c̄</a:t>
            </a:r>
            <a:br>
              <a:rPr lang="en-US" sz="3600" i="1" dirty="0" smtClean="0">
                <a:solidFill>
                  <a:schemeClr val="tx1"/>
                </a:solidFill>
              </a:rPr>
            </a:br>
            <a:r>
              <a:rPr lang="en-US" sz="3600" i="1" dirty="0" smtClean="0">
                <a:solidFill>
                  <a:schemeClr val="tx1"/>
                </a:solidFill>
              </a:rPr>
              <a:t>d̄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43010" y="1483830"/>
            <a:ext cx="5880007" cy="4459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44028" y="1378713"/>
            <a:ext cx="1255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>
                <a:latin typeface="Calibri" pitchFamily="34" charset="0"/>
              </a:rPr>
              <a:t>Ψ</a:t>
            </a:r>
            <a:r>
              <a:rPr lang="en-US" sz="3600" dirty="0">
                <a:latin typeface="Calibri" pitchFamily="34" charset="0"/>
              </a:rPr>
              <a:t>(2S)</a:t>
            </a:r>
            <a:endParaRPr lang="en-US" sz="3600" i="1" dirty="0">
              <a:latin typeface="Calibri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275136" y="1894542"/>
            <a:ext cx="593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3600" dirty="0">
                <a:latin typeface="Calibri" pitchFamily="34" charset="0"/>
              </a:rPr>
              <a:t>π</a:t>
            </a:r>
            <a:r>
              <a:rPr lang="en-US" sz="3600" baseline="30000" dirty="0">
                <a:latin typeface="Calibri" pitchFamily="34" charset="0"/>
              </a:rPr>
              <a:t>+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72249" y="567099"/>
            <a:ext cx="17700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i="1" dirty="0">
                <a:latin typeface="Calibri" pitchFamily="34" charset="0"/>
              </a:rPr>
              <a:t>Z</a:t>
            </a:r>
            <a:r>
              <a:rPr lang="en-US" sz="3600" baseline="30000" dirty="0">
                <a:latin typeface="Calibri" pitchFamily="34" charset="0"/>
              </a:rPr>
              <a:t>+</a:t>
            </a:r>
            <a:r>
              <a:rPr lang="en-US" sz="3600" dirty="0">
                <a:latin typeface="Calibri" pitchFamily="34" charset="0"/>
              </a:rPr>
              <a:t>(</a:t>
            </a:r>
            <a:r>
              <a:rPr lang="en-US" sz="3600" dirty="0" smtClean="0">
                <a:latin typeface="Calibri" pitchFamily="34" charset="0"/>
              </a:rPr>
              <a:t>4430)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Dynamical movie</a:t>
            </a:r>
            <a:endParaRPr lang="it-IT" sz="3600" dirty="0"/>
          </a:p>
        </p:txBody>
      </p:sp>
      <p:sp>
        <p:nvSpPr>
          <p:cNvPr id="1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38118" y="3276411"/>
                <a:ext cx="7305013" cy="22247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Since this is still a</a:t>
                </a:r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</a:rPr>
                      <m:t>𝟑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⟷</m:t>
                    </m:r>
                    <m:acc>
                      <m:accPr>
                        <m:chr m:val="̅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color interaction, just use the Cornell potential: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𝑏𝑟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32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9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𝑐𝑞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𝐒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𝑐𝑞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𝐒</m:t>
                        </m:r>
                      </m:e>
                      <m:sub>
                        <m:bar>
                          <m:barPr>
                            <m:pos m:val="top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𝑐𝑞</m:t>
                            </m:r>
                          </m:e>
                        </m:ba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endParaRPr lang="en-US" dirty="0" smtClean="0">
                  <a:solidFill>
                    <a:schemeClr val="tx1"/>
                  </a:solidFill>
                </a:endParaRPr>
              </a:p>
              <a:p>
                <a:pPr algn="r"/>
                <a:r>
                  <a:rPr lang="en-US" sz="1600" dirty="0" smtClean="0">
                    <a:solidFill>
                      <a:srgbClr val="C00000"/>
                    </a:solidFill>
                  </a:rPr>
                  <a:t>e.g. Barnes </a:t>
                </a:r>
                <a:r>
                  <a:rPr lang="en-US" sz="1600" i="1" dirty="0" smtClean="0">
                    <a:solidFill>
                      <a:srgbClr val="C00000"/>
                    </a:solidFill>
                  </a:rPr>
                  <a:t>et al</a:t>
                </a:r>
                <a:r>
                  <a:rPr lang="en-US" sz="1600" dirty="0" smtClean="0">
                    <a:solidFill>
                      <a:srgbClr val="C00000"/>
                    </a:solidFill>
                  </a:rPr>
                  <a:t>., PRD 72, 054026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U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se that the kinetic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energy released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</m:ba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⟶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(4430)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converts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>into potential energy until the diquarks come to rest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Hadronization most effective at this point (WKB turning point)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18" y="3276411"/>
                <a:ext cx="7305013" cy="2224712"/>
              </a:xfrm>
              <a:prstGeom prst="rect">
                <a:avLst/>
              </a:prstGeom>
              <a:blipFill rotWithShape="0">
                <a:blip r:embed="rId2"/>
                <a:stretch>
                  <a:fillRect l="-584" t="-1096" r="-417" b="-35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4363" y="5720018"/>
                <a:ext cx="5038495" cy="414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=1.16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fm</m:t>
                      </m:r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(2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=0.80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/>
                        </a:rPr>
                        <m:t>fm</m:t>
                      </m:r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=0.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FF0000"/>
                          </a:solidFill>
                          <a:latin typeface="Cambria Math"/>
                        </a:rPr>
                        <m:t>fm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63" y="5720018"/>
                <a:ext cx="5038495" cy="414472"/>
              </a:xfrm>
              <a:prstGeom prst="rect">
                <a:avLst/>
              </a:prstGeom>
              <a:blipFill rotWithShape="0">
                <a:blip r:embed="rId3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034132" y="5514512"/>
                <a:ext cx="3574376" cy="12399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(4430)→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(2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it-IT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4430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→</m:t>
                              </m:r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𝐽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  <m:r>
                                <a:rPr lang="it-IT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∼72</m:t>
                      </m:r>
                    </m:oMath>
                  </m:oMathPara>
                </a14:m>
                <a:endParaRPr lang="it-IT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(&gt;10 </m:t>
                      </m:r>
                      <m:r>
                        <m:rPr>
                          <m:nor/>
                        </m:rPr>
                        <a:rPr lang="it-IT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m:rPr>
                          <m:nor/>
                        </m:rPr>
                        <a:rPr lang="it-IT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r>
                  <a:rPr lang="en-US" dirty="0" smtClean="0">
                    <a:solidFill>
                      <a:prstClr val="black"/>
                    </a:solidFill>
                  </a:rPr>
                  <a:t/>
                </a:r>
                <a:br>
                  <a:rPr lang="en-US" dirty="0" smtClean="0">
                    <a:solidFill>
                      <a:prstClr val="black"/>
                    </a:solidFill>
                  </a:rPr>
                </a:b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132" y="5514512"/>
                <a:ext cx="3574376" cy="123995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677869" y="9330957"/>
                <a:ext cx="1910779" cy="4126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𝐽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=0.39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7869" y="9330957"/>
                <a:ext cx="1910779" cy="412677"/>
              </a:xfrm>
              <a:prstGeom prst="rect">
                <a:avLst/>
              </a:prstGeom>
              <a:blipFill rotWithShape="0">
                <a:blip r:embed="rId5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/>
          <p:cNvSpPr/>
          <p:nvPr/>
        </p:nvSpPr>
        <p:spPr>
          <a:xfrm>
            <a:off x="1643010" y="1985239"/>
            <a:ext cx="5880007" cy="4459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78198" y="3057516"/>
            <a:ext cx="510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Brodsky, Hwang, Lebed PRL 113 112001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9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Towards hybridized tetraquarks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172016" y="953963"/>
            <a:ext cx="897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Esposito, AP, Polosa, PLB758, 292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061" y="1406300"/>
            <a:ext cx="90489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absence of many of the predicted states might point to the need for </a:t>
            </a:r>
            <a:r>
              <a:rPr lang="en-US" dirty="0" smtClean="0">
                <a:solidFill>
                  <a:srgbClr val="FF0000"/>
                </a:solidFill>
              </a:rPr>
              <a:t>selection </a:t>
            </a:r>
            <a:r>
              <a:rPr lang="it-IT" dirty="0" smtClean="0">
                <a:solidFill>
                  <a:srgbClr val="FF0000"/>
                </a:solidFill>
              </a:rPr>
              <a:t>rules</a:t>
            </a:r>
          </a:p>
          <a:p>
            <a:r>
              <a:rPr lang="en-US" dirty="0" smtClean="0"/>
              <a:t>It is unlikely that the </a:t>
            </a:r>
            <a:r>
              <a:rPr lang="en-US" dirty="0" smtClean="0">
                <a:solidFill>
                  <a:srgbClr val="FF0000"/>
                </a:solidFill>
              </a:rPr>
              <a:t>many close-by thresholds </a:t>
            </a:r>
            <a:r>
              <a:rPr lang="en-US" dirty="0" smtClean="0"/>
              <a:t>play no role whatsoever</a:t>
            </a:r>
          </a:p>
          <a:p>
            <a:r>
              <a:rPr lang="en-US" dirty="0" smtClean="0"/>
              <a:t>All the well assessed 4-quark resonances lie close and </a:t>
            </a:r>
            <a:r>
              <a:rPr lang="en-US" dirty="0" smtClean="0">
                <a:solidFill>
                  <a:srgbClr val="FF0000"/>
                </a:solidFill>
              </a:rPr>
              <a:t>above</a:t>
            </a:r>
            <a:r>
              <a:rPr lang="en-US" dirty="0" smtClean="0"/>
              <a:t> some meson-meson </a:t>
            </a:r>
            <a:r>
              <a:rPr lang="it-IT" dirty="0" smtClean="0"/>
              <a:t>thresholds:</a:t>
            </a:r>
          </a:p>
          <a:p>
            <a:r>
              <a:rPr lang="en-US" dirty="0"/>
              <a:t>We introduce a </a:t>
            </a:r>
            <a:r>
              <a:rPr lang="en-US" dirty="0">
                <a:solidFill>
                  <a:srgbClr val="FF0000"/>
                </a:solidFill>
              </a:rPr>
              <a:t>mechanism</a:t>
            </a:r>
            <a:r>
              <a:rPr lang="en-US" dirty="0"/>
              <a:t> that might provide “dynamical selection rules”</a:t>
            </a:r>
            <a:r>
              <a:rPr lang="en-US" b="1" dirty="0"/>
              <a:t> </a:t>
            </a:r>
            <a:r>
              <a:rPr lang="en-US" dirty="0"/>
              <a:t>to explain the presence/absence of resonances from the experimental </a:t>
            </a:r>
            <a:r>
              <a:rPr lang="en-US" dirty="0" smtClean="0"/>
              <a:t>data</a:t>
            </a:r>
            <a:endParaRPr lang="it-IT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17" y="2493855"/>
            <a:ext cx="4124266" cy="29530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061" y="5446938"/>
            <a:ext cx="8288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introduce a </a:t>
            </a:r>
            <a:r>
              <a:rPr lang="en-US" dirty="0">
                <a:solidFill>
                  <a:srgbClr val="FF0000"/>
                </a:solidFill>
              </a:rPr>
              <a:t>mechanism</a:t>
            </a:r>
            <a:r>
              <a:rPr lang="en-US" dirty="0"/>
              <a:t> that might provide “dynamical selection rules”</a:t>
            </a:r>
            <a:r>
              <a:rPr lang="en-US" b="1" dirty="0"/>
              <a:t> </a:t>
            </a:r>
            <a:r>
              <a:rPr lang="en-US" dirty="0"/>
              <a:t>to explain the presence/absence of resonances from the experimental data.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68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 Barionio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0" y="405674"/>
            <a:ext cx="7679950" cy="5872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2283" y="69683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C. Sabelli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3008" y="2586909"/>
            <a:ext cx="197336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Rossi, Veneziano,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NPB 123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507;</a:t>
            </a:r>
            <a:endParaRPr lang="it-IT" dirty="0">
              <a:solidFill>
                <a:srgbClr val="C00000"/>
              </a:solidFill>
            </a:endParaRP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Phys.Rept</a:t>
            </a:r>
            <a:r>
              <a:rPr lang="it-IT" dirty="0">
                <a:solidFill>
                  <a:srgbClr val="C00000"/>
                </a:solidFill>
              </a:rPr>
              <a:t>. 63, </a:t>
            </a:r>
            <a:r>
              <a:rPr lang="it-IT" dirty="0" smtClean="0">
                <a:solidFill>
                  <a:srgbClr val="C00000"/>
                </a:solidFill>
              </a:rPr>
              <a:t>149;</a:t>
            </a:r>
            <a:endParaRPr lang="it-IT" dirty="0">
              <a:solidFill>
                <a:srgbClr val="C00000"/>
              </a:solidFill>
            </a:endParaRP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PLB70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255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041991" y="723011"/>
            <a:ext cx="1924493" cy="43782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Baryonium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1116419" y="1316276"/>
                <a:ext cx="6331973" cy="7039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lIns="0" tIns="0" rIns="0" bIns="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2000" dirty="0" smtClean="0"/>
                  <a:t>a structure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𝑐𝑞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it-IT" sz="2000" dirty="0" smtClean="0"/>
                  <a:t> can explain the dominance</a:t>
                </a:r>
                <a:br>
                  <a:rPr lang="it-IT" sz="2000" dirty="0" smtClean="0"/>
                </a:br>
                <a:r>
                  <a:rPr lang="it-IT" sz="2000" dirty="0" smtClean="0"/>
                  <a:t>of baryon channel </a:t>
                </a:r>
                <a:endParaRPr lang="it-IT" sz="20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9" y="1316276"/>
                <a:ext cx="6331973" cy="703910"/>
              </a:xfrm>
              <a:prstGeom prst="rect">
                <a:avLst/>
              </a:prstGeom>
              <a:blipFill rotWithShape="0">
                <a:blip r:embed="rId4"/>
                <a:stretch>
                  <a:fillRect l="-2406" b="-2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6419" y="2263744"/>
                <a:ext cx="26756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Isospin violation expected,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19" y="2263744"/>
                <a:ext cx="2675669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1822" t="-4717" r="-13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98507" y="5588583"/>
                <a:ext cx="3675943" cy="12399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4660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4660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𝜋𝜋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=25±7</m:t>
                      </m:r>
                    </m:oMath>
                  </m:oMathPara>
                </a14:m>
                <a:endParaRPr lang="it-IT" dirty="0" smtClean="0"/>
              </a:p>
              <a:p>
                <a:r>
                  <a:rPr lang="it-IT" dirty="0" smtClean="0">
                    <a:solidFill>
                      <a:srgbClr val="C00000"/>
                    </a:solidFill>
                  </a:rPr>
                  <a:t>Cotugno, Faccini, Polosa, Sabelli,</a:t>
                </a:r>
              </a:p>
              <a:p>
                <a:r>
                  <a:rPr lang="it-IT" dirty="0" smtClean="0">
                    <a:solidFill>
                      <a:srgbClr val="C00000"/>
                    </a:solidFill>
                  </a:rPr>
                  <a:t>PRL 104, 132005</a:t>
                </a:r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07" y="5588583"/>
                <a:ext cx="3675943" cy="1239955"/>
              </a:xfrm>
              <a:prstGeom prst="rect">
                <a:avLst/>
              </a:prstGeom>
              <a:blipFill rotWithShape="0">
                <a:blip r:embed="rId6"/>
                <a:stretch>
                  <a:fillRect l="-1327" b="-73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8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/>
          <a:stretch/>
        </p:blipFill>
        <p:spPr>
          <a:xfrm>
            <a:off x="167951" y="1049483"/>
            <a:ext cx="8518849" cy="5649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580" y="1250302"/>
            <a:ext cx="114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F. Piccinini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 err="1" smtClean="0">
                <a:solidFill>
                  <a:schemeClr val="tx2"/>
                </a:solidFill>
              </a:rPr>
              <a:t>Tuning</a:t>
            </a:r>
            <a:r>
              <a:rPr lang="it-IT" sz="4800" dirty="0" smtClean="0">
                <a:solidFill>
                  <a:schemeClr val="tx2"/>
                </a:solidFill>
              </a:rPr>
              <a:t> of MC</a:t>
            </a:r>
            <a:endParaRPr lang="it-IT" sz="4800" dirty="0">
              <a:solidFill>
                <a:schemeClr val="tx2"/>
              </a:solidFill>
            </a:endParaRPr>
          </a:p>
        </p:txBody>
      </p:sp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17841"/>
          <a:stretch/>
        </p:blipFill>
        <p:spPr>
          <a:xfrm>
            <a:off x="457199" y="1369856"/>
            <a:ext cx="8147711" cy="432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66112" y="1439046"/>
            <a:ext cx="123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A. Esposito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9580" y="4858858"/>
            <a:ext cx="76829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Such</a:t>
            </a:r>
            <a:r>
              <a:rPr lang="it-IT" sz="2400" dirty="0" smtClean="0"/>
              <a:t> </a:t>
            </a:r>
            <a:r>
              <a:rPr lang="it-IT" sz="2400" dirty="0" err="1" smtClean="0"/>
              <a:t>distributions</a:t>
            </a:r>
            <a:r>
              <a:rPr lang="it-IT" sz="2400" dirty="0" smtClean="0"/>
              <a:t> of charm </a:t>
            </a:r>
            <a:r>
              <a:rPr lang="it-IT" sz="2400" dirty="0" err="1" smtClean="0"/>
              <a:t>mesons</a:t>
            </a:r>
            <a:r>
              <a:rPr lang="it-IT" sz="2400" dirty="0" smtClean="0"/>
              <a:t> are </a:t>
            </a:r>
            <a:r>
              <a:rPr lang="it-IT" sz="2400" dirty="0" err="1" smtClean="0"/>
              <a:t>available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Tevatron</a:t>
            </a:r>
            <a:endParaRPr lang="it-IT" sz="2400" dirty="0" smtClean="0"/>
          </a:p>
          <a:p>
            <a:r>
              <a:rPr lang="it-IT" sz="2400" dirty="0" smtClean="0"/>
              <a:t>No </a:t>
            </a:r>
            <a:r>
              <a:rPr lang="it-IT" sz="2400" dirty="0" err="1" smtClean="0"/>
              <a:t>distribution</a:t>
            </a:r>
            <a:r>
              <a:rPr lang="it-IT" sz="2400" dirty="0" smtClean="0"/>
              <a:t> </a:t>
            </a:r>
            <a:r>
              <a:rPr lang="it-IT" sz="2400" dirty="0" err="1" smtClean="0"/>
              <a:t>has</a:t>
            </a:r>
            <a:r>
              <a:rPr lang="it-IT" sz="2400" dirty="0" smtClean="0"/>
              <a:t> </a:t>
            </a:r>
            <a:r>
              <a:rPr lang="it-IT" sz="2400" dirty="0" err="1" smtClean="0"/>
              <a:t>been</a:t>
            </a:r>
            <a:r>
              <a:rPr lang="it-IT" sz="2400" dirty="0" smtClean="0"/>
              <a:t> </a:t>
            </a:r>
            <a:r>
              <a:rPr lang="it-IT" sz="2400" dirty="0" err="1" smtClean="0"/>
              <a:t>published</a:t>
            </a:r>
            <a:r>
              <a:rPr lang="it-IT" sz="2400" dirty="0" smtClean="0"/>
              <a:t> (</a:t>
            </a:r>
            <a:r>
              <a:rPr lang="it-IT" sz="2400" dirty="0" err="1" smtClean="0"/>
              <a:t>yet</a:t>
            </a:r>
            <a:r>
              <a:rPr lang="it-IT" sz="2400" dirty="0" smtClean="0"/>
              <a:t>) </a:t>
            </a:r>
            <a:r>
              <a:rPr lang="it-IT" sz="2400" dirty="0" err="1" smtClean="0"/>
              <a:t>at</a:t>
            </a:r>
            <a:r>
              <a:rPr lang="it-IT" sz="2400" dirty="0" smtClean="0"/>
              <a:t> LHC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3" y="3654043"/>
            <a:ext cx="3648547" cy="2795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0" y="3654043"/>
            <a:ext cx="3837066" cy="281921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002141" y="1738244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Albaladejo </a:t>
            </a:r>
            <a:r>
              <a:rPr lang="it-IT" sz="1600" i="1" dirty="0" smtClean="0">
                <a:solidFill>
                  <a:srgbClr val="C00000"/>
                </a:solidFill>
              </a:rPr>
              <a:t>et al. </a:t>
            </a:r>
            <a:r>
              <a:rPr lang="it-IT" sz="1600" dirty="0" smtClean="0">
                <a:solidFill>
                  <a:srgbClr val="C00000"/>
                </a:solidFill>
              </a:rPr>
              <a:t>arXiv:1709.09101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0" y="1253929"/>
            <a:ext cx="4780230" cy="21892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0476" y="3851779"/>
            <a:ext cx="28521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arXiv:1709.09631</a:t>
            </a:r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W. Wang arXiv:1709.10382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94926" y="1120071"/>
                <a:ext cx="34728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estimate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 smtClean="0"/>
                  <a:t> has been</a:t>
                </a:r>
                <a:br>
                  <a:rPr lang="it-IT" dirty="0" smtClean="0"/>
                </a:br>
                <a:r>
                  <a:rPr lang="it-IT" dirty="0" smtClean="0"/>
                  <a:t>brought back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926" y="1120071"/>
                <a:ext cx="3472874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579" t="-5660" r="-526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72369" y="3014523"/>
                <a:ext cx="1380314" cy="658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it-IT" b="1" i="0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nary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69" y="3014523"/>
                <a:ext cx="1380314" cy="6587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526060" y="2179897"/>
            <a:ext cx="3541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smtClean="0"/>
              <a:t>essence of the argument is that</a:t>
            </a:r>
            <a:br>
              <a:rPr lang="it-IT" dirty="0" smtClean="0"/>
            </a:br>
            <a:r>
              <a:rPr lang="it-IT" dirty="0" smtClean="0"/>
              <a:t>one has to look at the integral of the wave function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62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3" y="3654043"/>
            <a:ext cx="3648547" cy="2795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0" y="3654043"/>
            <a:ext cx="3837066" cy="28192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0" y="168126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 smtClean="0">
                <a:solidFill>
                  <a:srgbClr val="C00000"/>
                </a:solidFill>
              </a:rPr>
              <a:t>arXiv:1709.09631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480" y="1018307"/>
            <a:ext cx="87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However, the integral of the wave function may not be well defined.</a:t>
            </a:r>
            <a:br>
              <a:rPr lang="it-IT" dirty="0" smtClean="0"/>
            </a:br>
            <a:r>
              <a:rPr lang="it-IT" dirty="0" smtClean="0"/>
              <a:t>For example, if one considers the wave function in the scattering length approximation,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44442" y="1738859"/>
                <a:ext cx="2106922" cy="6639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>
                              <a:latin typeface="Cambria Math" panose="02040503050406030204" pitchFamily="18" charset="0"/>
                            </a:rPr>
                            <m:t>𝐤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42" y="1738859"/>
                <a:ext cx="2106922" cy="6639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519629" y="1893457"/>
            <a:ext cx="188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t’s not integrable </a:t>
            </a:r>
            <a:endParaRPr lang="it-IT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720158" y="4970352"/>
            <a:ext cx="371192" cy="6790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2615196"/>
                <a:ext cx="8259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 physical value should </a:t>
                </a:r>
                <a:r>
                  <a:rPr lang="it-IT" dirty="0"/>
                  <a:t>rather </a:t>
                </a:r>
                <a:r>
                  <a:rPr lang="it-IT" dirty="0" smtClean="0"/>
                  <a:t>be based on expectation values which involve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1">
                            <a:latin typeface="Cambria Math" panose="02040503050406030204" pitchFamily="18" charset="0"/>
                          </a:rPr>
                          <m:t>𝐤</m:t>
                        </m:r>
                      </m:e>
                    </m:d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615196"/>
                <a:ext cx="825912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590" t="-119672" r="-148" b="-1836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066056" y="4016612"/>
            <a:ext cx="455676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Moreover, the wave function may change sign,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which makes the integral nonmonotone.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What’s the right R then?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911913" y="4608214"/>
            <a:ext cx="1511929" cy="624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6735" y="3151463"/>
                <a:ext cx="8319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For example, an estimate using the virial theorem gives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∼100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dirty="0" smtClean="0"/>
                  <a:t> for the deuteron</a:t>
                </a:r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35" y="3151463"/>
                <a:ext cx="831958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586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3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19316" r="24257" b="5194"/>
          <a:stretch/>
        </p:blipFill>
        <p:spPr>
          <a:xfrm>
            <a:off x="887240" y="416459"/>
            <a:ext cx="7297093" cy="5743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23" y="1622637"/>
            <a:ext cx="3385996" cy="1903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5074" y="4653132"/>
            <a:ext cx="7590162" cy="92333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The argument is about the value of a nonnormalizable wave function.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Any argument about where the wave function is localized must be calculated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for the modulus square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065" y="3263449"/>
            <a:ext cx="221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Neither at CDF...</a:t>
            </a:r>
            <a:endParaRPr lang="it-IT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2351747" y="2259351"/>
            <a:ext cx="3238406" cy="2203163"/>
            <a:chOff x="381259" y="2245547"/>
            <a:chExt cx="4087292" cy="27806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59" y="2245547"/>
              <a:ext cx="4087292" cy="27806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171406" y="3277719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406" y="3277719"/>
                  <a:ext cx="50699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0606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430188" y="3804192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188" y="3804192"/>
                  <a:ext cx="50699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10606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5749489" y="2259079"/>
            <a:ext cx="3237323" cy="2203435"/>
            <a:chOff x="4835830" y="2245204"/>
            <a:chExt cx="4085925" cy="27810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830" y="2245204"/>
              <a:ext cx="4085925" cy="2781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054437" y="2423890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4437" y="2423890"/>
                  <a:ext cx="506997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r="-10769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7505406" y="2908387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5406" y="2908387"/>
                  <a:ext cx="50699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10606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2351747" y="4599623"/>
            <a:ext cx="3223027" cy="2193704"/>
            <a:chOff x="381259" y="2245204"/>
            <a:chExt cx="4067882" cy="27687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59" y="2245204"/>
              <a:ext cx="4067882" cy="27687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816877" y="3551734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877" y="3551734"/>
                  <a:ext cx="50699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0606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955351" y="3659025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351" y="3659025"/>
                  <a:ext cx="50699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0606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749489" y="4599623"/>
            <a:ext cx="3223027" cy="2193704"/>
            <a:chOff x="4830540" y="2257485"/>
            <a:chExt cx="4067882" cy="27687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40" y="2257485"/>
              <a:ext cx="4067882" cy="27687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760279" y="2672495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0279" y="2672495"/>
                  <a:ext cx="506997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9091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694952" y="2668668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4952" y="2668668"/>
                  <a:ext cx="506997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10769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/>
          <p:cNvSpPr txBox="1"/>
          <p:nvPr/>
        </p:nvSpPr>
        <p:spPr>
          <a:xfrm>
            <a:off x="70065" y="5511948"/>
            <a:ext cx="198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...nor at ATLAS</a:t>
            </a:r>
            <a:endParaRPr lang="it-IT" sz="2400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182563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tangolo 4"/>
              <p:cNvSpPr/>
              <p:nvPr/>
            </p:nvSpPr>
            <p:spPr>
              <a:xfrm>
                <a:off x="858476" y="1008204"/>
                <a:ext cx="7572522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dirty="0" smtClean="0"/>
                  <a:t>This picture could spoil existing meson distributions used to tune MC</a:t>
                </a:r>
                <a:br>
                  <a:rPr lang="it-IT" sz="2000" dirty="0" smtClean="0"/>
                </a:br>
                <a:r>
                  <a:rPr lang="it-IT" sz="2000" dirty="0" smtClean="0"/>
                  <a:t>We verify this is not the case up to an overall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000" dirty="0" smtClean="0"/>
                  <a:t> factor</a:t>
                </a:r>
              </a:p>
              <a:p>
                <a:pPr algn="r">
                  <a:spcAft>
                    <a:spcPts val="1200"/>
                  </a:spcAft>
                </a:pPr>
                <a:r>
                  <a:rPr lang="it-IT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40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76" y="1008204"/>
                <a:ext cx="7572522" cy="984885"/>
              </a:xfrm>
              <a:prstGeom prst="rect">
                <a:avLst/>
              </a:prstGeom>
              <a:blipFill rotWithShape="0">
                <a:blip r:embed="rId15"/>
                <a:stretch>
                  <a:fillRect l="-886" t="-3086" r="-644" b="-8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Tuning pions</a:t>
            </a:r>
            <a:endParaRPr lang="it-IT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89" y="1115616"/>
            <a:ext cx="6836623" cy="565939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176242" y="5434446"/>
            <a:ext cx="1692684" cy="509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1027306" y="2874819"/>
            <a:ext cx="5737176" cy="5091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5341" y="3129396"/>
            <a:ext cx="615553" cy="28700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mysterious particle</a:t>
            </a:r>
            <a:endParaRPr lang="it-IT" sz="28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9600" y="5689023"/>
            <a:ext cx="723900" cy="5879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(3900)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182563"/>
          </a:xfrm>
        </p:spPr>
        <p:txBody>
          <a:bodyPr/>
          <a:lstStyle/>
          <a:p>
            <a:fld id="{9F01D121-9398-4B59-87C2-110FB4ECE46F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Now QCD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3501" y="2772565"/>
            <a:ext cx="2533650" cy="1593327"/>
            <a:chOff x="457200" y="3914586"/>
            <a:chExt cx="2533650" cy="15933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8" t="16528" r="65460" b="66528"/>
            <a:stretch/>
          </p:blipFill>
          <p:spPr>
            <a:xfrm>
              <a:off x="457200" y="3914586"/>
              <a:ext cx="2533650" cy="1593327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476250" y="4524186"/>
              <a:ext cx="342900" cy="361950"/>
            </a:xfrm>
            <a:custGeom>
              <a:avLst/>
              <a:gdLst>
                <a:gd name="connsiteX0" fmla="*/ 47625 w 342900"/>
                <a:gd name="connsiteY0" fmla="*/ 361950 h 361950"/>
                <a:gd name="connsiteX1" fmla="*/ 342900 w 342900"/>
                <a:gd name="connsiteY1" fmla="*/ 333375 h 361950"/>
                <a:gd name="connsiteX2" fmla="*/ 123825 w 342900"/>
                <a:gd name="connsiteY2" fmla="*/ 0 h 361950"/>
                <a:gd name="connsiteX3" fmla="*/ 0 w 342900"/>
                <a:gd name="connsiteY3" fmla="*/ 9525 h 361950"/>
                <a:gd name="connsiteX4" fmla="*/ 0 w 342900"/>
                <a:gd name="connsiteY4" fmla="*/ 323850 h 361950"/>
                <a:gd name="connsiteX5" fmla="*/ 47625 w 342900"/>
                <a:gd name="connsiteY5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361950">
                  <a:moveTo>
                    <a:pt x="47625" y="361950"/>
                  </a:moveTo>
                  <a:lnTo>
                    <a:pt x="342900" y="333375"/>
                  </a:lnTo>
                  <a:lnTo>
                    <a:pt x="123825" y="0"/>
                  </a:lnTo>
                  <a:lnTo>
                    <a:pt x="0" y="9525"/>
                  </a:lnTo>
                  <a:lnTo>
                    <a:pt x="0" y="323850"/>
                  </a:lnTo>
                  <a:lnTo>
                    <a:pt x="47625" y="361950"/>
                  </a:lnTo>
                  <a:close/>
                </a:path>
              </a:pathLst>
            </a:custGeom>
            <a:solidFill>
              <a:srgbClr val="F0FF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75298" y="2819954"/>
            <a:ext cx="5391746" cy="1504950"/>
            <a:chOff x="3295055" y="3914586"/>
            <a:chExt cx="5391746" cy="1504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2" t="16528" r="1660" b="65833"/>
            <a:stretch/>
          </p:blipFill>
          <p:spPr>
            <a:xfrm>
              <a:off x="3295055" y="3914586"/>
              <a:ext cx="5391746" cy="15049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972300" y="5267136"/>
              <a:ext cx="257175" cy="152400"/>
            </a:xfrm>
            <a:prstGeom prst="rect">
              <a:avLst/>
            </a:prstGeom>
            <a:solidFill>
              <a:srgbClr val="FFF1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329211" y="1898821"/>
            <a:ext cx="995880" cy="72927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0" y="2570864"/>
            <a:ext cx="3947509" cy="2482983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99390" y="1115616"/>
                <a:ext cx="8044070" cy="1366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For example, we proposed to look for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doubly charmed states,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/>
                  <a:t>which in tetraquark model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𝑐𝑐</m:t>
                            </m:r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𝑆</m:t>
                        </m:r>
                        <m:r>
                          <a:rPr lang="it-IT" b="0" i="1" smtClean="0">
                            <a:latin typeface="Cambria Math"/>
                          </a:rPr>
                          <m:t>=1</m:t>
                        </m:r>
                      </m:sub>
                    </m:sSub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𝑆</m:t>
                        </m:r>
                        <m:r>
                          <a:rPr lang="it-IT" b="0" i="1" smtClean="0">
                            <a:latin typeface="Cambria Math"/>
                          </a:rPr>
                          <m:t>=0,1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pPr>
                  <a:spcBef>
                    <a:spcPts val="1200"/>
                  </a:spcBef>
                </a:pPr>
                <a:r>
                  <a:rPr lang="it-IT" dirty="0" err="1" smtClean="0"/>
                  <a:t>These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states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could</a:t>
                </a:r>
                <a:r>
                  <a:rPr lang="it-IT" dirty="0" smtClean="0"/>
                  <a:t> be </a:t>
                </a:r>
                <a:r>
                  <a:rPr lang="it-IT" dirty="0" err="1" smtClean="0"/>
                  <a:t>observed</a:t>
                </a:r>
                <a:r>
                  <a:rPr lang="it-IT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decays</a:t>
                </a:r>
                <a:r>
                  <a:rPr lang="it-IT" dirty="0" smtClean="0"/>
                  <a:t> @LHC and sought on the lattice</a:t>
                </a:r>
              </a:p>
              <a:p>
                <a:pPr algn="r"/>
                <a:r>
                  <a:rPr lang="it-IT" dirty="0" smtClean="0">
                    <a:solidFill>
                      <a:srgbClr val="C00000"/>
                    </a:solidFill>
                  </a:rPr>
                  <a:t>Esposito, </a:t>
                </a:r>
                <a:r>
                  <a:rPr lang="it-IT" dirty="0" err="1" smtClean="0">
                    <a:solidFill>
                      <a:srgbClr val="C00000"/>
                    </a:solidFill>
                  </a:rPr>
                  <a:t>Papinutto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, AP, </a:t>
                </a:r>
                <a:r>
                  <a:rPr lang="it-IT" dirty="0" err="1" smtClean="0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Tantalo, PRD88 (2013) 054029</a:t>
                </a:r>
                <a:endParaRPr lang="it-IT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" y="1115616"/>
                <a:ext cx="8044070" cy="1366400"/>
              </a:xfrm>
              <a:prstGeom prst="rect">
                <a:avLst/>
              </a:prstGeom>
              <a:blipFill rotWithShape="0">
                <a:blip r:embed="rId4"/>
                <a:stretch>
                  <a:fillRect l="-606" t="-2232" r="-606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Doubly charmed states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46" y="2482016"/>
            <a:ext cx="3676354" cy="2573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43131" y="5707246"/>
            <a:ext cx="6200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Guerrieri, </a:t>
            </a:r>
            <a:r>
              <a:rPr lang="it-IT" dirty="0">
                <a:solidFill>
                  <a:srgbClr val="C00000"/>
                </a:solidFill>
              </a:rPr>
              <a:t>Papinutto, AP, Polosa, Tantalo, PoS </a:t>
            </a:r>
            <a:r>
              <a:rPr lang="it-IT" dirty="0" smtClean="0">
                <a:solidFill>
                  <a:srgbClr val="C00000"/>
                </a:solidFill>
              </a:rPr>
              <a:t>LATTICE2014 </a:t>
            </a:r>
            <a:r>
              <a:rPr lang="it-IT" dirty="0">
                <a:solidFill>
                  <a:srgbClr val="C00000"/>
                </a:solidFill>
              </a:rPr>
              <a:t>106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9390" y="5196689"/>
                <a:ext cx="80894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Preliminary results on spectrum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=490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32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×64</m:t>
                    </m:r>
                  </m:oMath>
                </a14:m>
                <a:r>
                  <a:rPr lang="it-IT" dirty="0" smtClean="0"/>
                  <a:t> lattice,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=0.075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" y="5196689"/>
                <a:ext cx="808945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03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4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sz="4800" dirty="0" smtClean="0">
                    <a:solidFill>
                      <a:schemeClr val="tx2"/>
                    </a:solidFill>
                  </a:rPr>
                  <a:t> states production </a:t>
                </a:r>
                <a:endParaRPr lang="it-IT" sz="4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143000"/>
              </a:xfrm>
              <a:prstGeom prst="rect">
                <a:avLst/>
              </a:prstGeom>
              <a:blipFill rotWithShape="0">
                <a:blip r:embed="rId3"/>
                <a:stretch>
                  <a:fillRect b="-283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1" y="1222256"/>
            <a:ext cx="4260445" cy="2288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1" y="3714532"/>
            <a:ext cx="4260445" cy="2646136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3866606" y="1184366"/>
            <a:ext cx="1889760" cy="1419497"/>
          </a:xfrm>
          <a:custGeom>
            <a:avLst/>
            <a:gdLst>
              <a:gd name="connsiteX0" fmla="*/ 0 w 1889760"/>
              <a:gd name="connsiteY0" fmla="*/ 0 h 1419497"/>
              <a:gd name="connsiteX1" fmla="*/ 1889760 w 1889760"/>
              <a:gd name="connsiteY1" fmla="*/ 0 h 1419497"/>
              <a:gd name="connsiteX2" fmla="*/ 1889760 w 1889760"/>
              <a:gd name="connsiteY2" fmla="*/ 1419497 h 1419497"/>
              <a:gd name="connsiteX3" fmla="*/ 17417 w 1889760"/>
              <a:gd name="connsiteY3" fmla="*/ 1419497 h 1419497"/>
              <a:gd name="connsiteX4" fmla="*/ 17417 w 1889760"/>
              <a:gd name="connsiteY4" fmla="*/ 1219200 h 1419497"/>
              <a:gd name="connsiteX5" fmla="*/ 1680754 w 1889760"/>
              <a:gd name="connsiteY5" fmla="*/ 1219200 h 1419497"/>
              <a:gd name="connsiteX6" fmla="*/ 1680754 w 1889760"/>
              <a:gd name="connsiteY6" fmla="*/ 261257 h 1419497"/>
              <a:gd name="connsiteX7" fmla="*/ 8708 w 1889760"/>
              <a:gd name="connsiteY7" fmla="*/ 261257 h 1419497"/>
              <a:gd name="connsiteX8" fmla="*/ 0 w 1889760"/>
              <a:gd name="connsiteY8" fmla="*/ 0 h 141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9760" h="1419497">
                <a:moveTo>
                  <a:pt x="0" y="0"/>
                </a:moveTo>
                <a:lnTo>
                  <a:pt x="1889760" y="0"/>
                </a:lnTo>
                <a:lnTo>
                  <a:pt x="1889760" y="1419497"/>
                </a:lnTo>
                <a:lnTo>
                  <a:pt x="17417" y="1419497"/>
                </a:lnTo>
                <a:lnTo>
                  <a:pt x="17417" y="1219200"/>
                </a:lnTo>
                <a:lnTo>
                  <a:pt x="1680754" y="1219200"/>
                </a:lnTo>
                <a:lnTo>
                  <a:pt x="1680754" y="261257"/>
                </a:lnTo>
                <a:lnTo>
                  <a:pt x="8708" y="261257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3866606" y="1576251"/>
            <a:ext cx="2481943" cy="1950720"/>
          </a:xfrm>
          <a:custGeom>
            <a:avLst/>
            <a:gdLst>
              <a:gd name="connsiteX0" fmla="*/ 0 w 2481943"/>
              <a:gd name="connsiteY0" fmla="*/ 0 h 1950720"/>
              <a:gd name="connsiteX1" fmla="*/ 2481943 w 2481943"/>
              <a:gd name="connsiteY1" fmla="*/ 0 h 1950720"/>
              <a:gd name="connsiteX2" fmla="*/ 2481943 w 2481943"/>
              <a:gd name="connsiteY2" fmla="*/ 1950720 h 1950720"/>
              <a:gd name="connsiteX3" fmla="*/ 8708 w 2481943"/>
              <a:gd name="connsiteY3" fmla="*/ 1950720 h 1950720"/>
              <a:gd name="connsiteX4" fmla="*/ 8708 w 2481943"/>
              <a:gd name="connsiteY4" fmla="*/ 1210492 h 1950720"/>
              <a:gd name="connsiteX5" fmla="*/ 2211977 w 2481943"/>
              <a:gd name="connsiteY5" fmla="*/ 1210492 h 1950720"/>
              <a:gd name="connsiteX6" fmla="*/ 2211977 w 2481943"/>
              <a:gd name="connsiteY6" fmla="*/ 757646 h 1950720"/>
              <a:gd name="connsiteX7" fmla="*/ 8708 w 2481943"/>
              <a:gd name="connsiteY7" fmla="*/ 757646 h 1950720"/>
              <a:gd name="connsiteX8" fmla="*/ 0 w 2481943"/>
              <a:gd name="connsiteY8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1943" h="1950720">
                <a:moveTo>
                  <a:pt x="0" y="0"/>
                </a:moveTo>
                <a:lnTo>
                  <a:pt x="2481943" y="0"/>
                </a:lnTo>
                <a:lnTo>
                  <a:pt x="2481943" y="1950720"/>
                </a:lnTo>
                <a:lnTo>
                  <a:pt x="8708" y="1950720"/>
                </a:lnTo>
                <a:lnTo>
                  <a:pt x="8708" y="1210492"/>
                </a:lnTo>
                <a:lnTo>
                  <a:pt x="2211977" y="1210492"/>
                </a:lnTo>
                <a:lnTo>
                  <a:pt x="2211977" y="757646"/>
                </a:lnTo>
                <a:lnTo>
                  <a:pt x="8708" y="75764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eform 19"/>
          <p:cNvSpPr/>
          <p:nvPr/>
        </p:nvSpPr>
        <p:spPr>
          <a:xfrm>
            <a:off x="3492137" y="3788229"/>
            <a:ext cx="2682240" cy="1776548"/>
          </a:xfrm>
          <a:custGeom>
            <a:avLst/>
            <a:gdLst>
              <a:gd name="connsiteX0" fmla="*/ 87086 w 2682240"/>
              <a:gd name="connsiteY0" fmla="*/ 0 h 1776548"/>
              <a:gd name="connsiteX1" fmla="*/ 2682240 w 2682240"/>
              <a:gd name="connsiteY1" fmla="*/ 0 h 1776548"/>
              <a:gd name="connsiteX2" fmla="*/ 2682240 w 2682240"/>
              <a:gd name="connsiteY2" fmla="*/ 1776548 h 1776548"/>
              <a:gd name="connsiteX3" fmla="*/ 0 w 2682240"/>
              <a:gd name="connsiteY3" fmla="*/ 1776548 h 1776548"/>
              <a:gd name="connsiteX4" fmla="*/ 0 w 2682240"/>
              <a:gd name="connsiteY4" fmla="*/ 1480457 h 1776548"/>
              <a:gd name="connsiteX5" fmla="*/ 2386149 w 2682240"/>
              <a:gd name="connsiteY5" fmla="*/ 1480457 h 1776548"/>
              <a:gd name="connsiteX6" fmla="*/ 2386149 w 2682240"/>
              <a:gd name="connsiteY6" fmla="*/ 1219200 h 1776548"/>
              <a:gd name="connsiteX7" fmla="*/ 17417 w 2682240"/>
              <a:gd name="connsiteY7" fmla="*/ 1219200 h 1776548"/>
              <a:gd name="connsiteX8" fmla="*/ 17417 w 2682240"/>
              <a:gd name="connsiteY8" fmla="*/ 1053737 h 1776548"/>
              <a:gd name="connsiteX9" fmla="*/ 52252 w 2682240"/>
              <a:gd name="connsiteY9" fmla="*/ 1053737 h 1776548"/>
              <a:gd name="connsiteX10" fmla="*/ 2386149 w 2682240"/>
              <a:gd name="connsiteY10" fmla="*/ 1053737 h 1776548"/>
              <a:gd name="connsiteX11" fmla="*/ 2386149 w 2682240"/>
              <a:gd name="connsiteY11" fmla="*/ 566057 h 1776548"/>
              <a:gd name="connsiteX12" fmla="*/ 43543 w 2682240"/>
              <a:gd name="connsiteY12" fmla="*/ 566057 h 1776548"/>
              <a:gd name="connsiteX13" fmla="*/ 87086 w 2682240"/>
              <a:gd name="connsiteY13" fmla="*/ 0 h 1776548"/>
              <a:gd name="connsiteX0" fmla="*/ 34834 w 2682240"/>
              <a:gd name="connsiteY0" fmla="*/ 8708 h 1776548"/>
              <a:gd name="connsiteX1" fmla="*/ 2682240 w 2682240"/>
              <a:gd name="connsiteY1" fmla="*/ 0 h 1776548"/>
              <a:gd name="connsiteX2" fmla="*/ 2682240 w 2682240"/>
              <a:gd name="connsiteY2" fmla="*/ 1776548 h 1776548"/>
              <a:gd name="connsiteX3" fmla="*/ 0 w 2682240"/>
              <a:gd name="connsiteY3" fmla="*/ 1776548 h 1776548"/>
              <a:gd name="connsiteX4" fmla="*/ 0 w 2682240"/>
              <a:gd name="connsiteY4" fmla="*/ 1480457 h 1776548"/>
              <a:gd name="connsiteX5" fmla="*/ 2386149 w 2682240"/>
              <a:gd name="connsiteY5" fmla="*/ 1480457 h 1776548"/>
              <a:gd name="connsiteX6" fmla="*/ 2386149 w 2682240"/>
              <a:gd name="connsiteY6" fmla="*/ 1219200 h 1776548"/>
              <a:gd name="connsiteX7" fmla="*/ 17417 w 2682240"/>
              <a:gd name="connsiteY7" fmla="*/ 1219200 h 1776548"/>
              <a:gd name="connsiteX8" fmla="*/ 17417 w 2682240"/>
              <a:gd name="connsiteY8" fmla="*/ 1053737 h 1776548"/>
              <a:gd name="connsiteX9" fmla="*/ 52252 w 2682240"/>
              <a:gd name="connsiteY9" fmla="*/ 1053737 h 1776548"/>
              <a:gd name="connsiteX10" fmla="*/ 2386149 w 2682240"/>
              <a:gd name="connsiteY10" fmla="*/ 1053737 h 1776548"/>
              <a:gd name="connsiteX11" fmla="*/ 2386149 w 2682240"/>
              <a:gd name="connsiteY11" fmla="*/ 566057 h 1776548"/>
              <a:gd name="connsiteX12" fmla="*/ 43543 w 2682240"/>
              <a:gd name="connsiteY12" fmla="*/ 566057 h 1776548"/>
              <a:gd name="connsiteX13" fmla="*/ 34834 w 2682240"/>
              <a:gd name="connsiteY13" fmla="*/ 8708 h 1776548"/>
              <a:gd name="connsiteX0" fmla="*/ 52251 w 2682240"/>
              <a:gd name="connsiteY0" fmla="*/ 8708 h 1776548"/>
              <a:gd name="connsiteX1" fmla="*/ 2682240 w 2682240"/>
              <a:gd name="connsiteY1" fmla="*/ 0 h 1776548"/>
              <a:gd name="connsiteX2" fmla="*/ 2682240 w 2682240"/>
              <a:gd name="connsiteY2" fmla="*/ 1776548 h 1776548"/>
              <a:gd name="connsiteX3" fmla="*/ 0 w 2682240"/>
              <a:gd name="connsiteY3" fmla="*/ 1776548 h 1776548"/>
              <a:gd name="connsiteX4" fmla="*/ 0 w 2682240"/>
              <a:gd name="connsiteY4" fmla="*/ 1480457 h 1776548"/>
              <a:gd name="connsiteX5" fmla="*/ 2386149 w 2682240"/>
              <a:gd name="connsiteY5" fmla="*/ 1480457 h 1776548"/>
              <a:gd name="connsiteX6" fmla="*/ 2386149 w 2682240"/>
              <a:gd name="connsiteY6" fmla="*/ 1219200 h 1776548"/>
              <a:gd name="connsiteX7" fmla="*/ 17417 w 2682240"/>
              <a:gd name="connsiteY7" fmla="*/ 1219200 h 1776548"/>
              <a:gd name="connsiteX8" fmla="*/ 17417 w 2682240"/>
              <a:gd name="connsiteY8" fmla="*/ 1053737 h 1776548"/>
              <a:gd name="connsiteX9" fmla="*/ 52252 w 2682240"/>
              <a:gd name="connsiteY9" fmla="*/ 1053737 h 1776548"/>
              <a:gd name="connsiteX10" fmla="*/ 2386149 w 2682240"/>
              <a:gd name="connsiteY10" fmla="*/ 1053737 h 1776548"/>
              <a:gd name="connsiteX11" fmla="*/ 2386149 w 2682240"/>
              <a:gd name="connsiteY11" fmla="*/ 566057 h 1776548"/>
              <a:gd name="connsiteX12" fmla="*/ 43543 w 2682240"/>
              <a:gd name="connsiteY12" fmla="*/ 566057 h 1776548"/>
              <a:gd name="connsiteX13" fmla="*/ 52251 w 2682240"/>
              <a:gd name="connsiteY13" fmla="*/ 8708 h 1776548"/>
              <a:gd name="connsiteX0" fmla="*/ 34834 w 2682240"/>
              <a:gd name="connsiteY0" fmla="*/ 17416 h 1776548"/>
              <a:gd name="connsiteX1" fmla="*/ 2682240 w 2682240"/>
              <a:gd name="connsiteY1" fmla="*/ 0 h 1776548"/>
              <a:gd name="connsiteX2" fmla="*/ 2682240 w 2682240"/>
              <a:gd name="connsiteY2" fmla="*/ 1776548 h 1776548"/>
              <a:gd name="connsiteX3" fmla="*/ 0 w 2682240"/>
              <a:gd name="connsiteY3" fmla="*/ 1776548 h 1776548"/>
              <a:gd name="connsiteX4" fmla="*/ 0 w 2682240"/>
              <a:gd name="connsiteY4" fmla="*/ 1480457 h 1776548"/>
              <a:gd name="connsiteX5" fmla="*/ 2386149 w 2682240"/>
              <a:gd name="connsiteY5" fmla="*/ 1480457 h 1776548"/>
              <a:gd name="connsiteX6" fmla="*/ 2386149 w 2682240"/>
              <a:gd name="connsiteY6" fmla="*/ 1219200 h 1776548"/>
              <a:gd name="connsiteX7" fmla="*/ 17417 w 2682240"/>
              <a:gd name="connsiteY7" fmla="*/ 1219200 h 1776548"/>
              <a:gd name="connsiteX8" fmla="*/ 17417 w 2682240"/>
              <a:gd name="connsiteY8" fmla="*/ 1053737 h 1776548"/>
              <a:gd name="connsiteX9" fmla="*/ 52252 w 2682240"/>
              <a:gd name="connsiteY9" fmla="*/ 1053737 h 1776548"/>
              <a:gd name="connsiteX10" fmla="*/ 2386149 w 2682240"/>
              <a:gd name="connsiteY10" fmla="*/ 1053737 h 1776548"/>
              <a:gd name="connsiteX11" fmla="*/ 2386149 w 2682240"/>
              <a:gd name="connsiteY11" fmla="*/ 566057 h 1776548"/>
              <a:gd name="connsiteX12" fmla="*/ 43543 w 2682240"/>
              <a:gd name="connsiteY12" fmla="*/ 566057 h 1776548"/>
              <a:gd name="connsiteX13" fmla="*/ 34834 w 2682240"/>
              <a:gd name="connsiteY13" fmla="*/ 17416 h 177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2240" h="1776548">
                <a:moveTo>
                  <a:pt x="34834" y="17416"/>
                </a:moveTo>
                <a:lnTo>
                  <a:pt x="2682240" y="0"/>
                </a:lnTo>
                <a:lnTo>
                  <a:pt x="2682240" y="1776548"/>
                </a:lnTo>
                <a:lnTo>
                  <a:pt x="0" y="1776548"/>
                </a:lnTo>
                <a:lnTo>
                  <a:pt x="0" y="1480457"/>
                </a:lnTo>
                <a:lnTo>
                  <a:pt x="2386149" y="1480457"/>
                </a:lnTo>
                <a:lnTo>
                  <a:pt x="2386149" y="1219200"/>
                </a:lnTo>
                <a:lnTo>
                  <a:pt x="17417" y="1219200"/>
                </a:lnTo>
                <a:lnTo>
                  <a:pt x="17417" y="1053737"/>
                </a:lnTo>
                <a:lnTo>
                  <a:pt x="52252" y="1053737"/>
                </a:lnTo>
                <a:lnTo>
                  <a:pt x="2386149" y="1053737"/>
                </a:lnTo>
                <a:lnTo>
                  <a:pt x="2386149" y="566057"/>
                </a:lnTo>
                <a:lnTo>
                  <a:pt x="43543" y="566057"/>
                </a:lnTo>
                <a:lnTo>
                  <a:pt x="34834" y="17416"/>
                </a:lnTo>
                <a:close/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eform 21"/>
          <p:cNvSpPr/>
          <p:nvPr/>
        </p:nvSpPr>
        <p:spPr>
          <a:xfrm>
            <a:off x="3518263" y="4493623"/>
            <a:ext cx="1985554" cy="1584960"/>
          </a:xfrm>
          <a:custGeom>
            <a:avLst/>
            <a:gdLst>
              <a:gd name="connsiteX0" fmla="*/ 0 w 1985554"/>
              <a:gd name="connsiteY0" fmla="*/ 0 h 1584960"/>
              <a:gd name="connsiteX1" fmla="*/ 1985554 w 1985554"/>
              <a:gd name="connsiteY1" fmla="*/ 0 h 1584960"/>
              <a:gd name="connsiteX2" fmla="*/ 1985554 w 1985554"/>
              <a:gd name="connsiteY2" fmla="*/ 1584960 h 1584960"/>
              <a:gd name="connsiteX3" fmla="*/ 60960 w 1985554"/>
              <a:gd name="connsiteY3" fmla="*/ 1584960 h 1584960"/>
              <a:gd name="connsiteX4" fmla="*/ 60960 w 1985554"/>
              <a:gd name="connsiteY4" fmla="*/ 1262743 h 1584960"/>
              <a:gd name="connsiteX5" fmla="*/ 1715588 w 1985554"/>
              <a:gd name="connsiteY5" fmla="*/ 1262743 h 1584960"/>
              <a:gd name="connsiteX6" fmla="*/ 1715588 w 1985554"/>
              <a:gd name="connsiteY6" fmla="*/ 748937 h 1584960"/>
              <a:gd name="connsiteX7" fmla="*/ 26126 w 1985554"/>
              <a:gd name="connsiteY7" fmla="*/ 748937 h 1584960"/>
              <a:gd name="connsiteX8" fmla="*/ 26126 w 1985554"/>
              <a:gd name="connsiteY8" fmla="*/ 574766 h 1584960"/>
              <a:gd name="connsiteX9" fmla="*/ 1715588 w 1985554"/>
              <a:gd name="connsiteY9" fmla="*/ 574766 h 1584960"/>
              <a:gd name="connsiteX10" fmla="*/ 1715588 w 1985554"/>
              <a:gd name="connsiteY10" fmla="*/ 304800 h 1584960"/>
              <a:gd name="connsiteX11" fmla="*/ 17417 w 1985554"/>
              <a:gd name="connsiteY11" fmla="*/ 304800 h 1584960"/>
              <a:gd name="connsiteX12" fmla="*/ 0 w 1985554"/>
              <a:gd name="connsiteY12" fmla="*/ 0 h 158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5554" h="1584960">
                <a:moveTo>
                  <a:pt x="0" y="0"/>
                </a:moveTo>
                <a:lnTo>
                  <a:pt x="1985554" y="0"/>
                </a:lnTo>
                <a:lnTo>
                  <a:pt x="1985554" y="1584960"/>
                </a:lnTo>
                <a:lnTo>
                  <a:pt x="60960" y="1584960"/>
                </a:lnTo>
                <a:lnTo>
                  <a:pt x="60960" y="1262743"/>
                </a:lnTo>
                <a:lnTo>
                  <a:pt x="1715588" y="1262743"/>
                </a:lnTo>
                <a:lnTo>
                  <a:pt x="1715588" y="748937"/>
                </a:lnTo>
                <a:lnTo>
                  <a:pt x="26126" y="748937"/>
                </a:lnTo>
                <a:lnTo>
                  <a:pt x="26126" y="574766"/>
                </a:lnTo>
                <a:lnTo>
                  <a:pt x="1715588" y="574766"/>
                </a:lnTo>
                <a:lnTo>
                  <a:pt x="1715588" y="304800"/>
                </a:lnTo>
                <a:lnTo>
                  <a:pt x="17417" y="304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483972" y="1184366"/>
                <a:ext cx="1643079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72" y="1184366"/>
                <a:ext cx="1643079" cy="4893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71103" y="2707362"/>
                <a:ext cx="1934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bSup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03" y="2707362"/>
                <a:ext cx="1934697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174377" y="5604778"/>
                <a:ext cx="1878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Ξ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377" y="5604778"/>
                <a:ext cx="1878463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371103" y="3925237"/>
                <a:ext cx="15740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103" y="3925237"/>
                <a:ext cx="1574021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342900" y="1119599"/>
                <a:ext cx="846317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it-IT" sz="200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200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r>
                  <a:rPr lang="it-IT" sz="2000" dirty="0" smtClean="0">
                    <a:solidFill>
                      <a:schemeClr val="tx2"/>
                    </a:solidFill>
                  </a:rPr>
                  <a:t> is the Queen of exotic resonances, t</a:t>
                </a:r>
                <a:r>
                  <a:rPr lang="it-IT" sz="2000" dirty="0" smtClean="0"/>
                  <a:t>he most popular interpretation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0∗</m:t>
                        </m:r>
                      </m:sup>
                    </m:sSup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 molecule </a:t>
                </a:r>
                <a:r>
                  <a:rPr lang="it-IT" sz="2000" dirty="0" smtClean="0"/>
                  <a:t>(bound state, pole in the 1</a:t>
                </a:r>
                <a:r>
                  <a:rPr lang="it-IT" sz="2000" baseline="30000" dirty="0" smtClean="0"/>
                  <a:t>st</a:t>
                </a:r>
                <a:r>
                  <a:rPr lang="it-IT" sz="2000" dirty="0" smtClean="0"/>
                  <a:t> Riemann sheet?)</a:t>
                </a:r>
              </a:p>
              <a:p>
                <a:pPr>
                  <a:spcAft>
                    <a:spcPts val="1200"/>
                  </a:spcAft>
                </a:pPr>
                <a:r>
                  <a:rPr lang="it-IT" sz="2000" dirty="0" smtClean="0"/>
                  <a:t>We aim to evaluate prompt production cross section at hadron colliders via Monte-Carlo simulations</a:t>
                </a:r>
              </a:p>
              <a:p>
                <a:r>
                  <a:rPr lang="it-IT" sz="2000" b="1" dirty="0" smtClean="0"/>
                  <a:t>Q. </a:t>
                </a:r>
                <a:r>
                  <a:rPr lang="it-IT" sz="2000" dirty="0" smtClean="0"/>
                  <a:t>What is a molecule in MC? </a:t>
                </a:r>
                <a:r>
                  <a:rPr lang="it-IT" sz="2000" b="1" dirty="0" smtClean="0"/>
                  <a:t>A.</a:t>
                </a:r>
                <a:r>
                  <a:rPr lang="it-IT" sz="2000" dirty="0" smtClean="0"/>
                  <a:t> «Coalescence» model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119599"/>
                <a:ext cx="846317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720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316698" y="3549240"/>
            <a:ext cx="665018" cy="43255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6698" y="4103112"/>
            <a:ext cx="665018" cy="65719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103809" y="3678281"/>
            <a:ext cx="1215736" cy="849661"/>
          </a:xfrm>
          <a:custGeom>
            <a:avLst/>
            <a:gdLst>
              <a:gd name="connsiteX0" fmla="*/ 0 w 1215736"/>
              <a:gd name="connsiteY0" fmla="*/ 204816 h 849661"/>
              <a:gd name="connsiteX1" fmla="*/ 280555 w 1215736"/>
              <a:gd name="connsiteY1" fmla="*/ 38561 h 849661"/>
              <a:gd name="connsiteX2" fmla="*/ 405246 w 1215736"/>
              <a:gd name="connsiteY2" fmla="*/ 849052 h 849661"/>
              <a:gd name="connsiteX3" fmla="*/ 727364 w 1215736"/>
              <a:gd name="connsiteY3" fmla="*/ 173643 h 849661"/>
              <a:gd name="connsiteX4" fmla="*/ 1215736 w 1215736"/>
              <a:gd name="connsiteY4" fmla="*/ 308725 h 849661"/>
              <a:gd name="connsiteX5" fmla="*/ 1215736 w 1215736"/>
              <a:gd name="connsiteY5" fmla="*/ 308725 h 8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5736" h="849661">
                <a:moveTo>
                  <a:pt x="0" y="204816"/>
                </a:moveTo>
                <a:cubicBezTo>
                  <a:pt x="106507" y="68002"/>
                  <a:pt x="213014" y="-68812"/>
                  <a:pt x="280555" y="38561"/>
                </a:cubicBezTo>
                <a:cubicBezTo>
                  <a:pt x="348096" y="145934"/>
                  <a:pt x="330778" y="826538"/>
                  <a:pt x="405246" y="849052"/>
                </a:cubicBezTo>
                <a:cubicBezTo>
                  <a:pt x="479714" y="871566"/>
                  <a:pt x="592282" y="263697"/>
                  <a:pt x="727364" y="173643"/>
                </a:cubicBezTo>
                <a:cubicBezTo>
                  <a:pt x="862446" y="83589"/>
                  <a:pt x="1215736" y="308725"/>
                  <a:pt x="1215736" y="308725"/>
                </a:cubicBezTo>
                <a:lnTo>
                  <a:pt x="1215736" y="30872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41638" y="4103111"/>
            <a:ext cx="997527" cy="444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99966" y="3179908"/>
            <a:ext cx="102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Potential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94605" y="3179908"/>
                <a:ext cx="511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05" y="3179908"/>
                <a:ext cx="5119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88028" y="4575638"/>
                <a:ext cx="5936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0∗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8" y="4575638"/>
                <a:ext cx="59368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78189" y="3709848"/>
                <a:ext cx="109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89" y="3709848"/>
                <a:ext cx="1097608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/>
          <p:cNvCxnSpPr/>
          <p:nvPr/>
        </p:nvCxnSpPr>
        <p:spPr>
          <a:xfrm>
            <a:off x="5546971" y="3427923"/>
            <a:ext cx="665018" cy="43255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546971" y="3981795"/>
            <a:ext cx="665018" cy="65719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7671911" y="3981794"/>
            <a:ext cx="997527" cy="4449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424878" y="3058591"/>
                <a:ext cx="5119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878" y="3058591"/>
                <a:ext cx="51193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618301" y="4454321"/>
                <a:ext cx="5936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0∗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301" y="4454321"/>
                <a:ext cx="593688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708462" y="3588531"/>
                <a:ext cx="109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62" y="3588531"/>
                <a:ext cx="1097608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1792001" y="4527063"/>
            <a:ext cx="117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Real world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57599" y="4494742"/>
            <a:ext cx="137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Monte-Carlo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310789" y="3644200"/>
                <a:ext cx="13976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All pairs with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789" y="3644200"/>
                <a:ext cx="1397673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478" t="-5660" r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506805" y="6205330"/>
            <a:ext cx="616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Bignamini, Piccinini, Polosa, Sabelli PRL103 (2009) </a:t>
            </a:r>
            <a:r>
              <a:rPr lang="it-IT" dirty="0" smtClean="0">
                <a:solidFill>
                  <a:srgbClr val="C00000"/>
                </a:solidFill>
              </a:rPr>
              <a:t>162001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Kadastic, Raidan, Strumia PLB683 </a:t>
            </a:r>
            <a:r>
              <a:rPr lang="it-IT" dirty="0">
                <a:solidFill>
                  <a:srgbClr val="C00000"/>
                </a:solidFill>
              </a:rPr>
              <a:t>(2010) </a:t>
            </a:r>
            <a:r>
              <a:rPr lang="it-IT" dirty="0" smtClean="0">
                <a:solidFill>
                  <a:srgbClr val="C00000"/>
                </a:solidFill>
              </a:rPr>
              <a:t>248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39466" y="5063685"/>
                <a:ext cx="7443704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3872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sSup>
                                        <m:sSup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d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</m:e>
                      </m:nary>
                      <m:nary>
                        <m:nary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  <m:sSup>
                                        <m:sSup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i="1"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66" y="5063685"/>
                <a:ext cx="7443704" cy="72654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/>
          <p:cNvSpPr txBox="1"/>
          <p:nvPr/>
        </p:nvSpPr>
        <p:spPr>
          <a:xfrm>
            <a:off x="1813328" y="5820121"/>
            <a:ext cx="551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This should provide an upper bound for the cross section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65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457200" y="1265072"/>
                <a:ext cx="8044070" cy="3672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it-IT" sz="2000" dirty="0" smtClean="0"/>
                  <a:t>The binding energy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it-IT" sz="2000" b="0" i="1" smtClean="0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it-IT" sz="2000" b="0" i="1" smtClean="0">
                        <a:latin typeface="Cambria Math"/>
                      </a:rPr>
                      <m:t>≈−0.16±0.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it-IT" sz="20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/>
                      </a:rPr>
                      <m:t>MeV</m:t>
                    </m:r>
                  </m:oMath>
                </a14:m>
                <a:r>
                  <a:rPr lang="it-IT" sz="2000" dirty="0" smtClean="0"/>
                  <a:t>: 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very small!</a:t>
                </a:r>
                <a:br>
                  <a:rPr lang="it-IT" sz="2000" dirty="0" smtClean="0">
                    <a:solidFill>
                      <a:srgbClr val="FF0000"/>
                    </a:solidFill>
                  </a:rPr>
                </a:br>
                <a:r>
                  <a:rPr lang="it-IT" sz="2000" dirty="0" smtClean="0"/>
                  <a:t>In a simple square well model this corresponds to:</a:t>
                </a:r>
              </a:p>
              <a:p>
                <a:pPr algn="ctr">
                  <a:spcAft>
                    <a:spcPts val="1200"/>
                  </a:spcAft>
                </a:pPr>
                <a:r>
                  <a:rPr lang="it-IT" sz="2000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sz="2000" b="0" i="1" smtClean="0">
                        <a:latin typeface="Cambria Math"/>
                      </a:rPr>
                      <m:t>≈50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/>
                      </a:rPr>
                      <m:t>MeV</m:t>
                    </m:r>
                  </m:oMath>
                </a14:m>
                <a:r>
                  <a:rPr lang="it-IT" sz="2000" b="0" dirty="0" smtClean="0"/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sz="2000" i="1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sz="2000" i="1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/>
                      </a:rPr>
                      <m:t>fm</m:t>
                    </m:r>
                  </m:oMath>
                </a14:m>
                <a:endParaRPr lang="it-IT" sz="2000" b="0" dirty="0" smtClean="0"/>
              </a:p>
              <a:p>
                <a:pPr algn="ctr"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it-IT" sz="2000" dirty="0" smtClean="0"/>
                  <a:t>binding </a:t>
                </a:r>
                <a:r>
                  <a:rPr lang="it-IT" sz="2000" dirty="0"/>
                  <a:t>energy </a:t>
                </a:r>
                <a:r>
                  <a:rPr lang="it-IT" sz="2000" dirty="0" smtClean="0"/>
                  <a:t>reported in </a:t>
                </a:r>
                <a:r>
                  <a:rPr lang="it-IT" sz="2000" dirty="0"/>
                  <a:t>Kamal </a:t>
                </a:r>
                <a:r>
                  <a:rPr lang="it-IT" sz="2000" dirty="0" smtClean="0"/>
                  <a:t>Seth’s talk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it-IT" sz="2000" i="1">
                        <a:latin typeface="Cambria Math"/>
                      </a:rPr>
                      <m:t>≈−0.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013</m:t>
                    </m:r>
                    <m:r>
                      <a:rPr lang="it-IT" sz="2000" i="1">
                        <a:latin typeface="Cambria Math"/>
                      </a:rPr>
                      <m:t>±0.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192</m:t>
                    </m:r>
                    <m:r>
                      <a:rPr lang="it-IT" sz="2000" i="1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000">
                        <a:latin typeface="Cambria Math"/>
                      </a:rPr>
                      <m:t>MeV</m:t>
                    </m:r>
                  </m:oMath>
                </a14:m>
                <a:r>
                  <a:rPr lang="it-IT" sz="2000" dirty="0"/>
                  <a:t>: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sz="2000" i="1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latin typeface="Cambria Math"/>
                      </a:rPr>
                      <m:t>0 </m:t>
                    </m:r>
                    <m:r>
                      <m:rPr>
                        <m:nor/>
                      </m:rPr>
                      <a:rPr lang="it-IT" sz="2000">
                        <a:latin typeface="Cambria Math"/>
                      </a:rPr>
                      <m:t>MeV</m:t>
                    </m:r>
                  </m:oMath>
                </a14:m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sz="2000" i="1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it-IT" sz="2000" i="1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000">
                        <a:latin typeface="Cambria Math"/>
                      </a:rPr>
                      <m:t>fm</m:t>
                    </m:r>
                  </m:oMath>
                </a14:m>
                <a:endParaRPr lang="it-IT" sz="2000" dirty="0"/>
              </a:p>
              <a:p>
                <a:pPr>
                  <a:spcAft>
                    <a:spcPts val="1200"/>
                  </a:spcAft>
                </a:pPr>
                <a:r>
                  <a:rPr lang="it-IT" sz="2000" dirty="0" smtClean="0"/>
                  <a:t>to compare with deuteron: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=−2.2 </m:t>
                    </m:r>
                    <m:r>
                      <m:rPr>
                        <m:nor/>
                      </m:rPr>
                      <a:rPr lang="it-IT" sz="2000">
                        <a:latin typeface="Cambria Math"/>
                      </a:rPr>
                      <m:t>MeV</m:t>
                    </m:r>
                  </m:oMath>
                </a14:m>
                <a:endParaRPr lang="it-IT" sz="2000" dirty="0"/>
              </a:p>
              <a:p>
                <a:pPr algn="ctr">
                  <a:spcAft>
                    <a:spcPts val="1200"/>
                  </a:spcAft>
                </a:pP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sz="2000" i="1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sz="2000" i="1">
                        <a:latin typeface="Cambria Math"/>
                      </a:rPr>
                      <m:t>0 </m:t>
                    </m:r>
                    <m:r>
                      <m:rPr>
                        <m:nor/>
                      </m:rPr>
                      <a:rPr lang="it-IT" sz="2000">
                        <a:latin typeface="Cambria Math"/>
                      </a:rPr>
                      <m:t>MeV</m:t>
                    </m:r>
                  </m:oMath>
                </a14:m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sz="2000" i="1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sz="2000" i="1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000">
                        <a:latin typeface="Cambria Math"/>
                      </a:rPr>
                      <m:t>fm</m:t>
                    </m:r>
                  </m:oMath>
                </a14:m>
                <a:endParaRPr lang="it-IT" sz="2000" dirty="0"/>
              </a:p>
              <a:p>
                <a:pPr>
                  <a:spcAft>
                    <a:spcPts val="1200"/>
                  </a:spcAft>
                </a:pPr>
                <a:endParaRPr lang="it-IT" sz="2000" dirty="0" smtClean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65072"/>
                <a:ext cx="8044070" cy="3672737"/>
              </a:xfrm>
              <a:prstGeom prst="rect">
                <a:avLst/>
              </a:prstGeom>
              <a:blipFill rotWithShape="0">
                <a:blip r:embed="rId3"/>
                <a:stretch>
                  <a:fillRect l="-758" t="-997" r="-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Estimating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ket 11"/>
          <p:cNvSpPr/>
          <p:nvPr/>
        </p:nvSpPr>
        <p:spPr>
          <a:xfrm>
            <a:off x="411480" y="2773680"/>
            <a:ext cx="121920" cy="777240"/>
          </a:xfrm>
          <a:prstGeom prst="leftBracket">
            <a:avLst>
              <a:gd name="adj" fmla="val 31875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Left Bracket 16"/>
          <p:cNvSpPr/>
          <p:nvPr/>
        </p:nvSpPr>
        <p:spPr>
          <a:xfrm flipH="1">
            <a:off x="8425070" y="2773680"/>
            <a:ext cx="121920" cy="777240"/>
          </a:xfrm>
          <a:prstGeom prst="leftBracket">
            <a:avLst>
              <a:gd name="adj" fmla="val 31875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2440" y="5085609"/>
                <a:ext cx="7706084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it-IT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it-IT" i="1">
                        <a:solidFill>
                          <a:srgbClr val="0000FF"/>
                        </a:solidFill>
                        <a:latin typeface="Cambria Math"/>
                      </a:rPr>
                      <m:t>≈50 </m:t>
                    </m:r>
                    <m:r>
                      <m:rPr>
                        <m:nor/>
                      </m:rPr>
                      <a:rPr lang="it-IT">
                        <a:solidFill>
                          <a:srgbClr val="0000FF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it-IT" dirty="0" smtClean="0"/>
                  <a:t>, some other choices are commented later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" y="5085609"/>
                <a:ext cx="7706084" cy="427746"/>
              </a:xfrm>
              <a:prstGeom prst="rect">
                <a:avLst/>
              </a:prstGeom>
              <a:blipFill rotWithShape="0">
                <a:blip r:embed="rId5"/>
                <a:stretch>
                  <a:fillRect l="-712" b="-2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03" y="1020894"/>
            <a:ext cx="4296697" cy="296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617509" y="4446083"/>
                <a:ext cx="7908981" cy="1345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 smtClean="0"/>
                  <a:t>We tune our MC to reproduce CDF distribution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i="1">
                        <a:latin typeface="Cambria Math"/>
                      </a:rPr>
                      <m:t>𝑝</m:t>
                    </m:r>
                    <m:acc>
                      <m:accPr>
                        <m:chr m:val="̅"/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i="1">
                            <a:latin typeface="Cambria Math"/>
                          </a:rPr>
                          <m:t>𝑝</m:t>
                        </m:r>
                      </m:e>
                    </m:acc>
                    <m:r>
                      <a:rPr lang="it-IT" sz="2000" i="1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sz="2000" i="1">
                            <a:latin typeface="Cambria Math"/>
                          </a:rPr>
                          <m:t>∗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We get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sz="2000" b="0" i="1" smtClean="0">
                            <a:latin typeface="Cambria Math"/>
                          </a:rPr>
                          <m:t>→</m:t>
                        </m:r>
                        <m:r>
                          <a:rPr lang="it-IT" sz="2000" b="0" i="1" smtClean="0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sz="2000" b="0" i="1" smtClean="0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0.1 </m:t>
                    </m:r>
                    <m:r>
                      <m:rPr>
                        <m:nor/>
                      </m:rPr>
                      <a:rPr lang="it-IT" sz="2000" b="0" i="0" smtClean="0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000" dirty="0" smtClean="0"/>
                  <a:t>@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latin typeface="Cambria Math"/>
                          </a:rPr>
                          <m:t>𝑠</m:t>
                        </m:r>
                      </m:e>
                    </m:rad>
                    <m:r>
                      <a:rPr lang="it-IT" sz="2000" b="0" i="1" dirty="0" smtClean="0">
                        <a:latin typeface="Cambria Math"/>
                      </a:rPr>
                      <m:t>=1.96 </m:t>
                    </m:r>
                    <m:r>
                      <m:rPr>
                        <m:nor/>
                      </m:rPr>
                      <a:rPr lang="it-IT" sz="2000" b="0" i="0" dirty="0" smtClean="0">
                        <a:latin typeface="Cambria Math"/>
                      </a:rPr>
                      <m:t>TeV</m:t>
                    </m:r>
                  </m:oMath>
                </a14:m>
                <a:endParaRPr lang="it-IT" sz="2000" dirty="0" smtClean="0"/>
              </a:p>
              <a:p>
                <a:pPr algn="ctr">
                  <a:spcBef>
                    <a:spcPts val="1200"/>
                  </a:spcBef>
                </a:pPr>
                <a:r>
                  <a:rPr lang="it-IT" sz="2000" dirty="0" smtClean="0"/>
                  <a:t>Experimentally 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sz="2000" i="1">
                            <a:latin typeface="Cambria Math"/>
                          </a:rPr>
                          <m:t>→</m:t>
                        </m:r>
                        <m:r>
                          <a:rPr lang="it-IT" sz="2000" b="0" i="1" smtClean="0">
                            <a:latin typeface="Cambria Math"/>
                          </a:rPr>
                          <m:t>𝑋</m:t>
                        </m:r>
                        <m:r>
                          <a:rPr lang="it-IT" sz="2000" b="0" i="1" smtClean="0">
                            <a:latin typeface="Cambria Math"/>
                          </a:rPr>
                          <m:t>(3872)</m:t>
                        </m:r>
                      </m:e>
                    </m:d>
                    <m:r>
                      <a:rPr lang="it-IT" sz="2000" i="1">
                        <a:latin typeface="Cambria Math"/>
                      </a:rPr>
                      <m:t>≈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−70</m:t>
                    </m:r>
                    <m:r>
                      <a:rPr lang="it-IT" sz="20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 sz="2000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09" y="4446083"/>
                <a:ext cx="7908981" cy="1345881"/>
              </a:xfrm>
              <a:prstGeom prst="rect">
                <a:avLst/>
              </a:prstGeom>
              <a:blipFill rotWithShape="0">
                <a:blip r:embed="rId4"/>
                <a:stretch>
                  <a:fillRect b="-72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816941" y="6173898"/>
            <a:ext cx="5869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Bignamini, Piccinini, Polosa, Sabelli PRL103 (2009) 162001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2009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9" t="23459" r="20717" b="38678"/>
          <a:stretch/>
        </p:blipFill>
        <p:spPr>
          <a:xfrm>
            <a:off x="154857" y="1217314"/>
            <a:ext cx="4142379" cy="2536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3013364" y="1119599"/>
                <a:ext cx="613063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 smtClean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)</a:t>
                </a:r>
                <a:r>
                  <a:rPr lang="it-IT" dirty="0"/>
                  <a:t> , 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∼700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pPr algn="r"/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 smtClean="0"/>
              </a:p>
              <a:p>
                <a:pPr algn="r"/>
                <a:r>
                  <a:rPr lang="it-IT" dirty="0" smtClean="0">
                    <a:solidFill>
                      <a:srgbClr val="C00000"/>
                    </a:solidFill>
                  </a:rPr>
                  <a:t>Artoisenet and Braaten, PRD81, 114018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64" y="1119599"/>
                <a:ext cx="6130637" cy="1200329"/>
              </a:xfrm>
              <a:prstGeom prst="rect">
                <a:avLst/>
              </a:prstGeom>
              <a:blipFill rotWithShape="0">
                <a:blip r:embed="rId3"/>
                <a:stretch>
                  <a:fillRect t="-3046" r="-895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24822" y="1245200"/>
            <a:ext cx="3973615" cy="1237623"/>
            <a:chOff x="78526" y="1115616"/>
            <a:chExt cx="3973615" cy="1237623"/>
          </a:xfrm>
        </p:grpSpPr>
        <p:grpSp>
          <p:nvGrpSpPr>
            <p:cNvPr id="10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1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21818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3214" r="-1786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8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9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0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1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Estimating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1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0" y="2684880"/>
                <a:ext cx="909383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 smtClean="0"/>
                  <a:t>However, the applicability of Watson theorem is challenged by </a:t>
                </a:r>
                <a:r>
                  <a:rPr lang="it-IT" dirty="0"/>
                  <a:t>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  <a:r>
                  <a:rPr lang="it-IT" dirty="0">
                    <a:solidFill>
                      <a:srgbClr val="C00000"/>
                    </a:solidFill>
                  </a:rPr>
                  <a:t>Bignamini, Grinstein, Piccinini, Polosa, 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Riquer, Sabelli, PLB684, </a:t>
                </a:r>
                <a:r>
                  <a:rPr lang="it-IT" dirty="0">
                    <a:solidFill>
                      <a:srgbClr val="C00000"/>
                    </a:solidFill>
                  </a:rPr>
                  <a:t>228-230</a:t>
                </a:r>
                <a:endParaRPr lang="it-IT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84880"/>
                <a:ext cx="9093839" cy="923330"/>
              </a:xfrm>
              <a:prstGeom prst="rect">
                <a:avLst/>
              </a:prstGeom>
              <a:blipFill rotWithShape="0">
                <a:blip r:embed="rId12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916752" y="3614157"/>
            <a:ext cx="745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dirty="0" smtClean="0"/>
              <a:t>FSI saturate unitarity bound? Influence of pions small?</a:t>
            </a:r>
            <a:endParaRPr lang="it-IT" dirty="0"/>
          </a:p>
          <a:p>
            <a:pPr algn="ctr"/>
            <a:r>
              <a:rPr lang="it-IT" dirty="0">
                <a:solidFill>
                  <a:srgbClr val="C00000"/>
                </a:solidFill>
              </a:rPr>
              <a:t>Artoisenet and </a:t>
            </a:r>
            <a:r>
              <a:rPr lang="it-IT" dirty="0" smtClean="0">
                <a:solidFill>
                  <a:srgbClr val="C00000"/>
                </a:solidFill>
              </a:rPr>
              <a:t>Braaten, PRD83, 014019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05702" y="4353593"/>
                <a:ext cx="7182755" cy="17485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lIns="180000" tIns="180000" rIns="180000" bIns="180000" rtlCol="0">
                <a:spAutoFit/>
              </a:bodyPr>
              <a:lstStyle/>
              <a:p>
                <a:r>
                  <a:rPr lang="it-IT" dirty="0" smtClean="0">
                    <a:solidFill>
                      <a:srgbClr val="C00000"/>
                    </a:solidFill>
                  </a:rPr>
                  <a:t>Guo, Meissner, Wang, Yang, JHEP 1405, 138; EPJC74 9</a:t>
                </a:r>
                <a:r>
                  <a:rPr lang="it-IT" dirty="0">
                    <a:solidFill>
                      <a:srgbClr val="C00000"/>
                    </a:solidFill>
                  </a:rPr>
                  <a:t>, 3063; 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CTP </a:t>
                </a:r>
                <a:r>
                  <a:rPr lang="it-IT" dirty="0">
                    <a:solidFill>
                      <a:srgbClr val="C00000"/>
                    </a:solidFill>
                  </a:rPr>
                  <a:t>61 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354</a:t>
                </a: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it-IT" dirty="0" smtClean="0"/>
                  <a:t> for above-threshold unstable states</a:t>
                </a:r>
              </a:p>
              <a:p>
                <a:endParaRPr lang="it-IT" dirty="0"/>
              </a:p>
              <a:p>
                <a:pPr algn="ctr"/>
                <a:r>
                  <a:rPr lang="it-IT" dirty="0" smtClean="0"/>
                  <a:t>With different choices, </a:t>
                </a:r>
                <a:r>
                  <a:rPr lang="it-IT" dirty="0"/>
                  <a:t>2 </a:t>
                </a:r>
                <a:r>
                  <a:rPr lang="it-IT" dirty="0" smtClean="0"/>
                  <a:t>orders </a:t>
                </a:r>
                <a:r>
                  <a:rPr lang="it-IT" dirty="0"/>
                  <a:t>of magnitude uncertainty, </a:t>
                </a: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>
                    <a:solidFill>
                      <a:srgbClr val="0000FF"/>
                    </a:solidFill>
                  </a:rPr>
                  <a:t>limits </a:t>
                </a:r>
                <a:r>
                  <a:rPr lang="it-IT" dirty="0">
                    <a:solidFill>
                      <a:srgbClr val="0000FF"/>
                    </a:solidFill>
                  </a:rPr>
                  <a:t>on predictive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power</a:t>
                </a:r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02" y="4353593"/>
                <a:ext cx="7182755" cy="174851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 new mechanism?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150979" y="989739"/>
                <a:ext cx="92167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it-IT" dirty="0" smtClean="0"/>
                  <a:t>In a more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billiard-like </a:t>
                </a:r>
                <a:r>
                  <a:rPr lang="it-IT" dirty="0" smtClean="0"/>
                  <a:t>point of view, the comoving pions can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elastically interact 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/>
                  <a:t>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r>
                      <a:rPr lang="it-IT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it-IT" dirty="0" smtClean="0"/>
                  <a:t>, and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slow down </a:t>
                </a:r>
                <a:r>
                  <a:rPr lang="it-IT" dirty="0" smtClean="0"/>
                  <a:t>the </a:t>
                </a:r>
                <a:r>
                  <a:rPr lang="it-IT" dirty="0" err="1" smtClean="0"/>
                  <a:t>pairs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it-IT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79" y="989739"/>
                <a:ext cx="9216736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595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" y="1829426"/>
            <a:ext cx="3193416" cy="1719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/>
              <p:cNvSpPr/>
              <p:nvPr/>
            </p:nvSpPr>
            <p:spPr>
              <a:xfrm>
                <a:off x="3438961" y="2190493"/>
                <a:ext cx="5628839" cy="135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mechanism also implies: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mesons actually </a:t>
                </a:r>
                <a:r>
                  <a:rPr lang="en-US" dirty="0">
                    <a:solidFill>
                      <a:srgbClr val="FF0000"/>
                    </a:solidFill>
                  </a:rPr>
                  <a:t>“pushed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”</a:t>
                </a:r>
                <a:br>
                  <a:rPr lang="en-US" dirty="0" smtClean="0">
                    <a:solidFill>
                      <a:srgbClr val="FF0000"/>
                    </a:solidFill>
                  </a:rPr>
                </a:br>
                <a:r>
                  <a:rPr lang="en-US" dirty="0" smtClean="0">
                    <a:solidFill>
                      <a:srgbClr val="FF0000"/>
                    </a:solidFill>
                  </a:rPr>
                  <a:t>inside</a:t>
                </a:r>
                <a:r>
                  <a:rPr lang="en-US" dirty="0" smtClean="0"/>
                  <a:t> the potential well (the 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classical 3-body problem!</a:t>
                </a:r>
                <a:r>
                  <a:rPr lang="en-US" dirty="0" smtClean="0"/>
                  <a:t>)</a:t>
                </a:r>
                <a:endParaRPr lang="en-US" dirty="0"/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𝑋</m:t>
                    </m:r>
                    <m:r>
                      <a:rPr lang="it-IT" b="0" i="1" smtClean="0">
                        <a:latin typeface="Cambria Math"/>
                      </a:rPr>
                      <m:t>(3872)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real, negative energy bound state </a:t>
                </a:r>
                <a:r>
                  <a:rPr lang="en-US" dirty="0"/>
                  <a:t>(stable)</a:t>
                </a:r>
              </a:p>
              <a:p>
                <a:r>
                  <a:rPr lang="en-US" dirty="0"/>
                  <a:t>It also explains </a:t>
                </a:r>
                <a:r>
                  <a:rPr lang="en-US" dirty="0" smtClean="0"/>
                  <a:t>a small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</m:sub>
                    </m:sSub>
                    <m:r>
                      <a:rPr lang="it-IT" b="0" i="1" smtClean="0"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/>
                          </a:rPr>
                          <m:t>Γ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it-IT" b="0" i="1" smtClean="0">
                        <a:latin typeface="Cambria Math"/>
                      </a:rPr>
                      <m:t>∼100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/>
                      </a:rPr>
                      <m:t>keV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ttango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961" y="2190493"/>
                <a:ext cx="5628839" cy="1354217"/>
              </a:xfrm>
              <a:prstGeom prst="rect">
                <a:avLst/>
              </a:prstGeom>
              <a:blipFill rotWithShape="0">
                <a:blip r:embed="rId5"/>
                <a:stretch>
                  <a:fillRect l="-866" t="-2252" b="-6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124200" y="1477459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Piccinini, AP, </a:t>
            </a:r>
            <a:r>
              <a:rPr lang="it-IT" dirty="0" smtClean="0">
                <a:solidFill>
                  <a:srgbClr val="C00000"/>
                </a:solidFill>
              </a:rPr>
              <a:t>Polosa, JMP </a:t>
            </a:r>
            <a:r>
              <a:rPr lang="it-IT" dirty="0">
                <a:solidFill>
                  <a:srgbClr val="C00000"/>
                </a:solidFill>
              </a:rPr>
              <a:t>4, 1569</a:t>
            </a:r>
          </a:p>
          <a:p>
            <a:pPr algn="r">
              <a:spcAft>
                <a:spcPts val="600"/>
              </a:spcAft>
            </a:pPr>
            <a:r>
              <a:rPr lang="it-IT" dirty="0">
                <a:solidFill>
                  <a:srgbClr val="C00000"/>
                </a:solidFill>
              </a:rPr>
              <a:t>Guerrieri, Piccinini, AP, </a:t>
            </a:r>
            <a:r>
              <a:rPr lang="it-IT" dirty="0" smtClean="0">
                <a:solidFill>
                  <a:srgbClr val="C00000"/>
                </a:solidFill>
              </a:rPr>
              <a:t>Polosa, PRD90</a:t>
            </a:r>
            <a:r>
              <a:rPr lang="it-IT" dirty="0">
                <a:solidFill>
                  <a:srgbClr val="C00000"/>
                </a:solidFill>
              </a:rPr>
              <a:t>, 034003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50979" y="5357888"/>
                <a:ext cx="5172408" cy="681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We get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3872</m:t>
                            </m:r>
                          </m:e>
                        </m:d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∼5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r>
                  <a:rPr lang="it-IT" dirty="0" smtClean="0"/>
                  <a:t>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still</a:t>
                </a:r>
                <a:r>
                  <a:rPr lang="it-IT" dirty="0" smtClean="0"/>
                  <a:t> </a:t>
                </a:r>
                <a:r>
                  <a:rPr lang="it-IT" dirty="0">
                    <a:solidFill>
                      <a:srgbClr val="FF0000"/>
                    </a:solidFill>
                  </a:rPr>
                  <a:t>not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sufficient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/>
                  <a:t>to </a:t>
                </a:r>
                <a:r>
                  <a:rPr lang="it-IT" dirty="0"/>
                  <a:t>explain all the </a:t>
                </a:r>
                <a:r>
                  <a:rPr lang="it-IT" dirty="0" smtClean="0"/>
                  <a:t>experimental </a:t>
                </a:r>
                <a:r>
                  <a:rPr lang="it-IT" dirty="0"/>
                  <a:t>cross section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79" y="5357888"/>
                <a:ext cx="5172408" cy="681982"/>
              </a:xfrm>
              <a:prstGeom prst="rect">
                <a:avLst/>
              </a:prstGeom>
              <a:blipFill rotWithShape="0">
                <a:blip r:embed="rId6"/>
                <a:stretch>
                  <a:fillRect l="-1061" t="-1786" b="-13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10539" y="3815371"/>
            <a:ext cx="1246458" cy="1219765"/>
            <a:chOff x="489678" y="2002064"/>
            <a:chExt cx="2451470" cy="2398972"/>
          </a:xfrm>
        </p:grpSpPr>
        <p:sp>
          <p:nvSpPr>
            <p:cNvPr id="13" name="Oval 12"/>
            <p:cNvSpPr/>
            <p:nvPr/>
          </p:nvSpPr>
          <p:spPr>
            <a:xfrm>
              <a:off x="489678" y="2002064"/>
              <a:ext cx="2451470" cy="2398972"/>
            </a:xfrm>
            <a:prstGeom prst="ellipse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3"/>
            <p:cNvSpPr/>
            <p:nvPr/>
          </p:nvSpPr>
          <p:spPr>
            <a:xfrm>
              <a:off x="1419235" y="2911715"/>
              <a:ext cx="592356" cy="5796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/>
            <p:cNvSpPr/>
            <p:nvPr/>
          </p:nvSpPr>
          <p:spPr>
            <a:xfrm rot="2700000">
              <a:off x="2330051" y="2286255"/>
              <a:ext cx="460398" cy="16743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Straight Connector 15"/>
            <p:cNvCxnSpPr>
              <a:endCxn id="13" idx="7"/>
            </p:cNvCxnSpPr>
            <p:nvPr/>
          </p:nvCxnSpPr>
          <p:spPr>
            <a:xfrm flipV="1">
              <a:off x="1717643" y="2353385"/>
              <a:ext cx="864496" cy="850412"/>
            </a:xfrm>
            <a:prstGeom prst="line">
              <a:avLst/>
            </a:prstGeom>
            <a:ln w="3810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14" idx="5"/>
            </p:cNvCxnSpPr>
            <p:nvPr/>
          </p:nvCxnSpPr>
          <p:spPr>
            <a:xfrm>
              <a:off x="1715413" y="3201550"/>
              <a:ext cx="209430" cy="20494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5" idx="2"/>
            </p:cNvCxnSpPr>
            <p:nvPr/>
          </p:nvCxnSpPr>
          <p:spPr>
            <a:xfrm flipV="1">
              <a:off x="1715413" y="2207198"/>
              <a:ext cx="678500" cy="99435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5" idx="6"/>
            </p:cNvCxnSpPr>
            <p:nvPr/>
          </p:nvCxnSpPr>
          <p:spPr>
            <a:xfrm flipV="1">
              <a:off x="1750022" y="2532749"/>
              <a:ext cx="976565" cy="66880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63482" y="3913943"/>
                <a:ext cx="349800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/>
                  <a:t>By comparing hadronization times of heavy and light mesons, we estimate up to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∼3</m:t>
                    </m:r>
                  </m:oMath>
                </a14:m>
                <a:r>
                  <a:rPr lang="it-IT" sz="1600" dirty="0" smtClean="0"/>
                  <a:t> collisions can occur before the heavy pair to fly apart</a:t>
                </a:r>
                <a:endParaRPr lang="it-IT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482" y="3913943"/>
                <a:ext cx="3498002" cy="1077218"/>
              </a:xfrm>
              <a:prstGeom prst="rect">
                <a:avLst/>
              </a:prstGeom>
              <a:blipFill rotWithShape="0">
                <a:blip r:embed="rId7"/>
                <a:stretch>
                  <a:fillRect l="-871" t="-1695" r="-1742" b="-62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5323387" y="3551983"/>
            <a:ext cx="3726803" cy="2524508"/>
            <a:chOff x="3921992" y="2186425"/>
            <a:chExt cx="4953412" cy="33554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992" y="2186425"/>
              <a:ext cx="4953412" cy="33554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138912" y="4041118"/>
                  <a:ext cx="5069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912" y="4041118"/>
                  <a:ext cx="50699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6129" b="-2444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8126610" y="3136875"/>
                  <a:ext cx="5069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6610" y="3136875"/>
                  <a:ext cx="50699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9524" b="-2173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8138912" y="2338617"/>
                  <a:ext cx="5069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8912" y="2338617"/>
                  <a:ext cx="506999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1290" b="-2173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2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t="33530" r="7426" b="8644"/>
          <a:stretch/>
        </p:blipFill>
        <p:spPr>
          <a:xfrm>
            <a:off x="457199" y="1025118"/>
            <a:ext cx="7518622" cy="3595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60463" r="5346" b="11679"/>
          <a:stretch/>
        </p:blipFill>
        <p:spPr>
          <a:xfrm>
            <a:off x="457199" y="4620267"/>
            <a:ext cx="7666367" cy="1731909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Hybridized tetraquarks – Selection rules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53300" y="5875699"/>
            <a:ext cx="1214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A. Esposito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7534" y="1384202"/>
                <a:ext cx="77419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Going back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collisions, we can imagine hadronization to produce a state </a:t>
                </a:r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34" y="1384202"/>
                <a:ext cx="774192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709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95107" y="1978261"/>
                <a:ext cx="5948893" cy="3509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it-IT" sz="200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sz="200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𝑞𝑄</m:t>
                                      </m:r>
                                    </m:e>
                                  </m:d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  <m:r>
                                    <a:rPr lang="it-IT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acc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acc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it-IT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it-IT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107" y="1978261"/>
                <a:ext cx="5948893" cy="350994"/>
              </a:xfrm>
              <a:prstGeom prst="rect">
                <a:avLst/>
              </a:prstGeom>
              <a:blipFill rotWithShape="0">
                <a:blip r:embed="rId4"/>
                <a:stretch>
                  <a:fillRect l="-6660" t="-152632" r="-6865" b="-2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Production of hybridized tetraquarks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411648" y="2433165"/>
            <a:ext cx="4094018" cy="390837"/>
          </a:xfrm>
          <a:custGeom>
            <a:avLst/>
            <a:gdLst>
              <a:gd name="connsiteX0" fmla="*/ 0 w 4094018"/>
              <a:gd name="connsiteY0" fmla="*/ 0 h 311728"/>
              <a:gd name="connsiteX1" fmla="*/ 0 w 4094018"/>
              <a:gd name="connsiteY1" fmla="*/ 311728 h 311728"/>
              <a:gd name="connsiteX2" fmla="*/ 4094018 w 4094018"/>
              <a:gd name="connsiteY2" fmla="*/ 311728 h 311728"/>
              <a:gd name="connsiteX3" fmla="*/ 4094018 w 4094018"/>
              <a:gd name="connsiteY3" fmla="*/ 10391 h 31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018" h="311728">
                <a:moveTo>
                  <a:pt x="0" y="0"/>
                </a:moveTo>
                <a:lnTo>
                  <a:pt x="0" y="311728"/>
                </a:lnTo>
                <a:lnTo>
                  <a:pt x="4094018" y="311728"/>
                </a:lnTo>
                <a:lnTo>
                  <a:pt x="4094018" y="10391"/>
                </a:lnTo>
              </a:path>
            </a:pathLst>
          </a:custGeom>
          <a:noFill/>
          <a:ln w="38100">
            <a:solidFill>
              <a:srgbClr val="CC00F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8456" y="2863870"/>
            <a:ext cx="47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If hybridization mechanism is at work, an open state can resonate in a closed one</a:t>
            </a:r>
          </a:p>
        </p:txBody>
      </p:sp>
      <p:sp>
        <p:nvSpPr>
          <p:cNvPr id="13" name="Freeform 12"/>
          <p:cNvSpPr/>
          <p:nvPr/>
        </p:nvSpPr>
        <p:spPr>
          <a:xfrm>
            <a:off x="4838781" y="2430880"/>
            <a:ext cx="1651049" cy="216339"/>
          </a:xfrm>
          <a:custGeom>
            <a:avLst/>
            <a:gdLst>
              <a:gd name="connsiteX0" fmla="*/ 0 w 4094018"/>
              <a:gd name="connsiteY0" fmla="*/ 0 h 311728"/>
              <a:gd name="connsiteX1" fmla="*/ 0 w 4094018"/>
              <a:gd name="connsiteY1" fmla="*/ 311728 h 311728"/>
              <a:gd name="connsiteX2" fmla="*/ 4094018 w 4094018"/>
              <a:gd name="connsiteY2" fmla="*/ 311728 h 311728"/>
              <a:gd name="connsiteX3" fmla="*/ 4094018 w 4094018"/>
              <a:gd name="connsiteY3" fmla="*/ 10391 h 31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018" h="311728">
                <a:moveTo>
                  <a:pt x="0" y="0"/>
                </a:moveTo>
                <a:lnTo>
                  <a:pt x="0" y="311728"/>
                </a:lnTo>
                <a:lnTo>
                  <a:pt x="4094018" y="311728"/>
                </a:lnTo>
                <a:lnTo>
                  <a:pt x="4094018" y="10391"/>
                </a:lnTo>
              </a:path>
            </a:pathLst>
          </a:custGeom>
          <a:noFill/>
          <a:ln w="38100">
            <a:solidFill>
              <a:srgbClr val="CC00FF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C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2455428"/>
                <a:ext cx="36546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If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 smtClean="0"/>
                  <a:t>, an initial tetraquark state is not likely to be produced</a:t>
                </a:r>
              </a:p>
              <a:p>
                <a:r>
                  <a:rPr lang="it-IT" dirty="0" smtClean="0"/>
                  <a:t>The open channel mesons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fly apart </a:t>
                </a:r>
                <a:r>
                  <a:rPr lang="it-IT" dirty="0" smtClean="0"/>
                  <a:t>(see MC simulations)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55428"/>
                <a:ext cx="3654678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333" t="-3046" r="-2167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31865" y="4678189"/>
            <a:ext cx="737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No prompt production without </a:t>
            </a:r>
            <a:r>
              <a:rPr lang="it-IT" sz="2400" dirty="0" smtClean="0"/>
              <a:t>hybridization mechanism!</a:t>
            </a:r>
            <a:endParaRPr lang="it-IT" sz="2400" dirty="0"/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99668" y="5187754"/>
                <a:ext cx="6219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Note that only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dirty="0" smtClean="0"/>
                  <a:t> has been observed promptly so far...</a:t>
                </a:r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68" y="5187754"/>
                <a:ext cx="621933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784" t="-8197" r="-979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1865" y="5674469"/>
                <a:ext cx="7954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...and a narrow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(4140)</m:t>
                    </m:r>
                  </m:oMath>
                </a14:m>
                <a:r>
                  <a:rPr lang="it-IT" dirty="0" smtClean="0"/>
                  <a:t> not compatible with the LHCb one </a:t>
                </a:r>
                <a:r>
                  <a:rPr lang="it-IT" b="1" dirty="0" smtClean="0"/>
                  <a:t>→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needs confirmation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65" y="5674469"/>
                <a:ext cx="7954935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1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200" y="3763386"/>
                <a:ext cx="74770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/>
                  <a:t>expected to be small in Large N limit, </a:t>
                </a:r>
                <a:r>
                  <a:rPr lang="it-IT" dirty="0">
                    <a:solidFill>
                      <a:srgbClr val="C00000"/>
                    </a:solidFill>
                  </a:rPr>
                  <a:t>Maiani, Polosa, Riquer JHEP 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1606, </a:t>
                </a:r>
                <a:r>
                  <a:rPr lang="it-IT" dirty="0">
                    <a:solidFill>
                      <a:srgbClr val="C00000"/>
                    </a:solidFill>
                  </a:rPr>
                  <a:t>160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763386"/>
                <a:ext cx="7477047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9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Asymptotic freedom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19508" r="49901" b="25990"/>
          <a:stretch/>
        </p:blipFill>
        <p:spPr>
          <a:xfrm>
            <a:off x="72426" y="2299519"/>
            <a:ext cx="3775296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47722" y="2325802"/>
                <a:ext cx="4969181" cy="880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At high energies, the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perturbation theory works</a:t>
                </a:r>
                <a:endParaRPr lang="it-IT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722" y="2325802"/>
                <a:ext cx="4969181" cy="880177"/>
              </a:xfrm>
              <a:prstGeom prst="rect">
                <a:avLst/>
              </a:prstGeom>
              <a:blipFill rotWithShape="0">
                <a:blip r:embed="rId4"/>
                <a:stretch>
                  <a:fillRect l="-2454" t="-7639" b="-11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16" y="2935230"/>
            <a:ext cx="679586" cy="6795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energies?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19508" r="49901" b="25990"/>
          <a:stretch/>
        </p:blipFill>
        <p:spPr>
          <a:xfrm>
            <a:off x="72426" y="2299519"/>
            <a:ext cx="3775296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53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At low </a:t>
                </a:r>
                <a:r>
                  <a:rPr lang="it-IT" sz="2000" dirty="0"/>
                  <a:t>energies, the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000" dirty="0"/>
                  <a:t/>
                </a:r>
                <a:br>
                  <a:rPr lang="it-IT" sz="2000" dirty="0"/>
                </a:br>
                <a:r>
                  <a:rPr lang="it-IT" sz="2000" dirty="0" smtClean="0"/>
                  <a:t>thinking in terms of quarks and gluons make no sense anymore;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They «arrange» themselves in a incalculable way into colourless hadrons</a:t>
                </a:r>
                <a:br>
                  <a:rPr lang="it-IT" sz="2000" dirty="0" smtClean="0"/>
                </a:br>
                <a:r>
                  <a:rPr lang="it-IT" sz="2000" dirty="0" smtClean="0"/>
                  <a:t>(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confinement</a:t>
                </a:r>
                <a:r>
                  <a:rPr lang="it-IT" sz="2000" dirty="0" smtClean="0"/>
                  <a:t>)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539430"/>
              </a:xfrm>
              <a:prstGeom prst="rect">
                <a:avLst/>
              </a:prstGeom>
              <a:blipFill rotWithShape="0">
                <a:blip r:embed="rId4"/>
                <a:stretch>
                  <a:fillRect l="-2515" t="-4819" r="-1198" b="-20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9" y="5402430"/>
            <a:ext cx="684216" cy="684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47349" r="3854" b="30047"/>
          <a:stretch/>
        </p:blipFill>
        <p:spPr>
          <a:xfrm>
            <a:off x="4079010" y="3292699"/>
            <a:ext cx="4371975" cy="15430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6700" y="4543716"/>
            <a:ext cx="1666875" cy="294984"/>
          </a:xfrm>
          <a:prstGeom prst="rect">
            <a:avLst/>
          </a:prstGeom>
          <a:solidFill>
            <a:srgbClr val="EEF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2543176"/>
            <a:ext cx="4114799" cy="3307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03551" y="4765813"/>
                <a:ext cx="125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551" y="4765813"/>
                <a:ext cx="1253228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4518636" y="3143249"/>
            <a:ext cx="4625364" cy="18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energies?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2229"/>
            <a:ext cx="7934325" cy="40179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514475" y="5762625"/>
            <a:ext cx="809625" cy="21907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24100" y="5520035"/>
                <a:ext cx="16745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r>
                        <m:rPr>
                          <m:lit/>
                        </m:rPr>
                        <a:rPr lang="it-IT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100" y="5520035"/>
                <a:ext cx="1674561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50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9273"/>
          <a:stretch/>
        </p:blipFill>
        <p:spPr>
          <a:xfrm>
            <a:off x="82297" y="4894252"/>
            <a:ext cx="2176859" cy="175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statistics comes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responsibility!</a:t>
            </a:r>
          </a:p>
          <a:p>
            <a:pPr algn="r"/>
            <a:r>
              <a:rPr lang="en-US" sz="2200" b="1" dirty="0" smtClean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What is an amplitude?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230457"/>
            <a:ext cx="3924300" cy="2582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35595" y="1894296"/>
                <a:ext cx="4829175" cy="1254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d>
                      <m:d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it-IT" sz="3000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it-IT" sz="3000" dirty="0" smtClean="0"/>
                  <a:t> </a:t>
                </a:r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595" y="1894296"/>
                <a:ext cx="4829175" cy="12545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50849" y="4371516"/>
                <a:ext cx="85479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it-IT" sz="2400" dirty="0" smtClean="0"/>
                  <a:t> is the amplitude. Remember that I can measure only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 smtClean="0"/>
                  <a:t> </a:t>
                </a:r>
                <a:endParaRPr lang="it-IT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49" y="4371516"/>
                <a:ext cx="8547917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642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68425" y="5235163"/>
                <a:ext cx="4807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 smtClean="0"/>
                  <a:t>-matrix is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</a:rPr>
                      <m:t>=1+2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𝑖𝑘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425" y="5235163"/>
                <a:ext cx="4807150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2030" t="-10526" r="-761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Outline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464" y="1972417"/>
            <a:ext cx="8843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Laws of nature in a nutshell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Why the strong force is special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S-Matrix principles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Complex numbers and amplitude </a:t>
            </a:r>
            <a:r>
              <a:rPr lang="it-IT" sz="2400" dirty="0" smtClean="0"/>
              <a:t>analysis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Epilogue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69891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(yet)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66938" y="1049482"/>
            <a:ext cx="85006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When you are desperate, look for </a:t>
            </a:r>
            <a:r>
              <a:rPr lang="it-IT" sz="2000" dirty="0" smtClean="0">
                <a:solidFill>
                  <a:srgbClr val="FF0000"/>
                </a:solidFill>
              </a:rPr>
              <a:t>symmetries</a:t>
            </a:r>
            <a:r>
              <a:rPr lang="it-IT" sz="2000" dirty="0" smtClean="0"/>
              <a:t>: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000" dirty="0" smtClean="0"/>
              <a:t>Symmetries are </a:t>
            </a:r>
            <a:r>
              <a:rPr lang="it-IT" sz="2000" dirty="0" smtClean="0"/>
              <a:t>beautiful</a:t>
            </a:r>
            <a:br>
              <a:rPr lang="it-IT" sz="2000" dirty="0" smtClean="0"/>
            </a:br>
            <a:r>
              <a:rPr lang="it-IT" sz="2000" dirty="0" smtClean="0"/>
              <a:t>(and group theory is fun!)</a:t>
            </a:r>
            <a:endParaRPr lang="it-IT" sz="20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000" dirty="0" smtClean="0"/>
              <a:t>Symmetries constrain your results </a:t>
            </a:r>
            <a:r>
              <a:rPr lang="it-IT" sz="2000" dirty="0" smtClean="0">
                <a:solidFill>
                  <a:srgbClr val="FF0000"/>
                </a:solidFill>
              </a:rPr>
              <a:t>no matter how complicated your theory is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587442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Luckily, strong interactions are the ones with most symmetries: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869699" y="3999459"/>
            <a:ext cx="63640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Under Parity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Under Charge Conjugation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Under Time reversal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Conserve Flavor (isospin, strangeness...)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Conserve electric charge and baryonic number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422786" y="5631391"/>
            <a:ext cx="8388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Moreover, there are some generic properties that any interaction has to satisfy</a:t>
            </a:r>
            <a:endParaRPr lang="it-IT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4" y="1627289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Flavor symmetry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Amplitudes of particles in the same multiplet are related</a:t>
            </a:r>
            <a:r>
              <a:rPr lang="it-IT" dirty="0"/>
              <a:t> </a:t>
            </a:r>
            <a:r>
              <a:rPr lang="it-IT" dirty="0" smtClean="0"/>
              <a:t>(Wigner-Eckart theorem)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Hadron appear in approximate degenerate multiplets (group theory needed)</a:t>
            </a:r>
          </a:p>
          <a:p>
            <a:r>
              <a:rPr lang="it-IT" dirty="0" smtClean="0"/>
              <a:t>This observation led to the discovery of quark constituents without observing a single quark!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</a:t>
            </a:r>
            <a:r>
              <a:rPr lang="it-IT" sz="3600" i="1" dirty="0" smtClean="0"/>
              <a:t>S</a:t>
            </a:r>
            <a:r>
              <a:rPr lang="it-IT" sz="3600" dirty="0" smtClean="0"/>
              <a:t>-Matrix principles</a:t>
            </a:r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</a:t>
            </a:r>
            <a:r>
              <a:rPr lang="it-IT" sz="2400" dirty="0" smtClean="0"/>
              <a:t>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</a:t>
            </a:r>
            <a:r>
              <a:rPr lang="it-IT" sz="2400" dirty="0" smtClean="0"/>
              <a:t>, </a:t>
            </a:r>
            <a:r>
              <a:rPr lang="it-IT" sz="2400" dirty="0"/>
              <a:t>something will </a:t>
            </a:r>
            <a:r>
              <a:rPr lang="it-IT" sz="2400" dirty="0" smtClean="0"/>
              <a:t>happen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anti-particle is an anti-particle </a:t>
            </a:r>
            <a:br>
              <a:rPr lang="it-IT" sz="2400" dirty="0" smtClean="0"/>
            </a:br>
            <a:r>
              <a:rPr lang="it-IT" sz="2400" dirty="0" smtClean="0"/>
              <a:t>and not just a different particle</a:t>
            </a:r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5241" y="2819258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412" y="3133382"/>
            <a:ext cx="87894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Even though these </a:t>
            </a:r>
            <a:r>
              <a:rPr lang="it-IT" dirty="0" smtClean="0">
                <a:solidFill>
                  <a:srgbClr val="FF0000"/>
                </a:solidFill>
              </a:rPr>
              <a:t>look so obvious</a:t>
            </a:r>
            <a:r>
              <a:rPr lang="it-IT" dirty="0" smtClean="0"/>
              <a:t>, there is </a:t>
            </a:r>
            <a:r>
              <a:rPr lang="it-IT" dirty="0" smtClean="0">
                <a:solidFill>
                  <a:srgbClr val="FF0000"/>
                </a:solidFill>
              </a:rPr>
              <a:t>no amplitude</a:t>
            </a:r>
            <a:r>
              <a:rPr lang="it-IT" dirty="0" smtClean="0"/>
              <a:t> which is known to satisfy all these</a:t>
            </a:r>
            <a:br>
              <a:rPr lang="it-IT" dirty="0" smtClean="0"/>
            </a:br>
            <a:r>
              <a:rPr lang="it-IT" dirty="0" smtClean="0"/>
              <a:t>principles at the same time</a:t>
            </a:r>
          </a:p>
          <a:p>
            <a:endParaRPr lang="it-IT" dirty="0"/>
          </a:p>
          <a:p>
            <a:r>
              <a:rPr lang="it-IT" dirty="0" smtClean="0"/>
              <a:t>In the ‘60s, people tried to </a:t>
            </a:r>
            <a:r>
              <a:rPr lang="it-IT" dirty="0" smtClean="0">
                <a:solidFill>
                  <a:srgbClr val="0000FF"/>
                </a:solidFill>
              </a:rPr>
              <a:t>guess</a:t>
            </a:r>
            <a:r>
              <a:rPr lang="it-IT" dirty="0" smtClean="0"/>
              <a:t> how the real solution looks like, just by implementing </a:t>
            </a:r>
            <a:br>
              <a:rPr lang="it-IT" dirty="0" smtClean="0"/>
            </a:br>
            <a:r>
              <a:rPr lang="it-IT" dirty="0" smtClean="0"/>
              <a:t>these principles. </a:t>
            </a:r>
            <a:r>
              <a:rPr lang="it-IT" dirty="0" smtClean="0">
                <a:solidFill>
                  <a:srgbClr val="0000FF"/>
                </a:solidFill>
              </a:rPr>
              <a:t>It did not work. </a:t>
            </a:r>
            <a:r>
              <a:rPr lang="it-IT" dirty="0" smtClean="0"/>
              <a:t>Now we have</a:t>
            </a:r>
            <a:r>
              <a:rPr lang="it-IT" dirty="0" smtClean="0">
                <a:solidFill>
                  <a:srgbClr val="0000FF"/>
                </a:solidFill>
              </a:rPr>
              <a:t> QCD,</a:t>
            </a:r>
            <a:r>
              <a:rPr lang="it-IT" dirty="0" smtClean="0"/>
              <a:t> but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it</a:t>
            </a:r>
            <a:r>
              <a:rPr lang="it-IT" dirty="0" smtClean="0">
                <a:solidFill>
                  <a:srgbClr val="0000FF"/>
                </a:solidFill>
              </a:rPr>
              <a:t> doesn’t work either</a:t>
            </a:r>
          </a:p>
          <a:p>
            <a:endParaRPr lang="it-IT" dirty="0"/>
          </a:p>
          <a:p>
            <a:r>
              <a:rPr lang="it-IT" dirty="0" smtClean="0"/>
              <a:t>Imposing those in a clever way allow us to </a:t>
            </a:r>
            <a:r>
              <a:rPr lang="it-IT" dirty="0" smtClean="0">
                <a:solidFill>
                  <a:srgbClr val="FF0000"/>
                </a:solidFill>
              </a:rPr>
              <a:t>constrain</a:t>
            </a:r>
            <a:r>
              <a:rPr lang="it-IT" dirty="0" smtClean="0"/>
              <a:t> as much as possible the arbitrariness of</a:t>
            </a:r>
            <a:br>
              <a:rPr lang="it-IT" dirty="0" smtClean="0"/>
            </a:br>
            <a:r>
              <a:rPr lang="it-IT" dirty="0" smtClean="0"/>
              <a:t>choosing a model to </a:t>
            </a:r>
            <a:r>
              <a:rPr lang="it-IT" dirty="0" smtClean="0">
                <a:solidFill>
                  <a:srgbClr val="FF0000"/>
                </a:solidFill>
              </a:rPr>
              <a:t>extract physics from experiments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749" y="5755830"/>
            <a:ext cx="7540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Parametrize your ignorance. Build a reasonable model. Fit data. Have fun.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(unitarity)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(crossing symmetry)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405774" y="3812763"/>
            <a:ext cx="44958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These are constraints the amplitudes have to satisfy, but do not fix the dynamics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2400" dirty="0" smtClean="0">
                <a:solidFill>
                  <a:srgbClr val="FF0000"/>
                </a:solidFill>
              </a:rPr>
              <a:t>Need for complex analysis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1774479" y="1045218"/>
            <a:ext cx="995881" cy="32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6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Analyticity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982" y="1264173"/>
            <a:ext cx="4163348" cy="2428720"/>
            <a:chOff x="4572000" y="1045218"/>
            <a:chExt cx="4163348" cy="2428720"/>
          </a:xfrm>
        </p:grpSpPr>
        <p:sp>
          <p:nvSpPr>
            <p:cNvPr id="6" name="Rectangle 5"/>
            <p:cNvSpPr/>
            <p:nvPr/>
          </p:nvSpPr>
          <p:spPr>
            <a:xfrm>
              <a:off x="4572000" y="1050604"/>
              <a:ext cx="4163348" cy="242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4744" y="3062363"/>
              <a:ext cx="1488501" cy="3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  <a:endPara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572000" y="1045218"/>
              <a:ext cx="2163778" cy="204608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59330" y="1201987"/>
            <a:ext cx="47084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Complex analytic functions are extremely regular and smooth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If you know the function in a region, you can extend it in a unique way everywhere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Complex functions are characterized by its non-analyticities (poles and cuts)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If I turn on an interaction at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, and I want nothing happens 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it-IT" sz="2400" dirty="0" smtClean="0"/>
                  <a:t>, </a:t>
                </a:r>
                <a:br>
                  <a:rPr lang="it-IT" sz="2400" dirty="0" smtClean="0"/>
                </a:br>
                <a:r>
                  <a:rPr lang="it-IT" sz="2400" dirty="0" smtClean="0"/>
                  <a:t>I cannot have singularities in the lower plane</a:t>
                </a:r>
                <a:endParaRPr lang="it-IT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5529"/>
                <a:ext cx="9384428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975" t="-5882" r="-65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0" y="5171931"/>
            <a:ext cx="819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Using crossing, no singularities in the upper plane either. Boring.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717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1493" t="-2469" b="-45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73558" y="2858786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558" y="2858786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2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1493" t="-2469" b="-45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773558" y="2858786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558" y="2858786"/>
                <a:ext cx="3699924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...but I can decide to get the negative solution</a:t>
            </a:r>
            <a:endParaRPr lang="it-IT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1094" y="1025118"/>
            <a:ext cx="544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two sheets are continuosly connected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036309" y="2219781"/>
                <a:ext cx="4829175" cy="777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it-IT" sz="3000" dirty="0" smtClean="0"/>
                  <a:t> </a:t>
                </a:r>
                <a:endParaRPr lang="it-IT" sz="30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309" y="2219781"/>
                <a:ext cx="4829175" cy="7779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82221" y="1511956"/>
                <a:ext cx="43799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Bound states are poles (divergences)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221" y="1511956"/>
                <a:ext cx="437998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253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833993" y="3394193"/>
            <a:ext cx="52338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Resonances are poles in the complex plane</a:t>
            </a:r>
          </a:p>
          <a:p>
            <a:r>
              <a:rPr lang="it-IT" dirty="0" smtClean="0"/>
              <a:t>Mass and width are related to real and imaginary part</a:t>
            </a:r>
            <a:br>
              <a:rPr lang="it-IT" dirty="0" smtClean="0"/>
            </a:br>
            <a:r>
              <a:rPr lang="it-IT" dirty="0" smtClean="0"/>
              <a:t>of the pole position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905206" y="4408732"/>
                <a:ext cx="4269491" cy="782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)∼</m:t>
                      </m:r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it-IT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it-IT" sz="30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it-IT" sz="3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it-IT" sz="3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it-IT" sz="30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num>
                                <m:den>
                                  <m:r>
                                    <a:rPr lang="it-IT" sz="3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06" y="4408732"/>
                <a:ext cx="4269491" cy="78213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" y="4824022"/>
            <a:ext cx="5140248" cy="15746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" y="1384042"/>
            <a:ext cx="5235238" cy="34399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Have fun!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524" y="4337571"/>
            <a:ext cx="3902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Esposito, AP, Polosa, Phys.Rept. 668</a:t>
            </a:r>
          </a:p>
        </p:txBody>
      </p:sp>
      <p:grpSp>
        <p:nvGrpSpPr>
          <p:cNvPr id="11" name="Group 312"/>
          <p:cNvGrpSpPr/>
          <p:nvPr/>
        </p:nvGrpSpPr>
        <p:grpSpPr>
          <a:xfrm>
            <a:off x="5481917" y="660582"/>
            <a:ext cx="3517228" cy="2385244"/>
            <a:chOff x="0" y="0"/>
            <a:chExt cx="1884978" cy="1278318"/>
          </a:xfrm>
        </p:grpSpPr>
        <p:pic>
          <p:nvPicPr>
            <p:cNvPr id="12" name="unknow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4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5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6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59" y="719112"/>
            <a:ext cx="1587012" cy="1075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30501" y="403314"/>
            <a:ext cx="265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Phys.Lett. B772, 200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3" y="3253081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/>
          <p:cNvSpPr/>
          <p:nvPr/>
        </p:nvSpPr>
        <p:spPr>
          <a:xfrm>
            <a:off x="3857730" y="4971919"/>
            <a:ext cx="251998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Jackura, AP et al., PLB779, 464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20" name="Screen Shot 2018-04-17 at 9.16.44 PM.png"/>
          <p:cNvPicPr>
            <a:picLocks noChangeAspect="1"/>
          </p:cNvPicPr>
          <p:nvPr/>
        </p:nvPicPr>
        <p:blipFill>
          <a:blip r:embed="rId8">
            <a:extLst/>
          </a:blip>
          <a:srcRect l="7779" t="7815" r="4486" b="4786"/>
          <a:stretch>
            <a:fillRect/>
          </a:stretch>
        </p:blipFill>
        <p:spPr>
          <a:xfrm>
            <a:off x="5506637" y="1794358"/>
            <a:ext cx="1008200" cy="8764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eta_pi_amp_v3.pdf"/>
          <p:cNvPicPr>
            <a:picLocks noChangeAspect="1"/>
          </p:cNvPicPr>
          <p:nvPr/>
        </p:nvPicPr>
        <p:blipFill>
          <a:blip r:embed="rId9">
            <a:extLst/>
          </a:blip>
          <a:srcRect t="7045" r="10949" b="17664"/>
          <a:stretch>
            <a:fillRect/>
          </a:stretch>
        </p:blipFill>
        <p:spPr>
          <a:xfrm>
            <a:off x="7418449" y="4853298"/>
            <a:ext cx="1499058" cy="8865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433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four forces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662845" cy="115679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∼1.4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662845" cy="115679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2940805" cy="115679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∼2.5×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2940805" cy="11567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3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490" y="1511929"/>
            <a:ext cx="7701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Why do we care about hadron spectroscopy?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50463" y="2448257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Because it allows us to understand </a:t>
            </a:r>
            <a:r>
              <a:rPr lang="it-IT" sz="2400" dirty="0" smtClean="0">
                <a:solidFill>
                  <a:srgbClr val="FF0000"/>
                </a:solidFill>
              </a:rPr>
              <a:t>how the QCD degrees of freedom manifest in nature</a:t>
            </a:r>
            <a:r>
              <a:rPr lang="it-IT" sz="2400" dirty="0" smtClean="0"/>
              <a:t>. The role of models is crucial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0463" y="3340809"/>
                <a:ext cx="8843072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Because we need a better understanding of hadron amplitudes if we want to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reduce the «hadronic uncertainties» </a:t>
                </a:r>
                <a:r>
                  <a:rPr lang="it-IT" sz="2400" dirty="0" smtClean="0"/>
                  <a:t>in precision physics (e.g.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400" dirty="0" smtClean="0"/>
                  <a:t> EDM,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it-IT" sz="2400" dirty="0" smtClean="0"/>
                  <a:t>, CPV in hadronic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 smtClean="0"/>
                  <a:t> decays...)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63" y="3340809"/>
                <a:ext cx="8843072" cy="1230080"/>
              </a:xfrm>
              <a:prstGeom prst="rect">
                <a:avLst/>
              </a:prstGeom>
              <a:blipFill rotWithShape="0">
                <a:blip r:embed="rId3"/>
                <a:stretch>
                  <a:fillRect l="-1931" t="-17327" b="-84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50462" y="4595264"/>
            <a:ext cx="8536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(the honest answer would be «</a:t>
            </a:r>
            <a:r>
              <a:rPr lang="it-IT" sz="2400" dirty="0">
                <a:solidFill>
                  <a:srgbClr val="FF0000"/>
                </a:solidFill>
              </a:rPr>
              <a:t>because we are nerds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and we like it</a:t>
            </a:r>
            <a:r>
              <a:rPr lang="it-IT" sz="2400" dirty="0"/>
              <a:t>», but we cannot reply like this to funding agencies)</a:t>
            </a: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5" t="50039" r="36934" b="3686"/>
          <a:stretch/>
        </p:blipFill>
        <p:spPr>
          <a:xfrm>
            <a:off x="5483595" y="3659961"/>
            <a:ext cx="3007873" cy="264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4" t="8235"/>
          <a:stretch/>
        </p:blipFill>
        <p:spPr>
          <a:xfrm>
            <a:off x="982301" y="2984856"/>
            <a:ext cx="2616846" cy="3182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0284" y="3171154"/>
            <a:ext cx="2758575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A. Jackura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FF0000"/>
                </a:solidFill>
              </a:rPr>
              <a:t>N. Sherrill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FF0000"/>
                </a:solidFill>
              </a:rPr>
              <a:t>D. Winney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3333FF"/>
                </a:solidFill>
              </a:rPr>
              <a:t>G. Fox, </a:t>
            </a:r>
            <a:r>
              <a:rPr lang="it-IT" sz="1200" dirty="0">
                <a:solidFill>
                  <a:srgbClr val="3333FF"/>
                </a:solidFill>
              </a:rPr>
              <a:t>T. </a:t>
            </a:r>
            <a:r>
              <a:rPr lang="it-IT" sz="1200" dirty="0" smtClean="0">
                <a:solidFill>
                  <a:srgbClr val="3333FF"/>
                </a:solidFill>
              </a:rPr>
              <a:t>Londergan </a:t>
            </a:r>
            <a:r>
              <a:rPr lang="it-IT" sz="1200" dirty="0" smtClean="0"/>
              <a:t>(IU),</a:t>
            </a:r>
            <a:r>
              <a:rPr lang="it-IT" sz="1200" dirty="0" smtClean="0">
                <a:solidFill>
                  <a:srgbClr val="3333FF"/>
                </a:solidFill>
              </a:rPr>
              <a:t> E. Passemar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3333FF"/>
                </a:solidFill>
              </a:rPr>
              <a:t> A. Szczepaniak</a:t>
            </a:r>
            <a:r>
              <a:rPr lang="it-IT" sz="1200" dirty="0" smtClean="0"/>
              <a:t> (IU/JLab)</a:t>
            </a:r>
            <a:endParaRPr lang="it-I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347633" y="3820823"/>
            <a:ext cx="2830409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3333FF"/>
                </a:solidFill>
              </a:rPr>
              <a:t>R. Workman</a:t>
            </a:r>
            <a:r>
              <a:rPr lang="it-IT" sz="1200" dirty="0" smtClean="0"/>
              <a:t> (GWU), </a:t>
            </a:r>
            <a:r>
              <a:rPr lang="it-IT" sz="1200" dirty="0" smtClean="0">
                <a:solidFill>
                  <a:srgbClr val="3333FF"/>
                </a:solidFill>
              </a:rPr>
              <a:t>M</a:t>
            </a:r>
            <a:r>
              <a:rPr lang="it-IT" sz="1200" dirty="0">
                <a:solidFill>
                  <a:srgbClr val="3333FF"/>
                </a:solidFill>
              </a:rPr>
              <a:t>. </a:t>
            </a:r>
            <a:r>
              <a:rPr lang="it-IT" sz="1200" dirty="0" smtClean="0">
                <a:solidFill>
                  <a:srgbClr val="3333FF"/>
                </a:solidFill>
              </a:rPr>
              <a:t>Döring </a:t>
            </a:r>
            <a:r>
              <a:rPr lang="it-IT" sz="1200" dirty="0" smtClean="0"/>
              <a:t>(GWU/JLab)</a:t>
            </a:r>
            <a:endParaRPr lang="it-I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343090" y="4244902"/>
            <a:ext cx="1982001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CC00FF"/>
                </a:solidFill>
              </a:rPr>
              <a:t>V. Mathieu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CC00FF"/>
                </a:solidFill>
              </a:rPr>
              <a:t> A. Pilloni</a:t>
            </a:r>
            <a:r>
              <a:rPr lang="it-IT" sz="1200" dirty="0" smtClean="0"/>
              <a:t>, </a:t>
            </a:r>
            <a:br>
              <a:rPr lang="it-IT" sz="1200" dirty="0" smtClean="0"/>
            </a:br>
            <a:r>
              <a:rPr lang="it-IT" sz="1200" dirty="0" smtClean="0">
                <a:solidFill>
                  <a:srgbClr val="3333FF"/>
                </a:solidFill>
              </a:rPr>
              <a:t>V. Mokeev</a:t>
            </a:r>
            <a:r>
              <a:rPr lang="it-IT" sz="1200" dirty="0" smtClean="0"/>
              <a:t> (JLab)</a:t>
            </a:r>
            <a:endParaRPr lang="it-IT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592895" y="4306047"/>
            <a:ext cx="2020765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M. Mikhasenko</a:t>
            </a:r>
            <a:r>
              <a:rPr lang="it-IT" sz="1200" dirty="0" smtClean="0"/>
              <a:t> (Bonn U.)</a:t>
            </a:r>
            <a:br>
              <a:rPr lang="it-IT" sz="1200" dirty="0" smtClean="0"/>
            </a:br>
            <a:r>
              <a:rPr lang="it-IT" sz="1200" dirty="0" smtClean="0">
                <a:solidFill>
                  <a:srgbClr val="CC00FF"/>
                </a:solidFill>
              </a:rPr>
              <a:t>L. Dai</a:t>
            </a:r>
            <a:r>
              <a:rPr lang="it-IT" sz="1200" dirty="0" smtClean="0"/>
              <a:t> (FZ Julich)</a:t>
            </a:r>
            <a:endParaRPr lang="it-IT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15846" y="4022102"/>
            <a:ext cx="1466070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J. Nys</a:t>
            </a:r>
            <a:r>
              <a:rPr lang="it-IT" sz="1200" dirty="0" smtClean="0"/>
              <a:t> (Ghent U.)</a:t>
            </a:r>
            <a:endParaRPr lang="it-IT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8347"/>
          <a:stretch/>
        </p:blipFill>
        <p:spPr>
          <a:xfrm>
            <a:off x="2964710" y="4932157"/>
            <a:ext cx="1792227" cy="13546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40286" y="5518556"/>
            <a:ext cx="2725951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J. Castro</a:t>
            </a:r>
            <a:r>
              <a:rPr lang="it-IT" sz="1200" dirty="0" smtClean="0"/>
              <a:t>, </a:t>
            </a:r>
            <a:r>
              <a:rPr lang="it-IT" sz="1200" dirty="0" smtClean="0">
                <a:solidFill>
                  <a:srgbClr val="3333FF"/>
                </a:solidFill>
              </a:rPr>
              <a:t>C. Fernandez-Ramirez</a:t>
            </a:r>
            <a:r>
              <a:rPr lang="it-IT" sz="1200" dirty="0" smtClean="0"/>
              <a:t> (UNAM)</a:t>
            </a:r>
            <a:endParaRPr lang="it-IT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3277" y="6170388"/>
            <a:ext cx="2342478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 smtClean="0">
                <a:solidFill>
                  <a:srgbClr val="FF0000"/>
                </a:solidFill>
              </a:rPr>
              <a:t>Students</a:t>
            </a:r>
            <a:r>
              <a:rPr lang="it-IT" sz="1200" dirty="0" smtClean="0">
                <a:solidFill>
                  <a:srgbClr val="CC00FF"/>
                </a:solidFill>
              </a:rPr>
              <a:t>, Postdocs, </a:t>
            </a:r>
            <a:r>
              <a:rPr lang="it-IT" sz="1200" dirty="0" smtClean="0">
                <a:solidFill>
                  <a:srgbClr val="3333FF"/>
                </a:solidFill>
              </a:rPr>
              <a:t>Faculties</a:t>
            </a:r>
            <a:endParaRPr lang="it-IT" sz="1200" dirty="0">
              <a:solidFill>
                <a:srgbClr val="3333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0231" y="4022102"/>
            <a:ext cx="1625956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00FF"/>
                </a:solidFill>
              </a:rPr>
              <a:t>L. Bibzrycki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0000FF"/>
                </a:solidFill>
              </a:rPr>
              <a:t> </a:t>
            </a:r>
            <a:br>
              <a:rPr lang="it-IT" sz="1200" dirty="0" smtClean="0">
                <a:solidFill>
                  <a:srgbClr val="0000FF"/>
                </a:solidFill>
              </a:rPr>
            </a:br>
            <a:r>
              <a:rPr lang="it-IT" sz="1200" dirty="0" smtClean="0">
                <a:solidFill>
                  <a:srgbClr val="0000FF"/>
                </a:solidFill>
              </a:rPr>
              <a:t>R. Kaminski</a:t>
            </a:r>
            <a:r>
              <a:rPr lang="it-IT" sz="1200" dirty="0" smtClean="0"/>
              <a:t> (Krakow)</a:t>
            </a:r>
            <a:endParaRPr lang="it-IT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592895" y="5582692"/>
            <a:ext cx="2375855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CC00FF"/>
                </a:solidFill>
              </a:rPr>
              <a:t>M. Albaladejo</a:t>
            </a:r>
            <a:r>
              <a:rPr lang="it-IT" sz="1200" dirty="0" smtClean="0"/>
              <a:t> (Murcia U.)</a:t>
            </a:r>
            <a:endParaRPr lang="it-IT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47718" y="4760346"/>
            <a:ext cx="2453734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rgbClr val="CC00FF"/>
                </a:solidFill>
              </a:rPr>
              <a:t>I. </a:t>
            </a:r>
            <a:r>
              <a:rPr lang="it-IT" sz="1200" dirty="0" smtClean="0">
                <a:solidFill>
                  <a:srgbClr val="CC00FF"/>
                </a:solidFill>
              </a:rPr>
              <a:t>Danilkin</a:t>
            </a:r>
            <a:r>
              <a:rPr lang="it-IT" sz="1200" dirty="0" smtClean="0"/>
              <a:t>,</a:t>
            </a:r>
            <a:r>
              <a:rPr lang="it-IT" sz="1200" dirty="0" smtClean="0">
                <a:solidFill>
                  <a:srgbClr val="CC00FF"/>
                </a:solidFill>
              </a:rPr>
              <a:t> A. Hiller Blin</a:t>
            </a:r>
            <a:r>
              <a:rPr lang="it-IT" sz="1200" dirty="0"/>
              <a:t> </a:t>
            </a:r>
            <a:r>
              <a:rPr lang="it-IT" sz="1200" dirty="0" smtClean="0"/>
              <a:t>(Mainz U.)</a:t>
            </a:r>
            <a:endParaRPr lang="it-IT" sz="1200" dirty="0"/>
          </a:p>
        </p:txBody>
      </p:sp>
      <p:sp>
        <p:nvSpPr>
          <p:cNvPr id="2" name="Rectangle 1"/>
          <p:cNvSpPr/>
          <p:nvPr/>
        </p:nvSpPr>
        <p:spPr>
          <a:xfrm>
            <a:off x="7095929" y="5073453"/>
            <a:ext cx="1098413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0000FF"/>
                </a:solidFill>
              </a:rPr>
              <a:t>A. Celentano</a:t>
            </a:r>
            <a:r>
              <a:rPr lang="it-IT" sz="1200" dirty="0" smtClean="0"/>
              <a:t> (INFN-GE)</a:t>
            </a:r>
            <a:endParaRPr lang="it-IT" sz="1200" dirty="0"/>
          </a:p>
        </p:txBody>
      </p:sp>
      <p:sp>
        <p:nvSpPr>
          <p:cNvPr id="3" name="Rectangle 2"/>
          <p:cNvSpPr/>
          <p:nvPr/>
        </p:nvSpPr>
        <p:spPr>
          <a:xfrm>
            <a:off x="1120248" y="4799186"/>
            <a:ext cx="1002268" cy="46166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rgbClr val="3333FF"/>
                </a:solidFill>
              </a:rPr>
              <a:t>P. Guo </a:t>
            </a:r>
            <a:r>
              <a:rPr lang="it-IT" sz="1200" dirty="0" smtClean="0"/>
              <a:t>(Cal. State U.) </a:t>
            </a:r>
            <a:endParaRPr lang="it-IT" sz="1200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39433" y="1048198"/>
            <a:ext cx="890456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We aim at developing </a:t>
            </a:r>
            <a:r>
              <a:rPr lang="en-US" dirty="0">
                <a:solidFill>
                  <a:srgbClr val="FF0000"/>
                </a:solidFill>
              </a:rPr>
              <a:t>new theoretical tools</a:t>
            </a:r>
            <a:r>
              <a:rPr lang="en-US" dirty="0"/>
              <a:t>, to get insight on QCD using </a:t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first principles of QFT</a:t>
            </a:r>
            <a:r>
              <a:rPr lang="en-US" dirty="0"/>
              <a:t> (</a:t>
            </a:r>
            <a:r>
              <a:rPr lang="en-US" dirty="0" err="1"/>
              <a:t>unitarity</a:t>
            </a:r>
            <a:r>
              <a:rPr lang="en-US" dirty="0"/>
              <a:t>, analyticity, crossing symmetry, low and high energy constraints,…) to extract the physics out of the data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Many </a:t>
            </a:r>
            <a:r>
              <a:rPr lang="en-US" dirty="0"/>
              <a:t>other </a:t>
            </a:r>
            <a:r>
              <a:rPr lang="en-US" dirty="0">
                <a:solidFill>
                  <a:srgbClr val="FF0000"/>
                </a:solidFill>
              </a:rPr>
              <a:t>ongoing projects</a:t>
            </a:r>
            <a:r>
              <a:rPr lang="en-US" dirty="0"/>
              <a:t> (both for meson and baryon spectroscopy, and for high energy observables), with a particular attention to producing  complete reaction models for the </a:t>
            </a:r>
            <a:r>
              <a:rPr lang="en-US" dirty="0">
                <a:solidFill>
                  <a:srgbClr val="0000FF"/>
                </a:solidFill>
              </a:rPr>
              <a:t>golden channels in exotic meson searches</a:t>
            </a:r>
            <a:r>
              <a:rPr lang="en-US" dirty="0"/>
              <a:t> </a:t>
            </a:r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Conclusions &amp; prospects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16" y="2346844"/>
            <a:ext cx="1948215" cy="14610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83595" y="5288844"/>
            <a:ext cx="1741070" cy="27699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FF0000"/>
                </a:solidFill>
              </a:rPr>
              <a:t>A. Rodas</a:t>
            </a:r>
            <a:r>
              <a:rPr lang="it-IT" sz="1200" dirty="0" smtClean="0"/>
              <a:t> (Complutense)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2739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Bound states on the real axis 1st sheet</a:t>
            </a:r>
          </a:p>
          <a:p>
            <a:r>
              <a:rPr lang="it-IT" dirty="0" smtClean="0"/>
              <a:t>Not-so-bound (virtual) </a:t>
            </a:r>
            <a:r>
              <a:rPr lang="it-IT" dirty="0"/>
              <a:t>states on the real axis </a:t>
            </a:r>
            <a:r>
              <a:rPr lang="it-IT" dirty="0" smtClean="0"/>
              <a:t>2nd sheet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Crossing symmetry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488" y="1695450"/>
            <a:ext cx="8640258" cy="1562100"/>
            <a:chOff x="449513" y="1647825"/>
            <a:chExt cx="7659364" cy="138476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00075" y="1647825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104900" y="1908582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00075" y="2622957"/>
              <a:ext cx="504825" cy="396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819275" y="1647825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819275" y="2622957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24037"/>
                  <a:ext cx="51802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" y="2492225"/>
                  <a:ext cx="51802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737" y="1788799"/>
                  <a:ext cx="54290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8372" y="2384003"/>
                  <a:ext cx="542906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343275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848100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343275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562475" y="1660986"/>
              <a:ext cx="542925" cy="35242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562475" y="2636118"/>
              <a:ext cx="590550" cy="2607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1837198"/>
                  <a:ext cx="51802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2713" y="2505386"/>
                  <a:ext cx="518027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3937" y="1801960"/>
                  <a:ext cx="54290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572" y="2397164"/>
                  <a:ext cx="542906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027674" y="1660986"/>
              <a:ext cx="5048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6532499" y="1921743"/>
              <a:ext cx="714375" cy="7143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027674" y="2636118"/>
              <a:ext cx="504825" cy="396468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246874" y="1660986"/>
              <a:ext cx="542925" cy="352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246874" y="2636118"/>
              <a:ext cx="590550" cy="26075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4799" y="1837198"/>
                  <a:ext cx="518026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7112" y="2505386"/>
                  <a:ext cx="51802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336" y="1801960"/>
                  <a:ext cx="542906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5971" y="2397164"/>
                  <a:ext cx="542906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All these processes are not independent, </a:t>
            </a:r>
            <a:br>
              <a:rPr lang="it-IT" sz="2200" dirty="0" smtClean="0"/>
            </a:br>
            <a:r>
              <a:rPr lang="it-IT" sz="2200" dirty="0" smtClean="0"/>
              <a:t>but are described by the same amplitude!</a:t>
            </a:r>
          </a:p>
          <a:p>
            <a:r>
              <a:rPr lang="it-IT" sz="2200" dirty="0" smtClean="0"/>
              <a:t>Simplification – Complication!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437" y="2788933"/>
            <a:ext cx="549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Jackura, AP, </a:t>
            </a:r>
            <a:r>
              <a:rPr lang="it-IT" i="1" dirty="0" smtClean="0">
                <a:solidFill>
                  <a:srgbClr val="C00000"/>
                </a:solidFill>
              </a:rPr>
              <a:t>et al. </a:t>
            </a:r>
            <a:r>
              <a:rPr lang="it-IT" dirty="0" smtClean="0">
                <a:solidFill>
                  <a:srgbClr val="C00000"/>
                </a:solidFill>
              </a:rPr>
              <a:t>(JPAC &amp; COMPASS), accepted on 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71" y="1514073"/>
                <a:ext cx="86750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system</a:t>
                </a:r>
                <a:r>
                  <a:rPr lang="it-IT" sz="2200" dirty="0" smtClean="0"/>
                  <a:t> is one of the golden modes for hunting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hybrid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We test against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/>
                  <a:t>-wave data, where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200" dirty="0" smtClean="0"/>
                  <a:t> and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it-IT" sz="2200" dirty="0" smtClean="0"/>
                  <a:t> show up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" y="1514073"/>
                <a:ext cx="867505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772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6" y="3264054"/>
            <a:ext cx="3599370" cy="2323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66" y="3687031"/>
            <a:ext cx="5433934" cy="16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4" y="4323837"/>
            <a:ext cx="3188697" cy="20581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" name="Freeform 21"/>
          <p:cNvSpPr/>
          <p:nvPr/>
        </p:nvSpPr>
        <p:spPr>
          <a:xfrm>
            <a:off x="461818" y="4560922"/>
            <a:ext cx="895972" cy="610847"/>
          </a:xfrm>
          <a:custGeom>
            <a:avLst/>
            <a:gdLst>
              <a:gd name="connsiteX0" fmla="*/ 0 w 895972"/>
              <a:gd name="connsiteY0" fmla="*/ 72909 h 610847"/>
              <a:gd name="connsiteX1" fmla="*/ 0 w 895972"/>
              <a:gd name="connsiteY1" fmla="*/ 72909 h 610847"/>
              <a:gd name="connsiteX2" fmla="*/ 240146 w 895972"/>
              <a:gd name="connsiteY2" fmla="*/ 359236 h 610847"/>
              <a:gd name="connsiteX3" fmla="*/ 295564 w 895972"/>
              <a:gd name="connsiteY3" fmla="*/ 368472 h 610847"/>
              <a:gd name="connsiteX4" fmla="*/ 360218 w 895972"/>
              <a:gd name="connsiteY4" fmla="*/ 405418 h 610847"/>
              <a:gd name="connsiteX5" fmla="*/ 397164 w 895972"/>
              <a:gd name="connsiteY5" fmla="*/ 580909 h 610847"/>
              <a:gd name="connsiteX6" fmla="*/ 498764 w 895972"/>
              <a:gd name="connsiteY6" fmla="*/ 571672 h 610847"/>
              <a:gd name="connsiteX7" fmla="*/ 535709 w 895972"/>
              <a:gd name="connsiteY7" fmla="*/ 562436 h 610847"/>
              <a:gd name="connsiteX8" fmla="*/ 581891 w 895972"/>
              <a:gd name="connsiteY8" fmla="*/ 553200 h 610847"/>
              <a:gd name="connsiteX9" fmla="*/ 609600 w 895972"/>
              <a:gd name="connsiteY9" fmla="*/ 543963 h 610847"/>
              <a:gd name="connsiteX10" fmla="*/ 646546 w 895972"/>
              <a:gd name="connsiteY10" fmla="*/ 534727 h 610847"/>
              <a:gd name="connsiteX11" fmla="*/ 701964 w 895972"/>
              <a:gd name="connsiteY11" fmla="*/ 516254 h 610847"/>
              <a:gd name="connsiteX12" fmla="*/ 729673 w 895972"/>
              <a:gd name="connsiteY12" fmla="*/ 507018 h 610847"/>
              <a:gd name="connsiteX13" fmla="*/ 757382 w 895972"/>
              <a:gd name="connsiteY13" fmla="*/ 497782 h 610847"/>
              <a:gd name="connsiteX14" fmla="*/ 775855 w 895972"/>
              <a:gd name="connsiteY14" fmla="*/ 470072 h 610847"/>
              <a:gd name="connsiteX15" fmla="*/ 831273 w 895972"/>
              <a:gd name="connsiteY15" fmla="*/ 433127 h 610847"/>
              <a:gd name="connsiteX16" fmla="*/ 886691 w 895972"/>
              <a:gd name="connsiteY16" fmla="*/ 405418 h 610847"/>
              <a:gd name="connsiteX17" fmla="*/ 895927 w 895972"/>
              <a:gd name="connsiteY17" fmla="*/ 377709 h 610847"/>
              <a:gd name="connsiteX18" fmla="*/ 886691 w 895972"/>
              <a:gd name="connsiteY18" fmla="*/ 248400 h 610847"/>
              <a:gd name="connsiteX19" fmla="*/ 831273 w 895972"/>
              <a:gd name="connsiteY19" fmla="*/ 220691 h 610847"/>
              <a:gd name="connsiteX20" fmla="*/ 674255 w 895972"/>
              <a:gd name="connsiteY20" fmla="*/ 211454 h 610847"/>
              <a:gd name="connsiteX21" fmla="*/ 646546 w 895972"/>
              <a:gd name="connsiteY21" fmla="*/ 146800 h 610847"/>
              <a:gd name="connsiteX22" fmla="*/ 609600 w 895972"/>
              <a:gd name="connsiteY22" fmla="*/ 128327 h 610847"/>
              <a:gd name="connsiteX23" fmla="*/ 406400 w 895972"/>
              <a:gd name="connsiteY23" fmla="*/ 109854 h 610847"/>
              <a:gd name="connsiteX24" fmla="*/ 397164 w 895972"/>
              <a:gd name="connsiteY24" fmla="*/ 63672 h 610847"/>
              <a:gd name="connsiteX25" fmla="*/ 360218 w 895972"/>
              <a:gd name="connsiteY25" fmla="*/ 54436 h 610847"/>
              <a:gd name="connsiteX26" fmla="*/ 221673 w 895972"/>
              <a:gd name="connsiteY26" fmla="*/ 45200 h 610847"/>
              <a:gd name="connsiteX27" fmla="*/ 55418 w 895972"/>
              <a:gd name="connsiteY27" fmla="*/ 26727 h 610847"/>
              <a:gd name="connsiteX28" fmla="*/ 36946 w 895972"/>
              <a:gd name="connsiteY28" fmla="*/ 54436 h 610847"/>
              <a:gd name="connsiteX29" fmla="*/ 27709 w 895972"/>
              <a:gd name="connsiteY29" fmla="*/ 119091 h 610847"/>
              <a:gd name="connsiteX30" fmla="*/ 0 w 895972"/>
              <a:gd name="connsiteY30" fmla="*/ 72909 h 6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5972" h="610847">
                <a:moveTo>
                  <a:pt x="0" y="72909"/>
                </a:moveTo>
                <a:lnTo>
                  <a:pt x="0" y="72909"/>
                </a:lnTo>
                <a:cubicBezTo>
                  <a:pt x="80049" y="168351"/>
                  <a:pt x="152063" y="271154"/>
                  <a:pt x="240146" y="359236"/>
                </a:cubicBezTo>
                <a:cubicBezTo>
                  <a:pt x="253388" y="372478"/>
                  <a:pt x="278451" y="360866"/>
                  <a:pt x="295564" y="368472"/>
                </a:cubicBezTo>
                <a:cubicBezTo>
                  <a:pt x="437060" y="431360"/>
                  <a:pt x="208745" y="367551"/>
                  <a:pt x="360218" y="405418"/>
                </a:cubicBezTo>
                <a:cubicBezTo>
                  <a:pt x="375103" y="703095"/>
                  <a:pt x="310151" y="593340"/>
                  <a:pt x="397164" y="580909"/>
                </a:cubicBezTo>
                <a:cubicBezTo>
                  <a:pt x="430829" y="576100"/>
                  <a:pt x="464897" y="574751"/>
                  <a:pt x="498764" y="571672"/>
                </a:cubicBezTo>
                <a:cubicBezTo>
                  <a:pt x="511079" y="568593"/>
                  <a:pt x="523317" y="565190"/>
                  <a:pt x="535709" y="562436"/>
                </a:cubicBezTo>
                <a:cubicBezTo>
                  <a:pt x="551034" y="559031"/>
                  <a:pt x="566661" y="557008"/>
                  <a:pt x="581891" y="553200"/>
                </a:cubicBezTo>
                <a:cubicBezTo>
                  <a:pt x="591336" y="550839"/>
                  <a:pt x="600239" y="546638"/>
                  <a:pt x="609600" y="543963"/>
                </a:cubicBezTo>
                <a:cubicBezTo>
                  <a:pt x="621806" y="540476"/>
                  <a:pt x="634387" y="538375"/>
                  <a:pt x="646546" y="534727"/>
                </a:cubicBezTo>
                <a:cubicBezTo>
                  <a:pt x="665197" y="529132"/>
                  <a:pt x="683491" y="522412"/>
                  <a:pt x="701964" y="516254"/>
                </a:cubicBezTo>
                <a:lnTo>
                  <a:pt x="729673" y="507018"/>
                </a:lnTo>
                <a:lnTo>
                  <a:pt x="757382" y="497782"/>
                </a:lnTo>
                <a:cubicBezTo>
                  <a:pt x="763540" y="488545"/>
                  <a:pt x="767501" y="477382"/>
                  <a:pt x="775855" y="470072"/>
                </a:cubicBezTo>
                <a:cubicBezTo>
                  <a:pt x="792563" y="455452"/>
                  <a:pt x="812800" y="445442"/>
                  <a:pt x="831273" y="433127"/>
                </a:cubicBezTo>
                <a:cubicBezTo>
                  <a:pt x="867084" y="409253"/>
                  <a:pt x="848450" y="418165"/>
                  <a:pt x="886691" y="405418"/>
                </a:cubicBezTo>
                <a:cubicBezTo>
                  <a:pt x="889770" y="396182"/>
                  <a:pt x="895927" y="387445"/>
                  <a:pt x="895927" y="377709"/>
                </a:cubicBezTo>
                <a:cubicBezTo>
                  <a:pt x="895927" y="334496"/>
                  <a:pt x="897172" y="290323"/>
                  <a:pt x="886691" y="248400"/>
                </a:cubicBezTo>
                <a:cubicBezTo>
                  <a:pt x="884096" y="238021"/>
                  <a:pt x="840382" y="221602"/>
                  <a:pt x="831273" y="220691"/>
                </a:cubicBezTo>
                <a:cubicBezTo>
                  <a:pt x="779103" y="215474"/>
                  <a:pt x="726594" y="214533"/>
                  <a:pt x="674255" y="211454"/>
                </a:cubicBezTo>
                <a:cubicBezTo>
                  <a:pt x="668469" y="188311"/>
                  <a:pt x="666687" y="163584"/>
                  <a:pt x="646546" y="146800"/>
                </a:cubicBezTo>
                <a:cubicBezTo>
                  <a:pt x="635968" y="137985"/>
                  <a:pt x="622256" y="133751"/>
                  <a:pt x="609600" y="128327"/>
                </a:cubicBezTo>
                <a:cubicBezTo>
                  <a:pt x="547419" y="101678"/>
                  <a:pt x="464661" y="112921"/>
                  <a:pt x="406400" y="109854"/>
                </a:cubicBezTo>
                <a:cubicBezTo>
                  <a:pt x="403321" y="94460"/>
                  <a:pt x="407214" y="75732"/>
                  <a:pt x="397164" y="63672"/>
                </a:cubicBezTo>
                <a:cubicBezTo>
                  <a:pt x="389037" y="53920"/>
                  <a:pt x="372843" y="55765"/>
                  <a:pt x="360218" y="54436"/>
                </a:cubicBezTo>
                <a:cubicBezTo>
                  <a:pt x="314188" y="49591"/>
                  <a:pt x="267855" y="48279"/>
                  <a:pt x="221673" y="45200"/>
                </a:cubicBezTo>
                <a:cubicBezTo>
                  <a:pt x="179135" y="-18606"/>
                  <a:pt x="199546" y="-5301"/>
                  <a:pt x="55418" y="26727"/>
                </a:cubicBezTo>
                <a:cubicBezTo>
                  <a:pt x="44582" y="29135"/>
                  <a:pt x="41910" y="44507"/>
                  <a:pt x="36946" y="54436"/>
                </a:cubicBezTo>
                <a:cubicBezTo>
                  <a:pt x="23814" y="80699"/>
                  <a:pt x="27709" y="89016"/>
                  <a:pt x="27709" y="119091"/>
                </a:cubicBezTo>
                <a:lnTo>
                  <a:pt x="0" y="72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071517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6084000" y="1354374"/>
            <a:ext cx="3060000" cy="2962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0" y="1354375"/>
            <a:ext cx="3060000" cy="2962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3009710" y="1354375"/>
            <a:ext cx="3060000" cy="296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1929" y="2398549"/>
            <a:ext cx="624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chemeClr val="bg1">
                    <a:lumMod val="65000"/>
                    <a:alpha val="39000"/>
                  </a:schemeClr>
                </a:solidFill>
                <a:latin typeface="Courier" pitchFamily="49" charset="0"/>
              </a:rPr>
              <a:t>Preliminary</a:t>
            </a:r>
            <a:endParaRPr lang="it-IT" sz="7200" b="1" dirty="0">
              <a:solidFill>
                <a:schemeClr val="bg1">
                  <a:lumMod val="65000"/>
                  <a:alpha val="39000"/>
                </a:schemeClr>
              </a:solidFill>
              <a:latin typeface="Courier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(1320)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823065" y="4901566"/>
            <a:ext cx="452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/>
              <a:t>extention to the </a:t>
            </a:r>
            <a:r>
              <a:rPr lang="it-IT" dirty="0" smtClean="0"/>
              <a:t>JLab </a:t>
            </a:r>
            <a:r>
              <a:rPr lang="it-IT" dirty="0"/>
              <a:t>production </a:t>
            </a:r>
            <a:r>
              <a:rPr lang="it-IT" dirty="0" smtClean="0"/>
              <a:t>mechanism </a:t>
            </a:r>
            <a:r>
              <a:rPr lang="it-IT" dirty="0"/>
              <a:t>and </a:t>
            </a:r>
            <a:r>
              <a:rPr lang="it-IT" dirty="0" smtClean="0"/>
              <a:t>kinematics is also ongoing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6250" r="-6250" b="-2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748145" y="4718753"/>
            <a:ext cx="655782" cy="269381"/>
          </a:xfrm>
          <a:custGeom>
            <a:avLst/>
            <a:gdLst>
              <a:gd name="connsiteX0" fmla="*/ 0 w 655782"/>
              <a:gd name="connsiteY0" fmla="*/ 44387 h 269381"/>
              <a:gd name="connsiteX1" fmla="*/ 166255 w 655782"/>
              <a:gd name="connsiteY1" fmla="*/ 7441 h 269381"/>
              <a:gd name="connsiteX2" fmla="*/ 157019 w 655782"/>
              <a:gd name="connsiteY2" fmla="*/ 173696 h 269381"/>
              <a:gd name="connsiteX3" fmla="*/ 332510 w 655782"/>
              <a:gd name="connsiteY3" fmla="*/ 62860 h 269381"/>
              <a:gd name="connsiteX4" fmla="*/ 360219 w 655782"/>
              <a:gd name="connsiteY4" fmla="*/ 229114 h 269381"/>
              <a:gd name="connsiteX5" fmla="*/ 517237 w 655782"/>
              <a:gd name="connsiteY5" fmla="*/ 145987 h 269381"/>
              <a:gd name="connsiteX6" fmla="*/ 544946 w 655782"/>
              <a:gd name="connsiteY6" fmla="*/ 266060 h 269381"/>
              <a:gd name="connsiteX7" fmla="*/ 655782 w 655782"/>
              <a:gd name="connsiteY7" fmla="*/ 238351 h 269381"/>
              <a:gd name="connsiteX8" fmla="*/ 655782 w 655782"/>
              <a:gd name="connsiteY8" fmla="*/ 238351 h 26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782" h="269381">
                <a:moveTo>
                  <a:pt x="0" y="44387"/>
                </a:moveTo>
                <a:cubicBezTo>
                  <a:pt x="70042" y="15138"/>
                  <a:pt x="140085" y="-14111"/>
                  <a:pt x="166255" y="7441"/>
                </a:cubicBezTo>
                <a:cubicBezTo>
                  <a:pt x="192425" y="28993"/>
                  <a:pt x="129310" y="164460"/>
                  <a:pt x="157019" y="173696"/>
                </a:cubicBezTo>
                <a:cubicBezTo>
                  <a:pt x="184728" y="182933"/>
                  <a:pt x="298643" y="53624"/>
                  <a:pt x="332510" y="62860"/>
                </a:cubicBezTo>
                <a:cubicBezTo>
                  <a:pt x="366377" y="72096"/>
                  <a:pt x="329431" y="215260"/>
                  <a:pt x="360219" y="229114"/>
                </a:cubicBezTo>
                <a:cubicBezTo>
                  <a:pt x="391007" y="242968"/>
                  <a:pt x="486449" y="139829"/>
                  <a:pt x="517237" y="145987"/>
                </a:cubicBezTo>
                <a:cubicBezTo>
                  <a:pt x="548025" y="152145"/>
                  <a:pt x="521855" y="250666"/>
                  <a:pt x="544946" y="266060"/>
                </a:cubicBezTo>
                <a:cubicBezTo>
                  <a:pt x="568037" y="281454"/>
                  <a:pt x="655782" y="238351"/>
                  <a:pt x="655782" y="238351"/>
                </a:cubicBezTo>
                <a:lnTo>
                  <a:pt x="655782" y="238351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6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 smtClean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Quarkonium orthodoxy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Example: The charged</a:t>
                </a:r>
                <a:r>
                  <a:rPr lang="it-IT" sz="3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smtClean="0">
                <a:solidFill>
                  <a:srgbClr val="FF0000"/>
                </a:solidFill>
              </a:rPr>
              <a:t>charged charmonium-like</a:t>
            </a:r>
            <a:r>
              <a:rPr lang="it-IT" dirty="0" smtClean="0"/>
              <a:t> resonance has been claimed by BESIII in 2013.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Such a state would require a </a:t>
            </a:r>
            <a:r>
              <a:rPr lang="it-IT" dirty="0" smtClean="0">
                <a:solidFill>
                  <a:srgbClr val="FF0000"/>
                </a:solidFill>
              </a:rPr>
              <a:t>minimal 4q content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and would be manifestly exotic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Reminder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217697" y="1314592"/>
                <a:ext cx="6708605" cy="507052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wrap="none" lIns="360000" tIns="360000" rIns="360000" bIns="36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m:rPr>
                          <m:nor/>
                        </m:rPr>
                        <a:rPr lang="it-IT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(/</m:t>
                      </m:r>
                      <m:sSup>
                        <m:sSupPr>
                          <m:ctrlPr>
                            <a:rPr lang="it-IT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it-IT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=1.6×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it-IT" sz="220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(/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it-IT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=1.8×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−35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it-IT" sz="2200" dirty="0" smtClean="0"/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400" dirty="0" smtClean="0"/>
                  <a:t>1 proton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939 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 smtClean="0"/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3000" dirty="0" smtClean="0"/>
                  <a:t>1 proton : 1 pound = 1 ounce : 1 Earth</a:t>
                </a:r>
              </a:p>
              <a:p>
                <a:pPr algn="ctr"/>
                <a:endParaRPr lang="it-IT" sz="3000" dirty="0" smtClean="0"/>
              </a:p>
              <a:p>
                <a:pPr algn="ctr"/>
                <a:endParaRPr lang="it-IT" sz="3000" dirty="0"/>
              </a:p>
              <a:p>
                <a:pPr algn="ctr"/>
                <a:endParaRPr lang="it-IT" sz="3000" dirty="0" smtClean="0"/>
              </a:p>
              <a:p>
                <a:pPr algn="ctr"/>
                <a:endParaRPr lang="it-IT" sz="3000" dirty="0"/>
              </a:p>
              <a:p>
                <a:pPr algn="ctr"/>
                <a:r>
                  <a:rPr lang="it-IT" sz="2200" dirty="0" smtClean="0"/>
                  <a:t>In the following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ℏ=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2200" dirty="0" smtClean="0"/>
                  <a:t>,</a:t>
                </a:r>
                <a:br>
                  <a:rPr lang="it-IT" sz="2200" dirty="0" smtClean="0"/>
                </a:br>
                <a:r>
                  <a:rPr lang="it-IT" sz="2200" dirty="0" smtClean="0"/>
                  <a:t>[energy] = [mass] = [1/length]</a:t>
                </a:r>
                <a:endParaRPr lang="it-IT" sz="2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97" y="1314592"/>
                <a:ext cx="6708605" cy="50705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662554"/>
            <a:ext cx="1428750" cy="1134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03" y="3662554"/>
            <a:ext cx="1657096" cy="12428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9" y="3519409"/>
            <a:ext cx="1898202" cy="1385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98" y="3519409"/>
            <a:ext cx="1367201" cy="136720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Regge exchanges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 smtClean="0">
                <a:solidFill>
                  <a:srgbClr val="CC00FF"/>
                </a:solidFill>
              </a:rPr>
              <a:t>connected</a:t>
            </a:r>
            <a:endParaRPr lang="it-IT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Extracting physics information means to hunt for poles in the complex plane </a:t>
            </a:r>
            <a:endParaRPr lang="it-I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Pole position → Mass and width</a:t>
            </a:r>
          </a:p>
          <a:p>
            <a:r>
              <a:rPr lang="it-IT" dirty="0" smtClean="0"/>
              <a:t>Residues </a:t>
            </a:r>
            <a:r>
              <a:rPr lang="it-IT" dirty="0"/>
              <a:t>→ </a:t>
            </a:r>
            <a:r>
              <a:rPr lang="it-IT" dirty="0" smtClean="0"/>
              <a:t>Couplings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</a:t>
            </a:r>
            <a:r>
              <a:rPr lang="it-IT" sz="2200" dirty="0" smtClean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 smtClean="0"/>
              <a:t>, the best way of creating new particles</a:t>
            </a:r>
          </a:p>
          <a:p>
            <a:r>
              <a:rPr lang="it-IT" sz="2200" dirty="0" smtClean="0"/>
              <a:t>It’s like if in a car accident, the pieces of the collision would create </a:t>
            </a:r>
            <a:br>
              <a:rPr lang="it-IT" sz="2200" dirty="0" smtClean="0"/>
            </a:br>
            <a:r>
              <a:rPr lang="it-IT" sz="2200" dirty="0" smtClean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</a:t>
            </a:r>
            <a:r>
              <a:rPr lang="it-IT" sz="2200" dirty="0" smtClean="0">
                <a:solidFill>
                  <a:srgbClr val="FF0000"/>
                </a:solidFill>
              </a:rPr>
              <a:t>)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on the lattice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0167" y="1776934"/>
            <a:ext cx="23576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Caveats: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Small lattices,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large </a:t>
            </a:r>
            <a:r>
              <a:rPr lang="it-IT" dirty="0">
                <a:solidFill>
                  <a:srgbClr val="FF0000"/>
                </a:solidFill>
              </a:rPr>
              <a:t>artifacts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</a:rPr>
              <a:t>Three body dynamics </a:t>
            </a:r>
            <a:r>
              <a:rPr lang="it-IT" dirty="0"/>
              <a:t>may play a role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/>
              <a:t>Interpretation of </a:t>
            </a:r>
            <a:r>
              <a:rPr lang="it-IT" dirty="0">
                <a:solidFill>
                  <a:srgbClr val="FF0000"/>
                </a:solidFill>
              </a:rPr>
              <a:t>the overlap </a:t>
            </a:r>
            <a:r>
              <a:rPr lang="it-IT" dirty="0"/>
              <a:t>coefficients is </a:t>
            </a:r>
            <a:r>
              <a:rPr lang="it-IT" dirty="0" smtClean="0"/>
              <a:t>questionable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 smtClean="0"/>
              <a:t>Status of other XYZ on the lattice is even less clear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" y="1841957"/>
            <a:ext cx="6676717" cy="3628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909" y="5651173"/>
            <a:ext cx="406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S. Prelovsek, L. Leskovec, PRL111, 192001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7" y="1251371"/>
                <a:ext cx="7050776" cy="37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There is only evidence (?) 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dirty="0" smtClean="0"/>
                  <a:t>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 channel</a:t>
                </a:r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7" y="1251371"/>
                <a:ext cx="7050776" cy="370230"/>
              </a:xfrm>
              <a:prstGeom prst="rect">
                <a:avLst/>
              </a:prstGeom>
              <a:blipFill rotWithShape="0">
                <a:blip r:embed="rId4"/>
                <a:stretch>
                  <a:fillRect l="-779" t="-6557" r="-779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71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9273"/>
          <a:stretch/>
        </p:blipFill>
        <p:spPr>
          <a:xfrm>
            <a:off x="82297" y="4894252"/>
            <a:ext cx="2176859" cy="175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reeform 87"/>
          <p:cNvSpPr/>
          <p:nvPr/>
        </p:nvSpPr>
        <p:spPr>
          <a:xfrm>
            <a:off x="9053" y="534154"/>
            <a:ext cx="9144000" cy="5785165"/>
          </a:xfrm>
          <a:custGeom>
            <a:avLst/>
            <a:gdLst>
              <a:gd name="connsiteX0" fmla="*/ 0 w 9144000"/>
              <a:gd name="connsiteY0" fmla="*/ 425513 h 5785165"/>
              <a:gd name="connsiteX1" fmla="*/ 5857593 w 9144000"/>
              <a:gd name="connsiteY1" fmla="*/ 425513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4825497 w 9144000"/>
              <a:gd name="connsiteY6" fmla="*/ 4771177 h 5785165"/>
              <a:gd name="connsiteX7" fmla="*/ 4825497 w 9144000"/>
              <a:gd name="connsiteY7" fmla="*/ 3422210 h 5785165"/>
              <a:gd name="connsiteX8" fmla="*/ 2888056 w 9144000"/>
              <a:gd name="connsiteY8" fmla="*/ 3422210 h 5785165"/>
              <a:gd name="connsiteX9" fmla="*/ 2290527 w 9144000"/>
              <a:gd name="connsiteY9" fmla="*/ 2824681 h 5785165"/>
              <a:gd name="connsiteX10" fmla="*/ 0 w 9144000"/>
              <a:gd name="connsiteY10" fmla="*/ 2453490 h 5785165"/>
              <a:gd name="connsiteX0" fmla="*/ 0 w 9144000"/>
              <a:gd name="connsiteY0" fmla="*/ 425513 h 5785165"/>
              <a:gd name="connsiteX1" fmla="*/ 5857593 w 9144000"/>
              <a:gd name="connsiteY1" fmla="*/ 425513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4825497 w 9144000"/>
              <a:gd name="connsiteY6" fmla="*/ 4771177 h 5785165"/>
              <a:gd name="connsiteX7" fmla="*/ 4825497 w 9144000"/>
              <a:gd name="connsiteY7" fmla="*/ 3422210 h 5785165"/>
              <a:gd name="connsiteX8" fmla="*/ 2888056 w 9144000"/>
              <a:gd name="connsiteY8" fmla="*/ 3422210 h 5785165"/>
              <a:gd name="connsiteX9" fmla="*/ 2290527 w 9144000"/>
              <a:gd name="connsiteY9" fmla="*/ 2824681 h 5785165"/>
              <a:gd name="connsiteX10" fmla="*/ 0 w 9144000"/>
              <a:gd name="connsiteY10" fmla="*/ 2453490 h 5785165"/>
              <a:gd name="connsiteX11" fmla="*/ 0 w 9144000"/>
              <a:gd name="connsiteY11" fmla="*/ 425513 h 5785165"/>
              <a:gd name="connsiteX0" fmla="*/ 0 w 9144000"/>
              <a:gd name="connsiteY0" fmla="*/ 425513 h 5785165"/>
              <a:gd name="connsiteX1" fmla="*/ 5857593 w 9144000"/>
              <a:gd name="connsiteY1" fmla="*/ 425513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4825497 w 9144000"/>
              <a:gd name="connsiteY6" fmla="*/ 4771177 h 5785165"/>
              <a:gd name="connsiteX7" fmla="*/ 4825497 w 9144000"/>
              <a:gd name="connsiteY7" fmla="*/ 3422210 h 5785165"/>
              <a:gd name="connsiteX8" fmla="*/ 2888056 w 9144000"/>
              <a:gd name="connsiteY8" fmla="*/ 3422210 h 5785165"/>
              <a:gd name="connsiteX9" fmla="*/ 2272420 w 9144000"/>
              <a:gd name="connsiteY9" fmla="*/ 2471596 h 5785165"/>
              <a:gd name="connsiteX10" fmla="*/ 0 w 9144000"/>
              <a:gd name="connsiteY10" fmla="*/ 2453490 h 5785165"/>
              <a:gd name="connsiteX11" fmla="*/ 0 w 9144000"/>
              <a:gd name="connsiteY11" fmla="*/ 425513 h 5785165"/>
              <a:gd name="connsiteX0" fmla="*/ 0 w 9144000"/>
              <a:gd name="connsiteY0" fmla="*/ 425513 h 5785165"/>
              <a:gd name="connsiteX1" fmla="*/ 5857593 w 9144000"/>
              <a:gd name="connsiteY1" fmla="*/ 516047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4825497 w 9144000"/>
              <a:gd name="connsiteY6" fmla="*/ 4771177 h 5785165"/>
              <a:gd name="connsiteX7" fmla="*/ 4825497 w 9144000"/>
              <a:gd name="connsiteY7" fmla="*/ 3422210 h 5785165"/>
              <a:gd name="connsiteX8" fmla="*/ 2888056 w 9144000"/>
              <a:gd name="connsiteY8" fmla="*/ 3422210 h 5785165"/>
              <a:gd name="connsiteX9" fmla="*/ 2272420 w 9144000"/>
              <a:gd name="connsiteY9" fmla="*/ 2471596 h 5785165"/>
              <a:gd name="connsiteX10" fmla="*/ 0 w 9144000"/>
              <a:gd name="connsiteY10" fmla="*/ 2453490 h 5785165"/>
              <a:gd name="connsiteX11" fmla="*/ 0 w 9144000"/>
              <a:gd name="connsiteY11" fmla="*/ 425513 h 5785165"/>
              <a:gd name="connsiteX0" fmla="*/ 0 w 9144000"/>
              <a:gd name="connsiteY0" fmla="*/ 497941 h 5785165"/>
              <a:gd name="connsiteX1" fmla="*/ 5857593 w 9144000"/>
              <a:gd name="connsiteY1" fmla="*/ 516047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4825497 w 9144000"/>
              <a:gd name="connsiteY6" fmla="*/ 4771177 h 5785165"/>
              <a:gd name="connsiteX7" fmla="*/ 4825497 w 9144000"/>
              <a:gd name="connsiteY7" fmla="*/ 3422210 h 5785165"/>
              <a:gd name="connsiteX8" fmla="*/ 2888056 w 9144000"/>
              <a:gd name="connsiteY8" fmla="*/ 3422210 h 5785165"/>
              <a:gd name="connsiteX9" fmla="*/ 2272420 w 9144000"/>
              <a:gd name="connsiteY9" fmla="*/ 2471596 h 5785165"/>
              <a:gd name="connsiteX10" fmla="*/ 0 w 9144000"/>
              <a:gd name="connsiteY10" fmla="*/ 2453490 h 5785165"/>
              <a:gd name="connsiteX11" fmla="*/ 0 w 9144000"/>
              <a:gd name="connsiteY11" fmla="*/ 497941 h 5785165"/>
              <a:gd name="connsiteX0" fmla="*/ 0 w 9144000"/>
              <a:gd name="connsiteY0" fmla="*/ 497941 h 5785165"/>
              <a:gd name="connsiteX1" fmla="*/ 5857593 w 9144000"/>
              <a:gd name="connsiteY1" fmla="*/ 516047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4825497 w 9144000"/>
              <a:gd name="connsiteY6" fmla="*/ 4771177 h 5785165"/>
              <a:gd name="connsiteX7" fmla="*/ 7079810 w 9144000"/>
              <a:gd name="connsiteY7" fmla="*/ 3413156 h 5785165"/>
              <a:gd name="connsiteX8" fmla="*/ 2888056 w 9144000"/>
              <a:gd name="connsiteY8" fmla="*/ 3422210 h 5785165"/>
              <a:gd name="connsiteX9" fmla="*/ 2272420 w 9144000"/>
              <a:gd name="connsiteY9" fmla="*/ 2471596 h 5785165"/>
              <a:gd name="connsiteX10" fmla="*/ 0 w 9144000"/>
              <a:gd name="connsiteY10" fmla="*/ 2453490 h 5785165"/>
              <a:gd name="connsiteX11" fmla="*/ 0 w 9144000"/>
              <a:gd name="connsiteY11" fmla="*/ 497941 h 5785165"/>
              <a:gd name="connsiteX0" fmla="*/ 0 w 9144000"/>
              <a:gd name="connsiteY0" fmla="*/ 497941 h 5785165"/>
              <a:gd name="connsiteX1" fmla="*/ 5857593 w 9144000"/>
              <a:gd name="connsiteY1" fmla="*/ 516047 h 5785165"/>
              <a:gd name="connsiteX2" fmla="*/ 5857593 w 9144000"/>
              <a:gd name="connsiteY2" fmla="*/ 0 h 5785165"/>
              <a:gd name="connsiteX3" fmla="*/ 9144000 w 9144000"/>
              <a:gd name="connsiteY3" fmla="*/ 0 h 5785165"/>
              <a:gd name="connsiteX4" fmla="*/ 9144000 w 9144000"/>
              <a:gd name="connsiteY4" fmla="*/ 5785165 h 5785165"/>
              <a:gd name="connsiteX5" fmla="*/ 8455937 w 9144000"/>
              <a:gd name="connsiteY5" fmla="*/ 4771177 h 5785165"/>
              <a:gd name="connsiteX6" fmla="*/ 7088863 w 9144000"/>
              <a:gd name="connsiteY6" fmla="*/ 4771177 h 5785165"/>
              <a:gd name="connsiteX7" fmla="*/ 7079810 w 9144000"/>
              <a:gd name="connsiteY7" fmla="*/ 3413156 h 5785165"/>
              <a:gd name="connsiteX8" fmla="*/ 2888056 w 9144000"/>
              <a:gd name="connsiteY8" fmla="*/ 3422210 h 5785165"/>
              <a:gd name="connsiteX9" fmla="*/ 2272420 w 9144000"/>
              <a:gd name="connsiteY9" fmla="*/ 2471596 h 5785165"/>
              <a:gd name="connsiteX10" fmla="*/ 0 w 9144000"/>
              <a:gd name="connsiteY10" fmla="*/ 2453490 h 5785165"/>
              <a:gd name="connsiteX11" fmla="*/ 0 w 9144000"/>
              <a:gd name="connsiteY11" fmla="*/ 497941 h 578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5785165">
                <a:moveTo>
                  <a:pt x="0" y="497941"/>
                </a:moveTo>
                <a:lnTo>
                  <a:pt x="5857593" y="516047"/>
                </a:lnTo>
                <a:lnTo>
                  <a:pt x="5857593" y="0"/>
                </a:lnTo>
                <a:lnTo>
                  <a:pt x="9144000" y="0"/>
                </a:lnTo>
                <a:lnTo>
                  <a:pt x="9144000" y="5785165"/>
                </a:lnTo>
                <a:lnTo>
                  <a:pt x="8455937" y="4771177"/>
                </a:lnTo>
                <a:lnTo>
                  <a:pt x="7088863" y="4771177"/>
                </a:lnTo>
                <a:cubicBezTo>
                  <a:pt x="7085845" y="4318503"/>
                  <a:pt x="7082828" y="3865830"/>
                  <a:pt x="7079810" y="3413156"/>
                </a:cubicBezTo>
                <a:lnTo>
                  <a:pt x="2888056" y="3422210"/>
                </a:lnTo>
                <a:lnTo>
                  <a:pt x="2272420" y="2471596"/>
                </a:lnTo>
                <a:lnTo>
                  <a:pt x="0" y="2453490"/>
                </a:lnTo>
                <a:lnTo>
                  <a:pt x="0" y="497941"/>
                </a:lnTo>
                <a:close/>
              </a:path>
            </a:pathLst>
          </a:custGeom>
          <a:solidFill>
            <a:schemeClr val="bg1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53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strong interactions are strong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84768" y="2170392"/>
                <a:ext cx="5157246" cy="340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Gravity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−39</m:t>
                        </m:r>
                      </m:sup>
                    </m:sSup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Electromagnetism,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</m:t>
                        </m:r>
                      </m:den>
                    </m:f>
                  </m:oMath>
                </a14:m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it-IT" sz="2000" dirty="0" smtClean="0"/>
                  <a:t> interaction,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i="1" dirty="0" smtClean="0">
                    <a:latin typeface="Cambria Math" panose="02040503050406030204" pitchFamily="18" charset="0"/>
                  </a:rPr>
                  <a:t/>
                </a:r>
                <a:br>
                  <a:rPr lang="it-IT" sz="200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0.075, 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fm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it-IT" sz="2000" dirty="0" smtClean="0"/>
                  <a:t> (Rutherford)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2000" dirty="0" smtClean="0"/>
                  <a:t> interaction,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∼14</m:t>
                    </m:r>
                  </m:oMath>
                </a14:m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768" y="2170392"/>
                <a:ext cx="5157246" cy="3400675"/>
              </a:xfrm>
              <a:prstGeom prst="rect">
                <a:avLst/>
              </a:prstGeom>
              <a:blipFill rotWithShape="0">
                <a:blip r:embed="rId2"/>
                <a:stretch>
                  <a:fillRect l="-2482" t="-3047" r="-4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44443" y="1158124"/>
            <a:ext cx="563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don’t experience strong interactions in everyday life*. </a:t>
            </a:r>
            <a:br>
              <a:rPr lang="it-IT" dirty="0" smtClean="0"/>
            </a:br>
            <a:r>
              <a:rPr lang="it-IT" dirty="0" smtClean="0"/>
              <a:t>They happen on much shorter scales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153909" y="6360668"/>
            <a:ext cx="374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*At least, out of office/class/lab hours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13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strong interactions are strong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3909" y="1086735"/>
            <a:ext cx="68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nonrelativistic quantum mechanics I can define an interaction radius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{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0" y="2224541"/>
            <a:ext cx="2166676" cy="12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CERN</a:t>
            </a:r>
            <a:endParaRPr lang="it-IT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(kinetic energy of a mosquito)</a:t>
                </a:r>
                <a:endParaRPr lang="it-IT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strong interactions are strong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2615" y="3731680"/>
                <a:ext cx="78589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is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∼10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b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; </a:t>
                </a:r>
                <a:r>
                  <a:rPr lang="it-IT" dirty="0" smtClean="0"/>
                  <a:t>                                 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is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∼50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∼5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; </a:t>
                </a:r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5" y="3731680"/>
                <a:ext cx="7858946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1319" t="-164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3909" y="1086735"/>
            <a:ext cx="68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nonrelativistic quantum mechanics I can define an interaction radius 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31" y="4206059"/>
            <a:ext cx="3466114" cy="2088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9804"/>
            <a:ext cx="3265366" cy="2084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96577" y="5642299"/>
                <a:ext cx="1784271" cy="65178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:r>
                  <a:rPr lang="it-IT" dirty="0" smtClean="0">
                    <a:solidFill>
                      <a:schemeClr val="bg1"/>
                    </a:solidFill>
                  </a:rPr>
                  <a:t>Weak interaction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577" y="5642299"/>
                <a:ext cx="1784271" cy="651781"/>
              </a:xfrm>
              <a:prstGeom prst="rect">
                <a:avLst/>
              </a:prstGeom>
              <a:blipFill rotWithShape="0">
                <a:blip r:embed="rId5"/>
                <a:stretch>
                  <a:fillRect l="-3082" r="-3082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13747" y="5642298"/>
                <a:ext cx="1869166" cy="65178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:r>
                  <a:rPr lang="it-IT" dirty="0" smtClean="0">
                    <a:solidFill>
                      <a:schemeClr val="bg1"/>
                    </a:solidFill>
                  </a:rPr>
                  <a:t>Strong interaction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47" y="5642298"/>
                <a:ext cx="1869166" cy="651781"/>
              </a:xfrm>
              <a:prstGeom prst="rect">
                <a:avLst/>
              </a:prstGeom>
              <a:blipFill rotWithShape="0">
                <a:blip r:embed="rId6"/>
                <a:stretch>
                  <a:fillRect l="-2941" r="-2941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{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0" y="2224541"/>
            <a:ext cx="2166676" cy="12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20554" y="4316271"/>
            <a:ext cx="2320942" cy="254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ounded Rectangle 13"/>
          <p:cNvSpPr/>
          <p:nvPr/>
        </p:nvSpPr>
        <p:spPr>
          <a:xfrm>
            <a:off x="4294494" y="1102177"/>
            <a:ext cx="4641276" cy="3139321"/>
          </a:xfrm>
          <a:prstGeom prst="roundRect">
            <a:avLst>
              <a:gd name="adj" fmla="val 8304"/>
            </a:avLst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ounded Rectangle 9"/>
          <p:cNvSpPr/>
          <p:nvPr/>
        </p:nvSpPr>
        <p:spPr>
          <a:xfrm>
            <a:off x="49240" y="1102176"/>
            <a:ext cx="4049158" cy="3139321"/>
          </a:xfrm>
          <a:prstGeom prst="roundRect">
            <a:avLst>
              <a:gd name="adj" fmla="val 8304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Symmetries of strong interactions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17694" y="1110698"/>
            <a:ext cx="39807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Discrete symmetries: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Parity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Charge conjugation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Time reversal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chemeClr val="accent1"/>
              </a:buClr>
              <a:buSzPct val="150000"/>
            </a:pPr>
            <a:r>
              <a:rPr lang="it-IT" dirty="0" smtClean="0"/>
              <a:t>First two give rise to</a:t>
            </a:r>
            <a:br>
              <a:rPr lang="it-IT" dirty="0" smtClean="0"/>
            </a:br>
            <a:r>
              <a:rPr lang="it-IT" dirty="0" smtClean="0"/>
              <a:t>multiplicative quantum numbers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which strong interaction conserve</a:t>
            </a:r>
          </a:p>
          <a:p>
            <a:pPr>
              <a:buClr>
                <a:schemeClr val="accent1"/>
              </a:buClr>
              <a:buSzPct val="150000"/>
            </a:pPr>
            <a:endParaRPr lang="it-IT" dirty="0"/>
          </a:p>
          <a:p>
            <a:pPr>
              <a:buClr>
                <a:schemeClr val="accent1"/>
              </a:buClr>
              <a:buSzPct val="150000"/>
            </a:pPr>
            <a:r>
              <a:rPr lang="it-IT" dirty="0" smtClean="0"/>
              <a:t>They reduce the number of independent</a:t>
            </a:r>
            <a:br>
              <a:rPr lang="it-IT" dirty="0" smtClean="0"/>
            </a:br>
            <a:r>
              <a:rPr lang="it-IT" dirty="0" smtClean="0"/>
              <a:t>amplitudes we need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10047" y="1176950"/>
                <a:ext cx="3788025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Continuous symmetries: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Poincaré transformations </a:t>
                </a:r>
                <a:br>
                  <a:rPr lang="it-IT" dirty="0" smtClean="0"/>
                </a:br>
                <a:r>
                  <a:rPr lang="it-IT" dirty="0" smtClean="0"/>
                  <a:t>(translation, rotations, boosts)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/>
                  <a:t>Baryon number and Electric </a:t>
                </a:r>
                <a:r>
                  <a:rPr lang="it-IT" dirty="0" smtClean="0"/>
                  <a:t>Charge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Flavor conservation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Isospin (or more), approximate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>
                  <a:buClr>
                    <a:schemeClr val="accent1"/>
                  </a:buClr>
                  <a:buSzPct val="150000"/>
                </a:pPr>
                <a:r>
                  <a:rPr lang="it-IT" dirty="0" smtClean="0"/>
                  <a:t>Internal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it-IT" dirty="0" smtClean="0"/>
                  <a:t> symmetries give rise to</a:t>
                </a:r>
                <a:br>
                  <a:rPr lang="it-IT" dirty="0" smtClean="0"/>
                </a:br>
                <a:r>
                  <a:rPr lang="it-IT" dirty="0" smtClean="0"/>
                  <a:t>additive quantum numbers</a:t>
                </a:r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047" y="1176950"/>
                <a:ext cx="3788025" cy="2585323"/>
              </a:xfrm>
              <a:prstGeom prst="rect">
                <a:avLst/>
              </a:prstGeom>
              <a:blipFill rotWithShape="0">
                <a:blip r:embed="rId2"/>
                <a:stretch>
                  <a:fillRect l="-2733" t="-1179" r="-482" b="-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442" y="4785096"/>
                <a:ext cx="580665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Flavor conservation is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dirty="0" smtClean="0"/>
                  <a:t> symmetry,</a:t>
                </a:r>
              </a:p>
              <a:p>
                <a:r>
                  <a:rPr lang="it-IT" dirty="0" smtClean="0"/>
                  <a:t>Separate conservation of flavor quantum numbers</a:t>
                </a:r>
              </a:p>
              <a:p>
                <a:endParaRPr lang="it-IT" dirty="0" smtClean="0"/>
              </a:p>
              <a:p>
                <a:r>
                  <a:rPr lang="it-IT" dirty="0" smtClean="0"/>
                  <a:t>Consequence: particles with open flavor are created in pairs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2" y="4785096"/>
                <a:ext cx="5806654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839" t="-3046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>
            <a:off x="4849983" y="1499662"/>
            <a:ext cx="76864" cy="7333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294494" y="1324719"/>
            <a:ext cx="615553" cy="12279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it-IT" sz="1400" dirty="0" smtClean="0"/>
              <a:t>Common to</a:t>
            </a:r>
            <a:br>
              <a:rPr lang="it-IT" sz="1400" dirty="0" smtClean="0"/>
            </a:br>
            <a:r>
              <a:rPr lang="it-IT" sz="1400" dirty="0" smtClean="0"/>
              <a:t> any interaction</a:t>
            </a:r>
            <a:endParaRPr lang="it-IT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5" y="5624370"/>
            <a:ext cx="1957104" cy="12064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4354718"/>
            <a:ext cx="1904244" cy="12605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242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Charge conjugation and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sz="3600" dirty="0" smtClean="0"/>
                  <a:t>-parity</a:t>
                </a:r>
                <a:endParaRPr lang="it-IT" sz="3600" dirty="0"/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480" y="1394678"/>
                <a:ext cx="9144000" cy="2906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Totally neutral particles are eigenstate of charge conjugation</a:t>
                </a:r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/>
                  <a:t>I can add a rotation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in isospin space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0" y="1394678"/>
                <a:ext cx="9144000" cy="2906950"/>
              </a:xfrm>
              <a:prstGeom prst="rect">
                <a:avLst/>
              </a:prstGeom>
              <a:blipFill rotWithShape="0">
                <a:blip r:embed="rId3"/>
                <a:stretch>
                  <a:fillRect l="-600" t="-1258" r="-5467" b="-134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15212" y="1774529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212" y="1774529"/>
                <a:ext cx="4572000" cy="923330"/>
              </a:xfrm>
              <a:prstGeom prst="rect">
                <a:avLst/>
              </a:prstGeom>
              <a:blipFill rotWithShape="0">
                <a:blip r:embed="rId4"/>
                <a:stretch>
                  <a:fillRect t="-48026" b="-730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480" y="1774529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0" y="1774529"/>
                <a:ext cx="4572000" cy="923330"/>
              </a:xfrm>
              <a:prstGeom prst="rect">
                <a:avLst/>
              </a:prstGeom>
              <a:blipFill rotWithShape="0">
                <a:blip r:embed="rId5"/>
                <a:stretch>
                  <a:fillRect t="-48026" b="-730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97113" y="4301628"/>
                <a:ext cx="547835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Unflavored mesons are eigenstates of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sz="2200" dirty="0" smtClean="0"/>
                  <a:t> parity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113" y="4301628"/>
                <a:ext cx="5478359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1448" t="-10000" r="-668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43200" y="4916032"/>
                <a:ext cx="3173048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916032"/>
                <a:ext cx="3173048" cy="83343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V="1">
            <a:off x="4780230" y="5450186"/>
            <a:ext cx="45267" cy="144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Isospin breaking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7804" y="1024097"/>
                <a:ext cx="6804555" cy="1249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Isospin violation is due to </a:t>
                </a:r>
                <a:br>
                  <a:rPr lang="it-IT" sz="2200" dirty="0" smtClean="0"/>
                </a:br>
                <a:r>
                  <a:rPr lang="it-IT" sz="2200" dirty="0" smtClean="0"/>
                  <a:t>a) electromagnetic interactions,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/3,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b) unequal quark masses,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it-IT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04" y="1024097"/>
                <a:ext cx="6804555" cy="1249958"/>
              </a:xfrm>
              <a:prstGeom prst="rect">
                <a:avLst/>
              </a:prstGeom>
              <a:blipFill rotWithShape="0">
                <a:blip r:embed="rId2"/>
                <a:stretch>
                  <a:fillRect l="-1165" t="-3415" b="-87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641" y="2661719"/>
                <a:ext cx="2731517" cy="435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≃4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1" y="2661719"/>
                <a:ext cx="2731517" cy="435247"/>
              </a:xfrm>
              <a:prstGeom prst="rect">
                <a:avLst/>
              </a:prstGeom>
              <a:blipFill rotWithShape="0"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8641" y="3752202"/>
                <a:ext cx="179613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1" y="3752202"/>
                <a:ext cx="1796133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362710" y="2661719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640" y="4870377"/>
                <a:ext cx="2897588" cy="456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≃−1.3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0" y="4870377"/>
                <a:ext cx="2897588" cy="456985"/>
              </a:xfrm>
              <a:prstGeom prst="rect">
                <a:avLst/>
              </a:prstGeom>
              <a:blipFill rotWithShape="0"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884277" y="2523219"/>
            <a:ext cx="5218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Mass corrections cancel out at lowest order,</a:t>
            </a:r>
            <a:br>
              <a:rPr lang="it-IT" sz="2200" dirty="0" smtClean="0"/>
            </a:br>
            <a:r>
              <a:rPr lang="it-IT" sz="2200" dirty="0" smtClean="0"/>
              <a:t>pure electromagnetic effect</a:t>
            </a:r>
            <a:endParaRPr lang="it-IT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84276" y="3613702"/>
            <a:ext cx="5000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EM corrections cancel out at lowest order,</a:t>
            </a:r>
            <a:br>
              <a:rPr lang="it-IT" sz="2200" dirty="0" smtClean="0"/>
            </a:br>
            <a:r>
              <a:rPr lang="it-IT" sz="2200" dirty="0" smtClean="0"/>
              <a:t>pure mass difference effect</a:t>
            </a:r>
            <a:endParaRPr lang="it-IT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84276" y="4614794"/>
            <a:ext cx="63575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Both are present and give different sign contributions,</a:t>
            </a:r>
            <a:br>
              <a:rPr lang="it-IT" sz="2200" dirty="0" smtClean="0"/>
            </a:br>
            <a:r>
              <a:rPr lang="it-IT" sz="2200" dirty="0" smtClean="0"/>
              <a:t>mass difference roughly 2 times EM effect</a:t>
            </a:r>
            <a:br>
              <a:rPr lang="it-IT" sz="2200" dirty="0" smtClean="0"/>
            </a:br>
            <a:r>
              <a:rPr lang="it-IT" sz="2200" dirty="0" smtClean="0"/>
              <a:t>pure mass difference effect</a:t>
            </a:r>
            <a:endParaRPr lang="it-IT" sz="2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03699" y="5214970"/>
            <a:ext cx="461727" cy="507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5668472"/>
            <a:ext cx="1813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(if you forget this sign,</a:t>
            </a:r>
            <a:br>
              <a:rPr lang="it-IT" sz="1400" dirty="0" smtClean="0">
                <a:solidFill>
                  <a:srgbClr val="C00000"/>
                </a:solidFill>
              </a:rPr>
            </a:br>
            <a:r>
              <a:rPr lang="it-IT" sz="1400" dirty="0" smtClean="0">
                <a:solidFill>
                  <a:srgbClr val="C00000"/>
                </a:solidFill>
              </a:rPr>
              <a:t>we all die)</a:t>
            </a:r>
          </a:p>
        </p:txBody>
      </p:sp>
    </p:spTree>
    <p:extLst>
      <p:ext uri="{BB962C8B-B14F-4D97-AF65-F5344CB8AC3E}">
        <p14:creationId xmlns:p14="http://schemas.microsoft.com/office/powerpoint/2010/main" val="9618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Ingredients we need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513" y="1593411"/>
                <a:ext cx="8493287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First we need to define the states, and their transformation properties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2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We define the scattering problem and introduce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200" dirty="0" smtClean="0"/>
                  <a:t>-matrix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2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We relate the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200" dirty="0"/>
                  <a:t>-</a:t>
                </a:r>
                <a:r>
                  <a:rPr lang="it-IT" sz="2200" dirty="0" smtClean="0"/>
                  <a:t>matrix to observables</a:t>
                </a:r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3" y="1593411"/>
                <a:ext cx="8493287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723" t="-10580" b="-109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43" y="3873392"/>
            <a:ext cx="4668570" cy="26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274180"/>
            <a:ext cx="9144000" cy="299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22201" r="2956" b="64466"/>
          <a:stretch/>
        </p:blipFill>
        <p:spPr>
          <a:xfrm>
            <a:off x="113752" y="3961013"/>
            <a:ext cx="7443306" cy="11637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5453" r="16233" b="86494"/>
          <a:stretch/>
        </p:blipFill>
        <p:spPr>
          <a:xfrm>
            <a:off x="113752" y="3292224"/>
            <a:ext cx="5449842" cy="7028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329000" y="5288651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64818" r="24993" b="27525"/>
          <a:stretch/>
        </p:blipFill>
        <p:spPr>
          <a:xfrm>
            <a:off x="5099747" y="4567440"/>
            <a:ext cx="4044253" cy="66830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94818" y="3432900"/>
            <a:ext cx="151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Khuri-Treiman</a:t>
            </a:r>
            <a:endParaRPr lang="it-IT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Triangle singularity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</a:t>
            </a:r>
            <a:r>
              <a:rPr lang="it-IT" dirty="0" smtClean="0">
                <a:solidFill>
                  <a:srgbClr val="C00000"/>
                </a:solidFill>
              </a:rPr>
              <a:t>PLB757, 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Meissner, Wang, Yang PRD92, </a:t>
            </a:r>
            <a:r>
              <a:rPr lang="it-IT" dirty="0">
                <a:solidFill>
                  <a:srgbClr val="C00000"/>
                </a:solidFill>
              </a:rPr>
              <a:t>071502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33587" r="8077" b="11623"/>
          <a:stretch/>
        </p:blipFill>
        <p:spPr>
          <a:xfrm>
            <a:off x="4299575" y="1162010"/>
            <a:ext cx="4258304" cy="2101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8" y="3444688"/>
            <a:ext cx="9195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Logarithmic branch points due to exchanges in the cross channels can simulate a resonant </a:t>
            </a:r>
            <a:br>
              <a:rPr lang="it-IT" dirty="0" smtClean="0"/>
            </a:br>
            <a:r>
              <a:rPr lang="it-IT" dirty="0" smtClean="0"/>
              <a:t>behavior, only in </a:t>
            </a:r>
            <a:r>
              <a:rPr lang="it-IT" dirty="0" smtClean="0">
                <a:solidFill>
                  <a:srgbClr val="0000FF"/>
                </a:solidFill>
              </a:rPr>
              <a:t>very special kinematical conditions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C00000"/>
                </a:solidFill>
              </a:rPr>
              <a:t>Coleman and Norton, Nuovo Cim. 38, 438</a:t>
            </a:r>
            <a:r>
              <a:rPr lang="it-IT" dirty="0" smtClean="0"/>
              <a:t>),</a:t>
            </a:r>
          </a:p>
          <a:p>
            <a:r>
              <a:rPr lang="it-IT" dirty="0" smtClean="0"/>
              <a:t>However, this effects </a:t>
            </a:r>
            <a:r>
              <a:rPr lang="it-IT" dirty="0" smtClean="0">
                <a:solidFill>
                  <a:srgbClr val="0000FF"/>
                </a:solidFill>
              </a:rPr>
              <a:t>cancels in Dalitz projections, </a:t>
            </a:r>
            <a:r>
              <a:rPr lang="it-IT" dirty="0" smtClean="0">
                <a:solidFill>
                  <a:srgbClr val="FF0000"/>
                </a:solidFill>
              </a:rPr>
              <a:t>no peaks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C00000"/>
                </a:solidFill>
              </a:rPr>
              <a:t>Schmid, Phys.Rev. 154, 1363</a:t>
            </a:r>
            <a:r>
              <a:rPr lang="it-IT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</a:t>
            </a:r>
            <a:r>
              <a:rPr lang="it-IT" dirty="0" smtClean="0"/>
              <a:t>, you might still see peaks in other channels only!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(4260)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Testing scenarios</a:t>
            </a:r>
            <a:endParaRPr lang="it-IT" sz="3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 smtClean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 smtClean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609088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 smtClean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 smtClean="0"/>
                  <a:t>, this generates a pole in the closest unphysical sheet</a:t>
                </a:r>
                <a:br>
                  <a:rPr lang="it-IT" sz="2000" dirty="0" smtClean="0"/>
                </a:br>
                <a:r>
                  <a:rPr lang="it-IT" sz="2000" dirty="0" smtClean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 smtClean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IV+tr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the K matrix is constant, this generates a pole 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609088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37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We approximate </a:t>
            </a:r>
            <a:r>
              <a:rPr lang="it-IT" dirty="0">
                <a:solidFill>
                  <a:srgbClr val="0000FF"/>
                </a:solidFill>
              </a:rPr>
              <a:t>all the particles to be scalar</a:t>
            </a:r>
            <a:r>
              <a:rPr lang="it-IT" dirty="0"/>
              <a:t> – 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10093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Singularities and 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2"/>
          <a:stretch/>
        </p:blipFill>
        <p:spPr>
          <a:xfrm>
            <a:off x="234549" y="3980130"/>
            <a:ext cx="3822487" cy="2060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87488" y="5338213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Triangle</a:t>
            </a:r>
            <a:endParaRPr lang="it-IT" dirty="0">
              <a:solidFill>
                <a:srgbClr val="33CC3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9512" y="4886965"/>
            <a:ext cx="140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 sheet pole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>
            <a:off x="2811433" y="1721730"/>
            <a:ext cx="3602525" cy="19566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49006" y="3276382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Triangle</a:t>
            </a:r>
            <a:endParaRPr lang="it-IT" dirty="0">
              <a:solidFill>
                <a:srgbClr val="33CC3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81227" y="2907050"/>
            <a:ext cx="13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 sheet pole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11"/>
          <a:stretch/>
        </p:blipFill>
        <p:spPr>
          <a:xfrm>
            <a:off x="4977833" y="4011558"/>
            <a:ext cx="3775468" cy="20291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83510" y="5301862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Triangle</a:t>
            </a:r>
            <a:endParaRPr lang="it-IT" dirty="0">
              <a:solidFill>
                <a:srgbClr val="33CC3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8411" y="497628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 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139" y="1113576"/>
            <a:ext cx="531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Different lineshapes according to different singularities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3413287" y="1760392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III+tr.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498" y="4000492"/>
            <a:ext cx="68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IV+tr</a:t>
            </a:r>
            <a:r>
              <a:rPr lang="it-IT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31799" y="4055432"/>
            <a:ext cx="376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tr</a:t>
            </a:r>
            <a:r>
              <a:rPr lang="it-IT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8" y="1802902"/>
            <a:ext cx="1335027" cy="119786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Three-Body 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916832"/>
            <a:ext cx="467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Mai, Hu, Doring, AP, Szczepaniak, EPJA53, 9, 177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38663" r="12872" b="36895"/>
          <a:stretch/>
        </p:blipFill>
        <p:spPr>
          <a:xfrm>
            <a:off x="905346" y="2852692"/>
            <a:ext cx="7125077" cy="16748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7200" y="1494170"/>
                <a:ext cx="706853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Original study by Amado, Aaron, Young (1968)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3-dimensional integral equation from unitarity constraint &amp; BSE ansatz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valid below break-up energies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&lt;3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dirty="0" smtClean="0"/>
                  <a:t>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Analyticity constraints unclear</a:t>
                </a:r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494170"/>
                <a:ext cx="7068538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466" t="-2538" b="-126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4711636"/>
                <a:ext cx="83632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it-IT" dirty="0" smtClean="0"/>
                  <a:t> </a:t>
                </a:r>
                <a:r>
                  <a:rPr lang="it-IT" dirty="0"/>
                  <a:t>a general function with no right-hand </a:t>
                </a:r>
                <a:r>
                  <a:rPr lang="it-IT" dirty="0" smtClean="0"/>
                  <a:t>singularities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Two-body interaction is parametrized by an «isobar», i.e. a runction with the correct</a:t>
                </a:r>
                <a:br>
                  <a:rPr lang="it-IT" dirty="0" smtClean="0"/>
                </a:br>
                <a:r>
                  <a:rPr lang="it-IT" dirty="0" smtClean="0"/>
                  <a:t>right-hand singularities and definite quantum numbers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dirty="0" smtClean="0"/>
                  <a:t> are yet unknown functions</a:t>
                </a:r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11636"/>
                <a:ext cx="8363252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239" t="-12690" b="-121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4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JLab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98400"/>
            <a:ext cx="7820025" cy="521335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333750" y="2266950"/>
            <a:ext cx="1543050" cy="1485900"/>
          </a:xfrm>
          <a:custGeom>
            <a:avLst/>
            <a:gdLst>
              <a:gd name="connsiteX0" fmla="*/ 0 w 1543050"/>
              <a:gd name="connsiteY0" fmla="*/ 1381125 h 1485900"/>
              <a:gd name="connsiteX1" fmla="*/ 457200 w 1543050"/>
              <a:gd name="connsiteY1" fmla="*/ 104775 h 1485900"/>
              <a:gd name="connsiteX2" fmla="*/ 581025 w 1543050"/>
              <a:gd name="connsiteY2" fmla="*/ 38100 h 1485900"/>
              <a:gd name="connsiteX3" fmla="*/ 619125 w 1543050"/>
              <a:gd name="connsiteY3" fmla="*/ 19050 h 1485900"/>
              <a:gd name="connsiteX4" fmla="*/ 723900 w 1543050"/>
              <a:gd name="connsiteY4" fmla="*/ 0 h 1485900"/>
              <a:gd name="connsiteX5" fmla="*/ 857250 w 1543050"/>
              <a:gd name="connsiteY5" fmla="*/ 9525 h 1485900"/>
              <a:gd name="connsiteX6" fmla="*/ 942975 w 1543050"/>
              <a:gd name="connsiteY6" fmla="*/ 76200 h 1485900"/>
              <a:gd name="connsiteX7" fmla="*/ 981075 w 1543050"/>
              <a:gd name="connsiteY7" fmla="*/ 95250 h 1485900"/>
              <a:gd name="connsiteX8" fmla="*/ 1000125 w 1543050"/>
              <a:gd name="connsiteY8" fmla="*/ 123825 h 1485900"/>
              <a:gd name="connsiteX9" fmla="*/ 1028700 w 1543050"/>
              <a:gd name="connsiteY9" fmla="*/ 133350 h 1485900"/>
              <a:gd name="connsiteX10" fmla="*/ 1038225 w 1543050"/>
              <a:gd name="connsiteY10" fmla="*/ 200025 h 1485900"/>
              <a:gd name="connsiteX11" fmla="*/ 1543050 w 1543050"/>
              <a:gd name="connsiteY11" fmla="*/ 1304925 h 1485900"/>
              <a:gd name="connsiteX12" fmla="*/ 1381125 w 1543050"/>
              <a:gd name="connsiteY12" fmla="*/ 1323975 h 1485900"/>
              <a:gd name="connsiteX13" fmla="*/ 1352550 w 1543050"/>
              <a:gd name="connsiteY13" fmla="*/ 1333500 h 1485900"/>
              <a:gd name="connsiteX14" fmla="*/ 1257300 w 1543050"/>
              <a:gd name="connsiteY14" fmla="*/ 1352550 h 1485900"/>
              <a:gd name="connsiteX15" fmla="*/ 1219200 w 1543050"/>
              <a:gd name="connsiteY15" fmla="*/ 1362075 h 1485900"/>
              <a:gd name="connsiteX16" fmla="*/ 1190625 w 1543050"/>
              <a:gd name="connsiteY16" fmla="*/ 1371600 h 1485900"/>
              <a:gd name="connsiteX17" fmla="*/ 1143000 w 1543050"/>
              <a:gd name="connsiteY17" fmla="*/ 1381125 h 1485900"/>
              <a:gd name="connsiteX18" fmla="*/ 1114425 w 1543050"/>
              <a:gd name="connsiteY18" fmla="*/ 1390650 h 1485900"/>
              <a:gd name="connsiteX19" fmla="*/ 1076325 w 1543050"/>
              <a:gd name="connsiteY19" fmla="*/ 1400175 h 1485900"/>
              <a:gd name="connsiteX20" fmla="*/ 1000125 w 1543050"/>
              <a:gd name="connsiteY20" fmla="*/ 1438275 h 1485900"/>
              <a:gd name="connsiteX21" fmla="*/ 971550 w 1543050"/>
              <a:gd name="connsiteY21" fmla="*/ 1447800 h 1485900"/>
              <a:gd name="connsiteX22" fmla="*/ 904875 w 1543050"/>
              <a:gd name="connsiteY22" fmla="*/ 1476375 h 1485900"/>
              <a:gd name="connsiteX23" fmla="*/ 714375 w 1543050"/>
              <a:gd name="connsiteY23" fmla="*/ 1485900 h 1485900"/>
              <a:gd name="connsiteX24" fmla="*/ 142875 w 1543050"/>
              <a:gd name="connsiteY24" fmla="*/ 1476375 h 1485900"/>
              <a:gd name="connsiteX25" fmla="*/ 133350 w 1543050"/>
              <a:gd name="connsiteY25" fmla="*/ 1447800 h 1485900"/>
              <a:gd name="connsiteX26" fmla="*/ 114300 w 1543050"/>
              <a:gd name="connsiteY26" fmla="*/ 1371600 h 1485900"/>
              <a:gd name="connsiteX27" fmla="*/ 95250 w 1543050"/>
              <a:gd name="connsiteY27" fmla="*/ 1143000 h 1485900"/>
              <a:gd name="connsiteX28" fmla="*/ 95250 w 1543050"/>
              <a:gd name="connsiteY28" fmla="*/ 1143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43050" h="1485900">
                <a:moveTo>
                  <a:pt x="0" y="1381125"/>
                </a:moveTo>
                <a:lnTo>
                  <a:pt x="457200" y="104775"/>
                </a:lnTo>
                <a:cubicBezTo>
                  <a:pt x="580429" y="27757"/>
                  <a:pt x="487021" y="79880"/>
                  <a:pt x="581025" y="38100"/>
                </a:cubicBezTo>
                <a:cubicBezTo>
                  <a:pt x="594000" y="32333"/>
                  <a:pt x="605405" y="22709"/>
                  <a:pt x="619125" y="19050"/>
                </a:cubicBezTo>
                <a:cubicBezTo>
                  <a:pt x="653424" y="9904"/>
                  <a:pt x="688975" y="6350"/>
                  <a:pt x="723900" y="0"/>
                </a:cubicBezTo>
                <a:cubicBezTo>
                  <a:pt x="768350" y="3175"/>
                  <a:pt x="814017" y="-1283"/>
                  <a:pt x="857250" y="9525"/>
                </a:cubicBezTo>
                <a:cubicBezTo>
                  <a:pt x="911083" y="22983"/>
                  <a:pt x="906757" y="50330"/>
                  <a:pt x="942975" y="76200"/>
                </a:cubicBezTo>
                <a:cubicBezTo>
                  <a:pt x="954529" y="84453"/>
                  <a:pt x="968375" y="88900"/>
                  <a:pt x="981075" y="95250"/>
                </a:cubicBezTo>
                <a:cubicBezTo>
                  <a:pt x="987425" y="104775"/>
                  <a:pt x="991186" y="116674"/>
                  <a:pt x="1000125" y="123825"/>
                </a:cubicBezTo>
                <a:cubicBezTo>
                  <a:pt x="1007965" y="130097"/>
                  <a:pt x="1021600" y="126250"/>
                  <a:pt x="1028700" y="133350"/>
                </a:cubicBezTo>
                <a:cubicBezTo>
                  <a:pt x="1042241" y="146891"/>
                  <a:pt x="1038225" y="186141"/>
                  <a:pt x="1038225" y="200025"/>
                </a:cubicBezTo>
                <a:lnTo>
                  <a:pt x="1543050" y="1304925"/>
                </a:lnTo>
                <a:cubicBezTo>
                  <a:pt x="1489075" y="1311275"/>
                  <a:pt x="1434871" y="1315913"/>
                  <a:pt x="1381125" y="1323975"/>
                </a:cubicBezTo>
                <a:cubicBezTo>
                  <a:pt x="1371196" y="1325464"/>
                  <a:pt x="1362333" y="1331242"/>
                  <a:pt x="1352550" y="1333500"/>
                </a:cubicBezTo>
                <a:cubicBezTo>
                  <a:pt x="1321000" y="1340781"/>
                  <a:pt x="1288712" y="1344697"/>
                  <a:pt x="1257300" y="1352550"/>
                </a:cubicBezTo>
                <a:cubicBezTo>
                  <a:pt x="1244600" y="1355725"/>
                  <a:pt x="1231787" y="1358479"/>
                  <a:pt x="1219200" y="1362075"/>
                </a:cubicBezTo>
                <a:cubicBezTo>
                  <a:pt x="1209546" y="1364833"/>
                  <a:pt x="1200365" y="1369165"/>
                  <a:pt x="1190625" y="1371600"/>
                </a:cubicBezTo>
                <a:cubicBezTo>
                  <a:pt x="1174919" y="1375527"/>
                  <a:pt x="1158706" y="1377198"/>
                  <a:pt x="1143000" y="1381125"/>
                </a:cubicBezTo>
                <a:cubicBezTo>
                  <a:pt x="1133260" y="1383560"/>
                  <a:pt x="1124079" y="1387892"/>
                  <a:pt x="1114425" y="1390650"/>
                </a:cubicBezTo>
                <a:cubicBezTo>
                  <a:pt x="1101838" y="1394246"/>
                  <a:pt x="1088409" y="1395140"/>
                  <a:pt x="1076325" y="1400175"/>
                </a:cubicBezTo>
                <a:cubicBezTo>
                  <a:pt x="1050111" y="1411097"/>
                  <a:pt x="1027066" y="1429295"/>
                  <a:pt x="1000125" y="1438275"/>
                </a:cubicBezTo>
                <a:cubicBezTo>
                  <a:pt x="990600" y="1441450"/>
                  <a:pt x="980778" y="1443845"/>
                  <a:pt x="971550" y="1447800"/>
                </a:cubicBezTo>
                <a:cubicBezTo>
                  <a:pt x="957510" y="1453817"/>
                  <a:pt x="923558" y="1474750"/>
                  <a:pt x="904875" y="1476375"/>
                </a:cubicBezTo>
                <a:cubicBezTo>
                  <a:pt x="841535" y="1481883"/>
                  <a:pt x="777875" y="1482725"/>
                  <a:pt x="714375" y="1485900"/>
                </a:cubicBezTo>
                <a:lnTo>
                  <a:pt x="142875" y="1476375"/>
                </a:lnTo>
                <a:cubicBezTo>
                  <a:pt x="132856" y="1475718"/>
                  <a:pt x="135785" y="1457540"/>
                  <a:pt x="133350" y="1447800"/>
                </a:cubicBezTo>
                <a:cubicBezTo>
                  <a:pt x="127916" y="1426063"/>
                  <a:pt x="125186" y="1393373"/>
                  <a:pt x="114300" y="1371600"/>
                </a:cubicBezTo>
                <a:cubicBezTo>
                  <a:pt x="58265" y="1259531"/>
                  <a:pt x="95250" y="1517655"/>
                  <a:pt x="95250" y="1143000"/>
                </a:cubicBezTo>
                <a:lnTo>
                  <a:pt x="95250" y="114300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4400550" y="3600450"/>
            <a:ext cx="466725" cy="831668"/>
          </a:xfrm>
          <a:custGeom>
            <a:avLst/>
            <a:gdLst>
              <a:gd name="connsiteX0" fmla="*/ 466725 w 466725"/>
              <a:gd name="connsiteY0" fmla="*/ 0 h 831668"/>
              <a:gd name="connsiteX1" fmla="*/ 390525 w 466725"/>
              <a:gd name="connsiteY1" fmla="*/ 95250 h 831668"/>
              <a:gd name="connsiteX2" fmla="*/ 371475 w 466725"/>
              <a:gd name="connsiteY2" fmla="*/ 133350 h 831668"/>
              <a:gd name="connsiteX3" fmla="*/ 285750 w 466725"/>
              <a:gd name="connsiteY3" fmla="*/ 257175 h 831668"/>
              <a:gd name="connsiteX4" fmla="*/ 266700 w 466725"/>
              <a:gd name="connsiteY4" fmla="*/ 333375 h 831668"/>
              <a:gd name="connsiteX5" fmla="*/ 247650 w 466725"/>
              <a:gd name="connsiteY5" fmla="*/ 361950 h 831668"/>
              <a:gd name="connsiteX6" fmla="*/ 228600 w 466725"/>
              <a:gd name="connsiteY6" fmla="*/ 419100 h 831668"/>
              <a:gd name="connsiteX7" fmla="*/ 190500 w 466725"/>
              <a:gd name="connsiteY7" fmla="*/ 523875 h 831668"/>
              <a:gd name="connsiteX8" fmla="*/ 152400 w 466725"/>
              <a:gd name="connsiteY8" fmla="*/ 609600 h 831668"/>
              <a:gd name="connsiteX9" fmla="*/ 133350 w 466725"/>
              <a:gd name="connsiteY9" fmla="*/ 666750 h 831668"/>
              <a:gd name="connsiteX10" fmla="*/ 57150 w 466725"/>
              <a:gd name="connsiteY10" fmla="*/ 733425 h 831668"/>
              <a:gd name="connsiteX11" fmla="*/ 38100 w 466725"/>
              <a:gd name="connsiteY11" fmla="*/ 790575 h 831668"/>
              <a:gd name="connsiteX12" fmla="*/ 28575 w 466725"/>
              <a:gd name="connsiteY12" fmla="*/ 828675 h 831668"/>
              <a:gd name="connsiteX13" fmla="*/ 0 w 466725"/>
              <a:gd name="connsiteY13" fmla="*/ 828675 h 8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725" h="831668">
                <a:moveTo>
                  <a:pt x="466725" y="0"/>
                </a:moveTo>
                <a:cubicBezTo>
                  <a:pt x="454188" y="15044"/>
                  <a:pt x="405010" y="72075"/>
                  <a:pt x="390525" y="95250"/>
                </a:cubicBezTo>
                <a:cubicBezTo>
                  <a:pt x="383000" y="107291"/>
                  <a:pt x="379557" y="121676"/>
                  <a:pt x="371475" y="133350"/>
                </a:cubicBezTo>
                <a:cubicBezTo>
                  <a:pt x="316311" y="213031"/>
                  <a:pt x="313055" y="193463"/>
                  <a:pt x="285750" y="257175"/>
                </a:cubicBezTo>
                <a:cubicBezTo>
                  <a:pt x="250496" y="339433"/>
                  <a:pt x="311425" y="214108"/>
                  <a:pt x="266700" y="333375"/>
                </a:cubicBezTo>
                <a:cubicBezTo>
                  <a:pt x="262680" y="344094"/>
                  <a:pt x="252299" y="351489"/>
                  <a:pt x="247650" y="361950"/>
                </a:cubicBezTo>
                <a:cubicBezTo>
                  <a:pt x="239495" y="380300"/>
                  <a:pt x="233470" y="399619"/>
                  <a:pt x="228600" y="419100"/>
                </a:cubicBezTo>
                <a:cubicBezTo>
                  <a:pt x="206774" y="506406"/>
                  <a:pt x="224073" y="473515"/>
                  <a:pt x="190500" y="523875"/>
                </a:cubicBezTo>
                <a:cubicBezTo>
                  <a:pt x="169087" y="609527"/>
                  <a:pt x="198172" y="508901"/>
                  <a:pt x="152400" y="609600"/>
                </a:cubicBezTo>
                <a:cubicBezTo>
                  <a:pt x="144091" y="627881"/>
                  <a:pt x="148462" y="653527"/>
                  <a:pt x="133350" y="666750"/>
                </a:cubicBezTo>
                <a:lnTo>
                  <a:pt x="57150" y="733425"/>
                </a:lnTo>
                <a:cubicBezTo>
                  <a:pt x="50800" y="752475"/>
                  <a:pt x="42970" y="771094"/>
                  <a:pt x="38100" y="790575"/>
                </a:cubicBezTo>
                <a:cubicBezTo>
                  <a:pt x="34925" y="803275"/>
                  <a:pt x="37832" y="819418"/>
                  <a:pt x="28575" y="828675"/>
                </a:cubicBezTo>
                <a:cubicBezTo>
                  <a:pt x="21840" y="835410"/>
                  <a:pt x="9525" y="828675"/>
                  <a:pt x="0" y="82867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eform 5"/>
          <p:cNvSpPr/>
          <p:nvPr/>
        </p:nvSpPr>
        <p:spPr>
          <a:xfrm>
            <a:off x="4886325" y="3619500"/>
            <a:ext cx="733425" cy="962025"/>
          </a:xfrm>
          <a:custGeom>
            <a:avLst/>
            <a:gdLst>
              <a:gd name="connsiteX0" fmla="*/ 0 w 733425"/>
              <a:gd name="connsiteY0" fmla="*/ 0 h 962025"/>
              <a:gd name="connsiteX1" fmla="*/ 638175 w 733425"/>
              <a:gd name="connsiteY1" fmla="*/ 819150 h 962025"/>
              <a:gd name="connsiteX2" fmla="*/ 695325 w 733425"/>
              <a:gd name="connsiteY2" fmla="*/ 895350 h 962025"/>
              <a:gd name="connsiteX3" fmla="*/ 733425 w 733425"/>
              <a:gd name="connsiteY3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962025">
                <a:moveTo>
                  <a:pt x="0" y="0"/>
                </a:moveTo>
                <a:cubicBezTo>
                  <a:pt x="212725" y="273050"/>
                  <a:pt x="433875" y="539740"/>
                  <a:pt x="638175" y="819150"/>
                </a:cubicBezTo>
                <a:cubicBezTo>
                  <a:pt x="706979" y="913250"/>
                  <a:pt x="584590" y="873203"/>
                  <a:pt x="695325" y="895350"/>
                </a:cubicBezTo>
                <a:cubicBezTo>
                  <a:pt x="716620" y="959235"/>
                  <a:pt x="696414" y="943520"/>
                  <a:pt x="733425" y="9620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eform 6"/>
          <p:cNvSpPr/>
          <p:nvPr/>
        </p:nvSpPr>
        <p:spPr>
          <a:xfrm>
            <a:off x="4838700" y="3581400"/>
            <a:ext cx="1562100" cy="847750"/>
          </a:xfrm>
          <a:custGeom>
            <a:avLst/>
            <a:gdLst>
              <a:gd name="connsiteX0" fmla="*/ 0 w 1562100"/>
              <a:gd name="connsiteY0" fmla="*/ 0 h 847750"/>
              <a:gd name="connsiteX1" fmla="*/ 1285875 w 1562100"/>
              <a:gd name="connsiteY1" fmla="*/ 666750 h 847750"/>
              <a:gd name="connsiteX2" fmla="*/ 1333500 w 1562100"/>
              <a:gd name="connsiteY2" fmla="*/ 714375 h 847750"/>
              <a:gd name="connsiteX3" fmla="*/ 1362075 w 1562100"/>
              <a:gd name="connsiteY3" fmla="*/ 733425 h 847750"/>
              <a:gd name="connsiteX4" fmla="*/ 1390650 w 1562100"/>
              <a:gd name="connsiteY4" fmla="*/ 762000 h 847750"/>
              <a:gd name="connsiteX5" fmla="*/ 1447800 w 1562100"/>
              <a:gd name="connsiteY5" fmla="*/ 790575 h 847750"/>
              <a:gd name="connsiteX6" fmla="*/ 1466850 w 1562100"/>
              <a:gd name="connsiteY6" fmla="*/ 819150 h 847750"/>
              <a:gd name="connsiteX7" fmla="*/ 1524000 w 1562100"/>
              <a:gd name="connsiteY7" fmla="*/ 838200 h 847750"/>
              <a:gd name="connsiteX8" fmla="*/ 1562100 w 1562100"/>
              <a:gd name="connsiteY8" fmla="*/ 847725 h 8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00" h="847750">
                <a:moveTo>
                  <a:pt x="0" y="0"/>
                </a:moveTo>
                <a:lnTo>
                  <a:pt x="1285875" y="666750"/>
                </a:lnTo>
                <a:cubicBezTo>
                  <a:pt x="1338984" y="694459"/>
                  <a:pt x="1293091" y="673966"/>
                  <a:pt x="1333500" y="714375"/>
                </a:cubicBezTo>
                <a:cubicBezTo>
                  <a:pt x="1341595" y="722470"/>
                  <a:pt x="1353281" y="726096"/>
                  <a:pt x="1362075" y="733425"/>
                </a:cubicBezTo>
                <a:cubicBezTo>
                  <a:pt x="1372423" y="742049"/>
                  <a:pt x="1380302" y="753376"/>
                  <a:pt x="1390650" y="762000"/>
                </a:cubicBezTo>
                <a:cubicBezTo>
                  <a:pt x="1415269" y="782516"/>
                  <a:pt x="1419161" y="781029"/>
                  <a:pt x="1447800" y="790575"/>
                </a:cubicBezTo>
                <a:cubicBezTo>
                  <a:pt x="1454150" y="800100"/>
                  <a:pt x="1457142" y="813083"/>
                  <a:pt x="1466850" y="819150"/>
                </a:cubicBezTo>
                <a:cubicBezTo>
                  <a:pt x="1483878" y="829793"/>
                  <a:pt x="1504950" y="831850"/>
                  <a:pt x="1524000" y="838200"/>
                </a:cubicBezTo>
                <a:cubicBezTo>
                  <a:pt x="1555587" y="848729"/>
                  <a:pt x="1542535" y="847725"/>
                  <a:pt x="1562100" y="8477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3629025" y="4429150"/>
            <a:ext cx="1685925" cy="11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 9"/>
          <p:cNvSpPr/>
          <p:nvPr/>
        </p:nvSpPr>
        <p:spPr>
          <a:xfrm>
            <a:off x="3514725" y="2228400"/>
            <a:ext cx="323850" cy="1511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681613">
            <a:off x="6228721" y="4449386"/>
            <a:ext cx="1685925" cy="9090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314950" y="4581525"/>
            <a:ext cx="108585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707068" y="4588146"/>
            <a:ext cx="258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Hydrogen target (mostly),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Clean (?) physics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Electrons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FFFF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=99.9999999% 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dirty="0" smtClean="0">
                    <a:solidFill>
                      <a:srgbClr val="FFFF00"/>
                    </a:solidFill>
                  </a:rPr>
                  <a:t> </a:t>
                </a:r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116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4681535" y="3277001"/>
            <a:ext cx="3767139" cy="3190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5" y="313309"/>
            <a:ext cx="3886365" cy="2914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98" y="5879514"/>
            <a:ext cx="1098804" cy="58812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676275" y="2714625"/>
            <a:ext cx="1323975" cy="390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35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  <p:bldP spid="15" grpId="0"/>
      <p:bldP spid="15" grpId="1"/>
      <p:bldP spid="17" grpId="0"/>
      <p:bldP spid="17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Three-Body 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18117" r="4906" b="75128"/>
          <a:stretch/>
        </p:blipFill>
        <p:spPr>
          <a:xfrm>
            <a:off x="76453" y="4284660"/>
            <a:ext cx="8991347" cy="504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t="45792" r="33185" b="42530"/>
          <a:stretch/>
        </p:blipFill>
        <p:spPr>
          <a:xfrm>
            <a:off x="753057" y="2240707"/>
            <a:ext cx="7637886" cy="1076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41972" y="1309747"/>
                <a:ext cx="70566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impose the Bethe-Salpeter ansatz for the Isobar-spectator interaction</a:t>
                </a:r>
              </a:p>
              <a:p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dirty="0" smtClean="0"/>
                  <a:t> are initially unknown</a:t>
                </a:r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72" y="1309747"/>
                <a:ext cx="7056675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691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1765426" y="3316954"/>
            <a:ext cx="3322622" cy="8748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" y="5215620"/>
            <a:ext cx="772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plug the BS ansatz in the left hand side of the unitarity equation, then match!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8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8" t="33905" r="2085" b="4232"/>
          <a:stretch/>
        </p:blipFill>
        <p:spPr>
          <a:xfrm>
            <a:off x="5938982" y="2410691"/>
            <a:ext cx="2327564" cy="3731492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Three-Body 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33634" r="55444" b="4504"/>
          <a:stretch/>
        </p:blipFill>
        <p:spPr>
          <a:xfrm>
            <a:off x="637309" y="2355273"/>
            <a:ext cx="3334327" cy="37314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017818" y="2586182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17818" y="3044925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17818" y="3540612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17818" y="4147131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17818" y="4753650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17818" y="5295517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17818" y="5837382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18117" r="4906" b="75128"/>
          <a:stretch/>
        </p:blipFill>
        <p:spPr>
          <a:xfrm>
            <a:off x="230362" y="1105274"/>
            <a:ext cx="8991347" cy="50450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661311" y="1722254"/>
            <a:ext cx="276131" cy="53080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102764" y="1609777"/>
            <a:ext cx="375398" cy="70001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7309" y="1848990"/>
            <a:ext cx="10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BS ansatz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8406" y="1638552"/>
            <a:ext cx="354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0000FF"/>
                </a:solidFill>
              </a:rPr>
              <a:t>Product of disconnected terms are 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source for the connected amplitude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1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8" t="33905" r="2085" b="4232"/>
          <a:stretch/>
        </p:blipFill>
        <p:spPr>
          <a:xfrm>
            <a:off x="5938982" y="2410691"/>
            <a:ext cx="2327564" cy="3731492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Three-Body 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33634" r="55444" b="4504"/>
          <a:stretch/>
        </p:blipFill>
        <p:spPr>
          <a:xfrm>
            <a:off x="637309" y="2355273"/>
            <a:ext cx="3334327" cy="373149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29624" y="3223034"/>
            <a:ext cx="1330859" cy="660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6824805" y="3284445"/>
            <a:ext cx="716732" cy="660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017818" y="2586182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17818" y="3044925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17818" y="3540612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17818" y="4147131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17818" y="4753650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17818" y="5295517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17818" y="5837382"/>
            <a:ext cx="1884218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18117" r="4906" b="75128"/>
          <a:stretch/>
        </p:blipFill>
        <p:spPr>
          <a:xfrm>
            <a:off x="230362" y="1105274"/>
            <a:ext cx="8991347" cy="504503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1661311" y="1722254"/>
            <a:ext cx="276131" cy="53080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102764" y="1609777"/>
            <a:ext cx="375398" cy="70001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7309" y="1848990"/>
            <a:ext cx="10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BS ansatz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8406" y="1638552"/>
            <a:ext cx="354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0000FF"/>
                </a:solidFill>
              </a:rPr>
              <a:t>Product of disconnected terms are 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source for the connected amplitude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Three-Body 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2" t="60883" r="3080" b="32917"/>
          <a:stretch/>
        </p:blipFill>
        <p:spPr>
          <a:xfrm>
            <a:off x="0" y="2124879"/>
            <a:ext cx="3278909" cy="424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4" t="65910" r="1218" b="19263"/>
          <a:stretch/>
        </p:blipFill>
        <p:spPr>
          <a:xfrm>
            <a:off x="0" y="2550850"/>
            <a:ext cx="4683131" cy="91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0" t="57492" r="2260" b="5093"/>
          <a:stretch/>
        </p:blipFill>
        <p:spPr>
          <a:xfrm>
            <a:off x="4617267" y="1845214"/>
            <a:ext cx="4526733" cy="2347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08363" y="1263491"/>
                <a:ext cx="58356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Imaginary parts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dirty="0" smtClean="0"/>
                  <a:t> are fixed by unitarity and matching</a:t>
                </a:r>
              </a:p>
              <a:p>
                <a:r>
                  <a:rPr lang="it-IT" dirty="0" smtClean="0"/>
                  <a:t>(for simplicity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dirty="0" smtClean="0"/>
                  <a:t>)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63" y="1263491"/>
                <a:ext cx="5835636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940" t="-4717" r="-10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46669" y="4235292"/>
                <a:ext cx="9237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freedom of adding real terms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 smtClean="0"/>
                  <a:t> allows us to use this solution as a flexible parametrization</a:t>
                </a:r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669" y="4235292"/>
                <a:ext cx="9237337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52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4647" y="4646879"/>
                <a:ext cx="8401595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Numerics in progress: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D. Sadasivan, M. Mai, AP, M. Doring, A. Szczepaniak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(1260)</m:t>
                    </m:r>
                  </m:oMath>
                </a14:m>
                <a:r>
                  <a:rPr lang="it-IT" dirty="0" smtClean="0"/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(142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 smtClean="0"/>
              </a:p>
              <a:p>
                <a:pPr>
                  <a:buClr>
                    <a:srgbClr val="C00000"/>
                  </a:buClr>
                  <a:buSzPct val="150000"/>
                </a:pPr>
                <a:r>
                  <a:rPr lang="it-IT" dirty="0" smtClean="0"/>
                  <a:t>Alternative approach based 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/>
                  <a:t>: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chemeClr val="accent1"/>
                    </a:solidFill>
                  </a:rPr>
                  <a:t>A. Jackura, AP et al. (JPAC) 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chemeClr val="accent1"/>
                    </a:solidFill>
                  </a:rPr>
                  <a:t>J.M. Alarcon, E. Passemar, AP, C. Weiss </a:t>
                </a:r>
                <a:r>
                  <a:rPr lang="it-IT" dirty="0">
                    <a:solidFill>
                      <a:schemeClr val="accent1"/>
                    </a:solidFill>
                  </a:rPr>
                  <a:t>for </a:t>
                </a:r>
                <a:r>
                  <a:rPr lang="it-IT" dirty="0" smtClean="0">
                    <a:solidFill>
                      <a:schemeClr val="accent1"/>
                    </a:solidFill>
                  </a:rPr>
                  <a:t>the nucleon isoscalar vector form factor</a:t>
                </a:r>
              </a:p>
              <a:p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47" y="4646879"/>
                <a:ext cx="8401595" cy="1754326"/>
              </a:xfrm>
              <a:prstGeom prst="rect">
                <a:avLst/>
              </a:prstGeom>
              <a:blipFill rotWithShape="0">
                <a:blip r:embed="rId8"/>
                <a:stretch>
                  <a:fillRect l="-1234" t="-1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9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499" y="1276357"/>
                <a:ext cx="89150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To exclude any rescattering mechanism, we propose to search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smtClean="0"/>
                  <a:t>state</a:t>
                </a:r>
                <a:br>
                  <a:rPr lang="it-IT" dirty="0" smtClean="0"/>
                </a:br>
                <a:r>
                  <a:rPr lang="it-IT" dirty="0" smtClean="0"/>
                  <a:t>in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photoproduction. 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1276357"/>
                <a:ext cx="8915002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616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17869" y="5834859"/>
            <a:ext cx="414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Hiller Blin,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PRD94, </a:t>
            </a:r>
            <a:r>
              <a:rPr lang="it-IT" dirty="0">
                <a:solidFill>
                  <a:srgbClr val="C00000"/>
                </a:solidFill>
              </a:rPr>
              <a:t>034002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181069" y="2469106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photoproduction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2557812"/>
            <a:ext cx="5211444" cy="614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39" y="4856535"/>
            <a:ext cx="4347196" cy="9293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069" y="4813420"/>
            <a:ext cx="3262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Vector meson dominance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relates the radiative width to the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hadronic width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8705" y="2548759"/>
            <a:ext cx="1620570" cy="3658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unded Rectangle 16"/>
          <p:cNvSpPr/>
          <p:nvPr/>
        </p:nvSpPr>
        <p:spPr>
          <a:xfrm>
            <a:off x="7020965" y="2550000"/>
            <a:ext cx="1620570" cy="36582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/>
          <p:cNvSpPr/>
          <p:nvPr/>
        </p:nvSpPr>
        <p:spPr>
          <a:xfrm>
            <a:off x="5225365" y="2211920"/>
            <a:ext cx="1668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Hadronic vertex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37047" y="2211920"/>
            <a:ext cx="113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EM vertex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25091" y="3275804"/>
                <a:ext cx="4618893" cy="1531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Hadronic part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3 independent helicity couplings,</a:t>
                </a:r>
                <a:br>
                  <a:rPr lang="it-IT" dirty="0" smtClean="0"/>
                </a:br>
                <a:r>
                  <a:rPr lang="it-IT" dirty="0" smtClean="0"/>
                  <a:t>→ approx. equal,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it-IT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dirty="0" smtClean="0"/>
                  <a:t> extracted from total width and (unknown)</a:t>
                </a:r>
                <a:br>
                  <a:rPr lang="it-IT" dirty="0" smtClean="0"/>
                </a:br>
                <a:r>
                  <a:rPr lang="it-IT" dirty="0" smtClean="0"/>
                  <a:t>branching ratio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3275804"/>
                <a:ext cx="4618893" cy="1531766"/>
              </a:xfrm>
              <a:prstGeom prst="rect">
                <a:avLst/>
              </a:prstGeom>
              <a:blipFill rotWithShape="0">
                <a:blip r:embed="rId8"/>
                <a:stretch>
                  <a:fillRect l="-1055" t="-1984" r="-528" b="-5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37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35" y="5834859"/>
            <a:ext cx="414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Hiller Blin,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PRD94, </a:t>
            </a:r>
            <a:r>
              <a:rPr lang="it-IT" dirty="0">
                <a:solidFill>
                  <a:srgbClr val="C00000"/>
                </a:solidFill>
              </a:rPr>
              <a:t>034002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Background parameterization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5" y="3177207"/>
            <a:ext cx="5836233" cy="1333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5" b="15950"/>
          <a:stretch/>
        </p:blipFill>
        <p:spPr>
          <a:xfrm>
            <a:off x="3433924" y="1156878"/>
            <a:ext cx="2613790" cy="185735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1874303" y="4449778"/>
            <a:ext cx="217283" cy="262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205978" y="4362073"/>
            <a:ext cx="144856" cy="35060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97050" y="4673456"/>
            <a:ext cx="3208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Asymptotic + Effective threshold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0760" y="4664912"/>
            <a:ext cx="21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Helicity conservation</a:t>
            </a:r>
            <a:endParaRPr lang="it-IT" dirty="0">
              <a:solidFill>
                <a:srgbClr val="0000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82" y="999033"/>
            <a:ext cx="2682735" cy="5361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/>
          <p:cNvSpPr txBox="1"/>
          <p:nvPr/>
        </p:nvSpPr>
        <p:spPr>
          <a:xfrm>
            <a:off x="31579" y="1500998"/>
            <a:ext cx="3091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background is described</a:t>
            </a:r>
            <a:br>
              <a:rPr lang="it-IT" dirty="0" smtClean="0"/>
            </a:br>
            <a:r>
              <a:rPr lang="it-IT" dirty="0" smtClean="0"/>
              <a:t>via an </a:t>
            </a:r>
            <a:r>
              <a:rPr lang="it-IT" dirty="0" smtClean="0">
                <a:solidFill>
                  <a:srgbClr val="0000FF"/>
                </a:solidFill>
              </a:rPr>
              <a:t>Effective Pomeron</a:t>
            </a:r>
            <a:r>
              <a:rPr lang="it-IT" dirty="0" smtClean="0"/>
              <a:t>,</a:t>
            </a:r>
            <a:br>
              <a:rPr lang="it-IT" dirty="0" smtClean="0"/>
            </a:br>
            <a:r>
              <a:rPr lang="it-IT" dirty="0" smtClean="0"/>
              <a:t>whose parameters are fitted to</a:t>
            </a:r>
            <a:br>
              <a:rPr lang="it-IT" dirty="0" smtClean="0"/>
            </a:br>
            <a:r>
              <a:rPr lang="it-IT" dirty="0" smtClean="0"/>
              <a:t>high energy data from Hera</a:t>
            </a:r>
          </a:p>
        </p:txBody>
      </p:sp>
    </p:spTree>
    <p:extLst>
      <p:ext uri="{BB962C8B-B14F-4D97-AF65-F5344CB8AC3E}">
        <p14:creationId xmlns:p14="http://schemas.microsoft.com/office/powerpoint/2010/main" val="42211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35" y="5834859"/>
            <a:ext cx="414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Hiller Blin,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(JPAC), PRD94, </a:t>
            </a:r>
            <a:r>
              <a:rPr lang="it-IT" dirty="0">
                <a:solidFill>
                  <a:srgbClr val="C00000"/>
                </a:solidFill>
              </a:rPr>
              <a:t>034002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1"/>
          <a:stretch/>
        </p:blipFill>
        <p:spPr>
          <a:xfrm>
            <a:off x="5527895" y="956525"/>
            <a:ext cx="3539905" cy="1863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035" y="1043095"/>
                <a:ext cx="126265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lit/>
                                </m:r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5" y="1043095"/>
                <a:ext cx="1262653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5797" t="-4348" b="-3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Pentaquark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348"/>
            <a:ext cx="5323093" cy="35770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66" y="2888146"/>
            <a:ext cx="2906162" cy="34206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9"/>
          <a:stretch/>
        </p:blipFill>
        <p:spPr>
          <a:xfrm>
            <a:off x="6288230" y="3729104"/>
            <a:ext cx="2337665" cy="22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1.38889E-6 0.0458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4584 L -1.38889E-6 -0.0557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5579 L -1.38889E-6 4.81481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9273"/>
          <a:stretch/>
        </p:blipFill>
        <p:spPr>
          <a:xfrm>
            <a:off x="82297" y="4894252"/>
            <a:ext cx="2176859" cy="175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0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91971" y="997861"/>
            <a:ext cx="836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Attraction </a:t>
            </a:r>
            <a:r>
              <a:rPr lang="en-US" sz="2000" dirty="0"/>
              <a:t>and repulsion </a:t>
            </a:r>
            <a:r>
              <a:rPr lang="en-US" sz="2000" dirty="0" smtClean="0"/>
              <a:t>in 1-gluon exchange approximation is given by</a:t>
            </a:r>
            <a:endParaRPr lang="it-IT" sz="2000" dirty="0" err="1" smtClean="0"/>
          </a:p>
        </p:txBody>
      </p:sp>
      <p:grpSp>
        <p:nvGrpSpPr>
          <p:cNvPr id="8" name="Group 7"/>
          <p:cNvGrpSpPr/>
          <p:nvPr/>
        </p:nvGrpSpPr>
        <p:grpSpPr>
          <a:xfrm>
            <a:off x="77357" y="1628420"/>
            <a:ext cx="2466582" cy="1118795"/>
            <a:chOff x="5880206" y="3874000"/>
            <a:chExt cx="2466582" cy="1118795"/>
          </a:xfrm>
        </p:grpSpPr>
        <p:sp>
          <p:nvSpPr>
            <p:cNvPr id="14" name="Ovale 13"/>
            <p:cNvSpPr/>
            <p:nvPr/>
          </p:nvSpPr>
          <p:spPr>
            <a:xfrm rot="1702495">
              <a:off x="5880206" y="3874000"/>
              <a:ext cx="1785769" cy="11187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6856561" y="4501853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410120" y="4154024"/>
              <a:ext cx="204395" cy="204395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/>
                <p:cNvSpPr txBox="1"/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  <m:r>
                          <a:rPr lang="it-IT" b="1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sSub>
                          <m:sSubPr>
                            <m:ctrlP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solidFill>
                                      <a:srgbClr val="3333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1" i="1">
                                    <a:solidFill>
                                      <a:srgbClr val="3333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b="1" i="1">
                                <a:solidFill>
                                  <a:srgbClr val="3333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CasellaDiTesto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1897" y="4071266"/>
                  <a:ext cx="1474891" cy="36990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4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0" y="4266889"/>
                <a:ext cx="3273408" cy="1200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A </a:t>
                </a:r>
                <a:r>
                  <a:rPr lang="it-IT" dirty="0" err="1" smtClean="0"/>
                  <a:t>diquark</a:t>
                </a:r>
                <a:r>
                  <a:rPr lang="it-IT" dirty="0" smtClean="0"/>
                  <a:t>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</m:acc>
                      </m:e>
                      <m:sub>
                        <m:r>
                          <a:rPr lang="it-IT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it-IT" b="1" i="1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dirty="0" smtClean="0"/>
                  <a:t>is attractive</a:t>
                </a:r>
              </a:p>
              <a:p>
                <a:r>
                  <a:rPr lang="it-IT" dirty="0" smtClean="0">
                    <a:solidFill>
                      <a:srgbClr val="C00000"/>
                    </a:solidFill>
                  </a:rPr>
                  <a:t>Evidence (?) of diquarks in LQCD,</a:t>
                </a:r>
              </a:p>
              <a:p>
                <a:r>
                  <a:rPr lang="it-IT" dirty="0" smtClean="0">
                    <a:solidFill>
                      <a:srgbClr val="C00000"/>
                    </a:solidFill>
                  </a:rPr>
                  <a:t>Alexandrou, de Forcrand, Lucini, PRL 97, </a:t>
                </a:r>
                <a:r>
                  <a:rPr lang="it-IT" dirty="0">
                    <a:solidFill>
                      <a:srgbClr val="C00000"/>
                    </a:solidFill>
                  </a:rPr>
                  <a:t>222002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66889"/>
                <a:ext cx="3273408" cy="1200906"/>
              </a:xfrm>
              <a:prstGeom prst="rect">
                <a:avLst/>
              </a:prstGeom>
              <a:blipFill rotWithShape="0">
                <a:blip r:embed="rId3"/>
                <a:stretch>
                  <a:fillRect l="-1490" t="-2538" r="-372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-16062" y="3735751"/>
                <a:ext cx="412722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singlet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/>
                          </a:rPr>
                          <m:t>𝟏</m:t>
                        </m:r>
                      </m:e>
                      <m:sub>
                        <m:r>
                          <a:rPr lang="it-IT" b="1" i="1">
                            <a:latin typeface="Cambria Math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it-IT" dirty="0"/>
                  <a:t> is </a:t>
                </a:r>
                <a:r>
                  <a:rPr lang="it-IT" dirty="0" smtClean="0"/>
                  <a:t>attractive</a:t>
                </a:r>
                <a:endParaRPr lang="it-IT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062" y="3735751"/>
                <a:ext cx="4127224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1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620794" y="1578968"/>
            <a:ext cx="2107585" cy="1611606"/>
            <a:chOff x="531215" y="2064403"/>
            <a:chExt cx="2683776" cy="20522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/>
                <p:cNvSpPr txBox="1"/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𝑘𝑙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6" name="CasellaDiTesto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7154" y="2863083"/>
                  <a:ext cx="52783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4412" b="-2978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Group 126"/>
            <p:cNvGrpSpPr>
              <a:grpSpLocks noChangeAspect="1"/>
            </p:cNvGrpSpPr>
            <p:nvPr/>
          </p:nvGrpSpPr>
          <p:grpSpPr bwMode="auto">
            <a:xfrm>
              <a:off x="1090066" y="2805695"/>
              <a:ext cx="1575572" cy="268472"/>
              <a:chOff x="804" y="3206"/>
              <a:chExt cx="2344" cy="314"/>
            </a:xfrm>
          </p:grpSpPr>
          <p:sp>
            <p:nvSpPr>
              <p:cNvPr id="23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5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6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8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31" name="Gruppo 30"/>
            <p:cNvGrpSpPr/>
            <p:nvPr/>
          </p:nvGrpSpPr>
          <p:grpSpPr>
            <a:xfrm>
              <a:off x="1079293" y="2145070"/>
              <a:ext cx="0" cy="1896869"/>
              <a:chOff x="1065007" y="2145070"/>
              <a:chExt cx="0" cy="1896869"/>
            </a:xfrm>
          </p:grpSpPr>
          <p:cxnSp>
            <p:nvCxnSpPr>
              <p:cNvPr id="17" name="Connettore 1 16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ttore 2 4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2 29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/>
            <p:cNvGrpSpPr/>
            <p:nvPr/>
          </p:nvGrpSpPr>
          <p:grpSpPr>
            <a:xfrm>
              <a:off x="2677630" y="2145069"/>
              <a:ext cx="0" cy="1896869"/>
              <a:chOff x="1065007" y="2145070"/>
              <a:chExt cx="0" cy="1896869"/>
            </a:xfrm>
          </p:grpSpPr>
          <p:cxnSp>
            <p:nvCxnSpPr>
              <p:cNvPr id="33" name="Connettore 1 32"/>
              <p:cNvCxnSpPr/>
              <p:nvPr/>
            </p:nvCxnSpPr>
            <p:spPr>
              <a:xfrm>
                <a:off x="1065007" y="2145070"/>
                <a:ext cx="0" cy="189686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2 33"/>
              <p:cNvCxnSpPr/>
              <p:nvPr/>
            </p:nvCxnSpPr>
            <p:spPr>
              <a:xfrm flipV="1">
                <a:off x="1065007" y="348547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34"/>
              <p:cNvCxnSpPr/>
              <p:nvPr/>
            </p:nvCxnSpPr>
            <p:spPr>
              <a:xfrm flipV="1">
                <a:off x="1065007" y="2626318"/>
                <a:ext cx="0" cy="3520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/>
                <p:cNvSpPr txBox="1"/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</a:rPr>
                              <m:t>𝑖𝑗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/>
                              </a:rPr>
                              <m:t>𝑎</m:t>
                            </m:r>
                          </m:sup>
                        </m:sSub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15" y="2863083"/>
                  <a:ext cx="507254" cy="4016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7692" b="-365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/>
                <p:cNvSpPr txBox="1"/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𝑖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CasellaDiTesto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942" y="3747273"/>
                  <a:ext cx="31861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914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𝑗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727" y="2080521"/>
                  <a:ext cx="32489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143" r="-11905" b="-43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/>
                <p:cNvSpPr txBox="1"/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𝑘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0" name="CasellaDiTesto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5359" y="3733847"/>
                  <a:ext cx="37093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4167"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/>
                <p:cNvSpPr txBox="1"/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𝑙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CasellaDiTesto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649" y="2064403"/>
                  <a:ext cx="31861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87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41"/>
              <p:cNvSpPr/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it-IT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it-IT" sz="20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2" name="Rettangolo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95" y="1415501"/>
                <a:ext cx="4311906" cy="18249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Diquarks</a:t>
            </a:r>
            <a:endParaRPr lang="it-IT" sz="3600" dirty="0"/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3310284"/>
            <a:ext cx="2665964" cy="33889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5505"/>
          <a:stretch/>
        </p:blipFill>
        <p:spPr>
          <a:xfrm>
            <a:off x="6408325" y="3329498"/>
            <a:ext cx="2278475" cy="1997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5991055" y="5301563"/>
            <a:ext cx="3035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/>
              <a:t>H-shape with a 4 quark system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Cardoso, Cardoso, Bicudo,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PRD84, 054508</a:t>
            </a:r>
          </a:p>
        </p:txBody>
      </p:sp>
    </p:spTree>
    <p:extLst>
      <p:ext uri="{BB962C8B-B14F-4D97-AF65-F5344CB8AC3E}">
        <p14:creationId xmlns:p14="http://schemas.microsoft.com/office/powerpoint/2010/main" val="183268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53350" y="998011"/>
            <a:ext cx="761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smtClean="0"/>
              <a:t>In a constituent (di)quark model, we can think of a</a:t>
            </a:r>
          </a:p>
          <a:p>
            <a:pPr>
              <a:buNone/>
            </a:pPr>
            <a:r>
              <a:rPr lang="it-IT" b="1" dirty="0" smtClean="0">
                <a:solidFill>
                  <a:srgbClr val="C00000"/>
                </a:solidFill>
              </a:rPr>
              <a:t>diquark-antidiquark compact state</a:t>
            </a:r>
            <a:endParaRPr lang="it-IT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-107186" y="1640522"/>
                <a:ext cx="41764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/>
                                </a:rPr>
                                <m:t>𝑐𝑞</m:t>
                              </m:r>
                            </m:e>
                          </m:d>
                        </m:e>
                        <m:sub>
                          <m:r>
                            <a:rPr lang="it-IT" sz="2400" b="0" i="1" smtClean="0">
                              <a:latin typeface="Cambria Math"/>
                            </a:rPr>
                            <m:t>𝑆</m:t>
                          </m:r>
                          <m:r>
                            <a:rPr lang="it-IT" sz="2400" b="0" i="1" smtClean="0">
                              <a:latin typeface="Cambria Math"/>
                            </a:rPr>
                            <m:t>=0</m:t>
                          </m:r>
                        </m:sub>
                      </m:sSub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it-IT" sz="2400" i="1">
                              <a:latin typeface="Cambria Math"/>
                            </a:rPr>
                            <m:t>𝑆</m:t>
                          </m:r>
                          <m:r>
                            <a:rPr lang="it-IT" sz="2400" i="1">
                              <a:latin typeface="Cambria Math"/>
                            </a:rPr>
                            <m:t>=1</m:t>
                          </m:r>
                        </m:sub>
                      </m:sSub>
                      <m:r>
                        <a:rPr lang="it-IT" sz="2400" b="0" i="1" smtClean="0">
                          <a:latin typeface="Cambria Math"/>
                        </a:rPr>
                        <m:t>+</m:t>
                      </m:r>
                      <m:r>
                        <a:rPr lang="it-IT" sz="2400" b="0" i="1" smtClean="0">
                          <a:latin typeface="Cambria Math"/>
                        </a:rPr>
                        <m:t>h</m:t>
                      </m:r>
                      <m:r>
                        <a:rPr lang="it-IT" sz="2400" b="0" i="1" smtClean="0">
                          <a:latin typeface="Cambria Math"/>
                        </a:rPr>
                        <m:t>.</m:t>
                      </m:r>
                      <m:r>
                        <a:rPr lang="it-IT" sz="2400" b="0" i="1" smtClean="0">
                          <a:latin typeface="Cambria Math"/>
                        </a:rPr>
                        <m:t>𝑐</m:t>
                      </m:r>
                      <m:r>
                        <a:rPr lang="it-IT" sz="24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186" y="1640522"/>
                <a:ext cx="4176446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/>
          <p:cNvSpPr txBox="1"/>
          <p:nvPr/>
        </p:nvSpPr>
        <p:spPr>
          <a:xfrm>
            <a:off x="36376" y="2166437"/>
            <a:ext cx="5005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chemeClr val="accent1"/>
                </a:solidFill>
              </a:rPr>
              <a:t>Maiani, Piccinini, Polosa, Riquer PRD71 014028</a:t>
            </a:r>
          </a:p>
          <a:p>
            <a:pPr algn="r"/>
            <a:r>
              <a:rPr lang="it-IT" sz="1600" dirty="0" smtClean="0">
                <a:solidFill>
                  <a:schemeClr val="accent1"/>
                </a:solidFill>
              </a:rPr>
              <a:t>Faccini, Maiani</a:t>
            </a:r>
            <a:r>
              <a:rPr lang="it-IT" sz="1600" dirty="0">
                <a:solidFill>
                  <a:schemeClr val="accent1"/>
                </a:solidFill>
              </a:rPr>
              <a:t>, Piccinini, </a:t>
            </a:r>
            <a:r>
              <a:rPr lang="it-IT" sz="1600" dirty="0" smtClean="0">
                <a:solidFill>
                  <a:schemeClr val="accent1"/>
                </a:solidFill>
              </a:rPr>
              <a:t>AP, Polosa</a:t>
            </a:r>
            <a:r>
              <a:rPr lang="it-IT" sz="1600" dirty="0">
                <a:solidFill>
                  <a:schemeClr val="accent1"/>
                </a:solidFill>
              </a:rPr>
              <a:t>, </a:t>
            </a:r>
            <a:r>
              <a:rPr lang="it-IT" sz="1600" dirty="0" smtClean="0">
                <a:solidFill>
                  <a:schemeClr val="accent1"/>
                </a:solidFill>
              </a:rPr>
              <a:t>Riquer PRD87 111102 </a:t>
            </a:r>
          </a:p>
          <a:p>
            <a:pPr algn="r"/>
            <a:r>
              <a:rPr lang="it-IT" sz="1600" dirty="0" smtClean="0">
                <a:solidFill>
                  <a:schemeClr val="accent1"/>
                </a:solidFill>
              </a:rPr>
              <a:t>Maiani</a:t>
            </a:r>
            <a:r>
              <a:rPr lang="it-IT" sz="1600" dirty="0">
                <a:solidFill>
                  <a:schemeClr val="accent1"/>
                </a:solidFill>
              </a:rPr>
              <a:t>, Piccinini, Polosa, Riquer PRD89 114010</a:t>
            </a:r>
          </a:p>
          <a:p>
            <a:endParaRPr lang="it-IT" dirty="0" smtClean="0">
              <a:solidFill>
                <a:schemeClr val="accent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97078" y="585414"/>
            <a:ext cx="3028280" cy="1753877"/>
            <a:chOff x="5480433" y="1893021"/>
            <a:chExt cx="3028280" cy="1753877"/>
          </a:xfrm>
        </p:grpSpPr>
        <p:sp>
          <p:nvSpPr>
            <p:cNvPr id="24" name="Ovale 23"/>
            <p:cNvSpPr/>
            <p:nvPr/>
          </p:nvSpPr>
          <p:spPr>
            <a:xfrm rot="2881862">
              <a:off x="6869984" y="2281512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 rot="2881862">
              <a:off x="5649072" y="2422346"/>
              <a:ext cx="1613043" cy="8360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6116545" y="2398165"/>
              <a:ext cx="400693" cy="400693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e 4"/>
            <p:cNvSpPr/>
            <p:nvPr/>
          </p:nvSpPr>
          <p:spPr>
            <a:xfrm>
              <a:off x="6517238" y="3063846"/>
              <a:ext cx="236305" cy="236305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6316891" y="2233347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e 14"/>
            <p:cNvSpPr/>
            <p:nvPr/>
          </p:nvSpPr>
          <p:spPr>
            <a:xfrm>
              <a:off x="7393966" y="2298850"/>
              <a:ext cx="400693" cy="40069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2 15"/>
            <p:cNvCxnSpPr/>
            <p:nvPr/>
          </p:nvCxnSpPr>
          <p:spPr>
            <a:xfrm flipV="1">
              <a:off x="7594312" y="2134032"/>
              <a:ext cx="0" cy="627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flipV="1">
              <a:off x="6635390" y="294397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/>
            <p:cNvSpPr/>
            <p:nvPr/>
          </p:nvSpPr>
          <p:spPr>
            <a:xfrm flipV="1">
              <a:off x="7676507" y="2882759"/>
              <a:ext cx="236305" cy="23630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7794659" y="2798858"/>
              <a:ext cx="0" cy="4400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/>
                <p:cNvSpPr txBox="1"/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𝟑</m:t>
                            </m:r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0433" y="2857944"/>
                  <a:ext cx="667819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/>
                <p:cNvSpPr txBox="1"/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𝟑</m:t>
                                </m:r>
                              </m:e>
                            </m:acc>
                          </m:e>
                          <m:sub>
                            <m:r>
                              <a:rPr lang="it-IT" sz="2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it-IT" sz="2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CasellaDiTesto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0894" y="1961173"/>
                  <a:ext cx="667819" cy="4624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5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tangolo 27"/>
                <p:cNvSpPr/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FF00FF"/>
                                </a:solidFill>
                                <a:latin typeface="Cambria Math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ttango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9254" y="2263160"/>
                  <a:ext cx="35458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tangolo 28"/>
                <p:cNvSpPr/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00FF00"/>
                            </a:solidFill>
                            <a:latin typeface="Cambria Math"/>
                          </a:rPr>
                          <m:t>𝒄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ttango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8455" y="2134464"/>
                  <a:ext cx="35458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tangolo 29"/>
                <p:cNvSpPr/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it-IT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ttango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5443" y="3088776"/>
                  <a:ext cx="37702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tangolo 30"/>
                <p:cNvSpPr/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1" i="1" smtClean="0">
                            <a:solidFill>
                              <a:srgbClr val="33CC33"/>
                            </a:solidFill>
                            <a:latin typeface="Cambria Math"/>
                          </a:rPr>
                          <m:t>𝒒</m:t>
                        </m:r>
                      </m:oMath>
                    </m:oMathPara>
                  </a14:m>
                  <a:endParaRPr lang="it-IT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ttango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962" y="2840377"/>
                  <a:ext cx="37702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/>
              <p:cNvSpPr/>
              <p:nvPr/>
            </p:nvSpPr>
            <p:spPr>
              <a:xfrm>
                <a:off x="36376" y="3910362"/>
                <a:ext cx="4901385" cy="1068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/>
                        </a:rPr>
                        <m:t>𝐻</m:t>
                      </m:r>
                      <m:r>
                        <a:rPr lang="it-IT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𝑑𝑞</m:t>
                              </m:r>
                            </m:sub>
                          </m:sSub>
                        </m:e>
                      </m:nary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smtClean="0">
                          <a:latin typeface="Cambria Math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sz="2400" i="1">
                              <a:latin typeface="Cambria Math"/>
                            </a:rPr>
                            <m:t>𝑖</m:t>
                          </m:r>
                          <m:r>
                            <a:rPr lang="it-IT" sz="2400" i="1">
                              <a:latin typeface="Cambria Math"/>
                            </a:rPr>
                            <m:t>&lt;</m:t>
                          </m:r>
                          <m:r>
                            <a:rPr lang="it-IT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it-IT" sz="2400" i="1">
                              <a:latin typeface="Cambria Math"/>
                            </a:rPr>
                            <m:t> </m:t>
                          </m:r>
                          <m:acc>
                            <m:accPr>
                              <m:chr m:val="⃗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acc>
                          <m:r>
                            <a:rPr lang="it-IT" sz="2400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latin typeface="Cambria Math"/>
                                    </a:rPr>
                                    <m:t>𝑎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sz="24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Rettango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6" y="3910362"/>
                <a:ext cx="4901385" cy="106836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Tetraquark</a:t>
            </a:r>
            <a:endParaRPr lang="it-IT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45272" y="5061933"/>
            <a:ext cx="4122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Decay pattern mostly driven by </a:t>
            </a:r>
            <a:r>
              <a:rPr lang="it-IT" dirty="0" smtClean="0">
                <a:solidFill>
                  <a:srgbClr val="0000FF"/>
                </a:solidFill>
              </a:rPr>
              <a:t>HQSS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  <a:endParaRPr lang="it-IT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it-IT" dirty="0" smtClean="0"/>
              <a:t>Fair understanding of existing spectrum</a:t>
            </a:r>
            <a:r>
              <a:rPr lang="it-IT" dirty="0" smtClean="0">
                <a:solidFill>
                  <a:schemeClr val="accent1"/>
                </a:solidFill>
              </a:rPr>
              <a:t> 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</a:t>
            </a:r>
          </a:p>
          <a:p>
            <a:pPr>
              <a:buNone/>
            </a:pPr>
            <a:r>
              <a:rPr lang="it-IT" dirty="0" smtClean="0">
                <a:sym typeface="Wingdings" panose="05000000000000000000" pitchFamily="2" charset="2"/>
              </a:rPr>
              <a:t>A </a:t>
            </a:r>
            <a:r>
              <a:rPr lang="it-IT" dirty="0">
                <a:sym typeface="Wingdings" panose="05000000000000000000" pitchFamily="2" charset="2"/>
              </a:rPr>
              <a:t>full nonet for each level is expected</a:t>
            </a:r>
            <a:r>
              <a:rPr lang="it-IT" b="1" dirty="0">
                <a:solidFill>
                  <a:srgbClr val="33CC33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23" y="3130183"/>
            <a:ext cx="474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Spectrum according to </a:t>
            </a:r>
            <a:r>
              <a:rPr lang="it-IT" dirty="0" smtClean="0">
                <a:solidFill>
                  <a:srgbClr val="FF0000"/>
                </a:solidFill>
              </a:rPr>
              <a:t>color-spin hamiltonian</a:t>
            </a:r>
          </a:p>
          <a:p>
            <a:r>
              <a:rPr lang="it-IT" dirty="0" smtClean="0"/>
              <a:t>(all the terms of the Breit-Fermi hamiltonian are absorbed into a constant diquark mass):</a:t>
            </a:r>
            <a:endParaRPr lang="it-IT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32" y="2323959"/>
            <a:ext cx="4017818" cy="2751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26321" y="4978731"/>
                <a:ext cx="4521186" cy="12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New ansatz: the diquarks are compact  objects</a:t>
                </a:r>
                <a:br>
                  <a:rPr lang="it-IT" dirty="0" smtClean="0"/>
                </a:br>
                <a:r>
                  <a:rPr lang="it-IT" dirty="0" smtClean="0"/>
                  <a:t>spacially separated from each other,</a:t>
                </a:r>
                <a:br>
                  <a:rPr lang="it-IT" dirty="0" smtClean="0"/>
                </a:br>
                <a:r>
                  <a:rPr lang="it-IT" dirty="0" smtClean="0">
                    <a:solidFill>
                      <a:srgbClr val="FF0000"/>
                    </a:solidFill>
                  </a:rPr>
                  <a:t>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Existing spectrum is fitted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𝑐𝑞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=67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 smtClean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321" y="4978731"/>
                <a:ext cx="4521186" cy="1243161"/>
              </a:xfrm>
              <a:prstGeom prst="rect">
                <a:avLst/>
              </a:prstGeom>
              <a:blipFill rotWithShape="0">
                <a:blip r:embed="rId12"/>
                <a:stretch>
                  <a:fillRect l="-1078" t="-2941" r="-1078" b="-53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 smtClean="0"/>
              </a:p>
              <a:p>
                <a:r>
                  <a:rPr lang="it-IT" sz="2200" dirty="0" smtClean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∼175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 smtClean="0"/>
                  <a:t>Masses span 17 orders of magnitude </a:t>
                </a:r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Standard model is a remarkable </a:t>
            </a:r>
            <a:br>
              <a:rPr lang="it-IT" sz="2200" dirty="0" smtClean="0"/>
            </a:br>
            <a:r>
              <a:rPr lang="it-IT" sz="2200" dirty="0" smtClean="0"/>
              <a:t>simple theory</a:t>
            </a:r>
          </a:p>
          <a:p>
            <a:endParaRPr lang="it-IT" sz="2200" dirty="0"/>
          </a:p>
          <a:p>
            <a:r>
              <a:rPr lang="it-IT" sz="2200" dirty="0" smtClean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Tetraquark</a:t>
            </a:r>
            <a:endParaRPr lang="it-IT" sz="3600" dirty="0"/>
          </a:p>
        </p:txBody>
      </p:sp>
      <p:sp>
        <p:nvSpPr>
          <p:cNvPr id="2" name="Rectangle 1"/>
          <p:cNvSpPr/>
          <p:nvPr/>
        </p:nvSpPr>
        <p:spPr>
          <a:xfrm>
            <a:off x="4495800" y="1001577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Maiani, Piccinini, Polosa, Riquer </a:t>
            </a:r>
            <a:r>
              <a:rPr lang="it-IT" dirty="0" smtClean="0">
                <a:solidFill>
                  <a:schemeClr val="accent1"/>
                </a:solidFill>
              </a:rPr>
              <a:t>PRD89 </a:t>
            </a:r>
            <a:r>
              <a:rPr lang="it-IT" dirty="0">
                <a:solidFill>
                  <a:schemeClr val="accent1"/>
                </a:solidFill>
              </a:rPr>
              <a:t>114010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8" y="1415550"/>
            <a:ext cx="6944008" cy="171834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072083" y="2117639"/>
            <a:ext cx="1095470" cy="684532"/>
          </a:xfrm>
          <a:prstGeom prst="roundRect">
            <a:avLst/>
          </a:prstGeom>
          <a:noFill/>
          <a:ln w="41275">
            <a:solidFill>
              <a:srgbClr val="00B05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99156" y="3178539"/>
            <a:ext cx="3444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Ali, Maiani</a:t>
            </a:r>
            <a:r>
              <a:rPr lang="it-IT" dirty="0">
                <a:solidFill>
                  <a:schemeClr val="accent1"/>
                </a:solidFill>
              </a:rPr>
              <a:t>, </a:t>
            </a:r>
            <a:r>
              <a:rPr lang="it-IT" i="1" dirty="0" smtClean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smtClean="0">
                <a:solidFill>
                  <a:schemeClr val="accent1"/>
                </a:solidFill>
              </a:rPr>
              <a:t>arXiv:1708.04650</a:t>
            </a:r>
            <a:endParaRPr lang="it-IT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610"/>
            <a:ext cx="5656984" cy="1078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0273" y="296048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80890" r="8189" b="2636"/>
          <a:stretch/>
        </p:blipFill>
        <p:spPr>
          <a:xfrm>
            <a:off x="3087849" y="5524784"/>
            <a:ext cx="3385379" cy="468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" y="4626110"/>
            <a:ext cx="2968864" cy="1475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22" y="4939296"/>
            <a:ext cx="2398570" cy="10073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14371" b="82318"/>
          <a:stretch/>
        </p:blipFill>
        <p:spPr>
          <a:xfrm>
            <a:off x="3087849" y="4747060"/>
            <a:ext cx="3492012" cy="6084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70991" y="4384363"/>
            <a:ext cx="289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Two different mass scenarios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579861" y="4584937"/>
                <a:ext cx="2346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Prediction for a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861" y="4584937"/>
                <a:ext cx="234615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97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it-IT" sz="1800" dirty="0" smtClean="0"/>
                  <a:t>A </a:t>
                </a:r>
                <a:r>
                  <a:rPr lang="it-IT" sz="1800" dirty="0">
                    <a:solidFill>
                      <a:srgbClr val="0000FF"/>
                    </a:solidFill>
                  </a:rPr>
                  <a:t>deuteron-like meson pair</a:t>
                </a:r>
                <a:r>
                  <a:rPr lang="it-IT" sz="1800" dirty="0"/>
                  <a:t>, the interaction is mediated by the exchange of light mesons 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 smtClean="0">
                    <a:solidFill>
                      <a:schemeClr val="tx1"/>
                    </a:solidFill>
                  </a:rPr>
                  <a:t>Some model-independent relations (</a:t>
                </a:r>
                <a:r>
                  <a:rPr lang="it-IT" sz="1800" dirty="0" smtClean="0">
                    <a:solidFill>
                      <a:srgbClr val="0000FF"/>
                    </a:solidFill>
                  </a:rPr>
                  <a:t>Weinberg’s theorem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) </a:t>
                </a:r>
                <a:r>
                  <a:rPr lang="it-IT" sz="1800" b="1" dirty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 smtClean="0">
                    <a:solidFill>
                      <a:schemeClr val="tx1"/>
                    </a:solidFill>
                  </a:rPr>
                  <a:t>Good description of </a:t>
                </a:r>
                <a:r>
                  <a:rPr lang="it-IT" sz="1800" dirty="0" smtClean="0">
                    <a:solidFill>
                      <a:srgbClr val="0000FF"/>
                    </a:solidFill>
                  </a:rPr>
                  <a:t>decay patterns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 (mostly to constituents)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b="0" i="0" smtClean="0"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sz="1800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smtClean="0">
                    <a:solidFill>
                      <a:srgbClr val="0000FF"/>
                    </a:solidFill>
                  </a:rPr>
                  <a:t>isospin violation </a:t>
                </a:r>
                <a:r>
                  <a:rPr lang="it-IT" sz="1800" b="1" dirty="0" smtClean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</a:t>
                </a:r>
                <a:endParaRPr lang="it-IT" sz="1800" dirty="0" smtClean="0">
                  <a:solidFill>
                    <a:schemeClr val="accent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 smtClean="0">
                    <a:solidFill>
                      <a:schemeClr val="tx1"/>
                    </a:solidFill>
                  </a:rPr>
                  <a:t>States appear </a:t>
                </a:r>
                <a:r>
                  <a:rPr lang="it-IT" sz="1800" dirty="0" smtClean="0">
                    <a:solidFill>
                      <a:srgbClr val="0000FF"/>
                    </a:solidFill>
                  </a:rPr>
                  <a:t>close to thresholds </a:t>
                </a:r>
                <a:r>
                  <a:rPr lang="it-IT" sz="1800" b="1" dirty="0" smtClean="0">
                    <a:solidFill>
                      <a:srgbClr val="33CC33"/>
                    </a:solidFill>
                    <a:sym typeface="Wingdings" panose="05000000000000000000" pitchFamily="2" charset="2"/>
                  </a:rPr>
                  <a:t> </a:t>
                </a:r>
                <a:r>
                  <a:rPr lang="it-IT" sz="18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(but </a:t>
                </a:r>
                <a14:m>
                  <m:oMath xmlns:m="http://schemas.openxmlformats.org/officeDocument/2006/math">
                    <m:r>
                      <a:rPr lang="it-IT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4430</m:t>
                        </m:r>
                      </m:e>
                    </m:d>
                  </m:oMath>
                </a14:m>
                <a:r>
                  <a:rPr lang="it-IT" sz="18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sz="18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r>
                  <a:rPr lang="it-IT" sz="18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)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Lifetime of costituents has to be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≫1/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𝜋</m:t>
                        </m:r>
                      </m:sub>
                    </m:sSub>
                  </m:oMath>
                </a14:m>
                <a:endParaRPr lang="it-IT" sz="1800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it-IT" sz="1800" dirty="0" smtClean="0">
                    <a:solidFill>
                      <a:schemeClr val="tx1"/>
                    </a:solidFill>
                  </a:rPr>
                  <a:t>Binding energy varies from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−70 </m:t>
                    </m:r>
                  </m:oMath>
                </a14:m>
                <a:r>
                  <a:rPr lang="it-IT" sz="1800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−0.1 </m:t>
                    </m:r>
                    <m:r>
                      <m:rPr>
                        <m:nor/>
                      </m:rPr>
                      <a:rPr lang="it-IT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1800" dirty="0" smtClean="0">
                    <a:solidFill>
                      <a:schemeClr val="tx1"/>
                    </a:solidFill>
                  </a:rPr>
                  <a:t>, or even </a:t>
                </a:r>
                <a:r>
                  <a:rPr lang="it-IT" sz="1800" dirty="0" smtClean="0">
                    <a:solidFill>
                      <a:srgbClr val="FF0000"/>
                    </a:solidFill>
                  </a:rPr>
                  <a:t>positive</a:t>
                </a:r>
                <a:r>
                  <a:rPr lang="it-IT" sz="1800" dirty="0" smtClean="0">
                    <a:solidFill>
                      <a:schemeClr val="tx1"/>
                    </a:solidFill>
                  </a:rPr>
                  <a:t> (repulsive interaction) </a:t>
                </a:r>
                <a:r>
                  <a:rPr lang="it-IT" sz="18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</a:p>
              <a:p>
                <a:pPr>
                  <a:spcBef>
                    <a:spcPts val="0"/>
                  </a:spcBef>
                </a:pPr>
                <a:r>
                  <a:rPr lang="it-IT" sz="18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Unclear spectrum </a:t>
                </a:r>
                <a:r>
                  <a:rPr lang="it-IT" sz="18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(a state for each threshold?) </a:t>
                </a:r>
                <a:r>
                  <a:rPr lang="it-IT" sz="1800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– depends on potential models </a:t>
                </a:r>
                <a:r>
                  <a:rPr lang="it-IT" sz="18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</a:t>
                </a:r>
                <a:endParaRPr lang="it-IT" sz="1800" dirty="0" smtClean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959889"/>
                <a:ext cx="9067799" cy="1981691"/>
              </a:xfrm>
              <a:blipFill rotWithShape="0">
                <a:blip r:embed="rId2"/>
                <a:stretch>
                  <a:fillRect l="-538" t="-2462" r="-538" b="-5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uppo 25"/>
          <p:cNvGrpSpPr/>
          <p:nvPr/>
        </p:nvGrpSpPr>
        <p:grpSpPr>
          <a:xfrm>
            <a:off x="131669" y="1180262"/>
            <a:ext cx="5065020" cy="1517709"/>
            <a:chOff x="-2674984" y="677916"/>
            <a:chExt cx="6148504" cy="1377282"/>
          </a:xfrm>
        </p:grpSpPr>
        <p:sp>
          <p:nvSpPr>
            <p:cNvPr id="6" name="Ovale 5"/>
            <p:cNvSpPr/>
            <p:nvPr/>
          </p:nvSpPr>
          <p:spPr>
            <a:xfrm rot="274152">
              <a:off x="-2674984" y="677916"/>
              <a:ext cx="6148504" cy="137728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-2121233" y="967798"/>
              <a:ext cx="892884" cy="559397"/>
              <a:chOff x="-2061033" y="993276"/>
              <a:chExt cx="892884" cy="559397"/>
            </a:xfrm>
          </p:grpSpPr>
          <p:sp>
            <p:nvSpPr>
              <p:cNvPr id="9" name="Ovale 8"/>
              <p:cNvSpPr/>
              <p:nvPr/>
            </p:nvSpPr>
            <p:spPr>
              <a:xfrm rot="1702495">
                <a:off x="-2061033" y="99327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ttangolo 15"/>
                  <p:cNvSpPr/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861664" y="1088308"/>
                    <a:ext cx="511935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uppo 18"/>
            <p:cNvGrpSpPr/>
            <p:nvPr/>
          </p:nvGrpSpPr>
          <p:grpSpPr>
            <a:xfrm>
              <a:off x="1566868" y="967798"/>
              <a:ext cx="892884" cy="916523"/>
              <a:chOff x="-551448" y="647523"/>
              <a:chExt cx="892884" cy="916523"/>
            </a:xfrm>
          </p:grpSpPr>
          <p:sp>
            <p:nvSpPr>
              <p:cNvPr id="13" name="Ovale 12"/>
              <p:cNvSpPr/>
              <p:nvPr/>
            </p:nvSpPr>
            <p:spPr>
              <a:xfrm rot="1702495">
                <a:off x="-551448" y="887046"/>
                <a:ext cx="892884" cy="559397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" name="Connettore 2 17"/>
              <p:cNvCxnSpPr/>
              <p:nvPr/>
            </p:nvCxnSpPr>
            <p:spPr>
              <a:xfrm flipV="1">
                <a:off x="-365568" y="647523"/>
                <a:ext cx="593689" cy="916523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ttangolo 16"/>
                  <p:cNvSpPr/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/>
                                    </a:rPr>
                                    <m:t>0∗</m:t>
                                  </m:r>
                                </m:sup>
                              </m:sSup>
                            </m:e>
                          </m:acc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7" name="Rettangolo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0808" y="1008217"/>
                    <a:ext cx="593689" cy="39010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2" name="Connettore 1 21"/>
            <p:cNvCxnSpPr/>
            <p:nvPr/>
          </p:nvCxnSpPr>
          <p:spPr>
            <a:xfrm>
              <a:off x="-1409929" y="1328492"/>
              <a:ext cx="3147437" cy="97527"/>
            </a:xfrm>
            <a:prstGeom prst="line">
              <a:avLst/>
            </a:prstGeom>
            <a:ln w="38100">
              <a:solidFill>
                <a:srgbClr val="FF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e 23"/>
            <p:cNvSpPr/>
            <p:nvPr/>
          </p:nvSpPr>
          <p:spPr>
            <a:xfrm>
              <a:off x="0" y="1284922"/>
              <a:ext cx="184666" cy="18466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ttangolo 24"/>
                <p:cNvSpPr/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Rettangolo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2179" y="1377255"/>
                  <a:ext cx="51193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ttangolo 3"/>
          <p:cNvSpPr/>
          <p:nvPr/>
        </p:nvSpPr>
        <p:spPr>
          <a:xfrm>
            <a:off x="5249093" y="726316"/>
            <a:ext cx="37127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 smtClean="0">
                <a:solidFill>
                  <a:srgbClr val="C00000"/>
                </a:solidFill>
              </a:rPr>
              <a:t>Tornqvist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Z.Phys</a:t>
            </a:r>
            <a:r>
              <a:rPr lang="en-US" dirty="0">
                <a:solidFill>
                  <a:srgbClr val="C00000"/>
                </a:solidFill>
              </a:rPr>
              <a:t>. C61, </a:t>
            </a:r>
            <a:r>
              <a:rPr lang="en-US" dirty="0" smtClean="0">
                <a:solidFill>
                  <a:srgbClr val="C00000"/>
                </a:solidFill>
              </a:rPr>
              <a:t>525</a:t>
            </a:r>
          </a:p>
          <a:p>
            <a:pPr algn="r"/>
            <a:r>
              <a:rPr lang="en-US" dirty="0" err="1" smtClean="0">
                <a:solidFill>
                  <a:srgbClr val="C00000"/>
                </a:solidFill>
              </a:rPr>
              <a:t>Braaten</a:t>
            </a:r>
            <a:r>
              <a:rPr lang="en-US" dirty="0" smtClean="0">
                <a:solidFill>
                  <a:srgbClr val="C00000"/>
                </a:solidFill>
              </a:rPr>
              <a:t> and </a:t>
            </a:r>
            <a:r>
              <a:rPr lang="en-US" dirty="0" err="1" smtClean="0">
                <a:solidFill>
                  <a:srgbClr val="C00000"/>
                </a:solidFill>
              </a:rPr>
              <a:t>Kusunoki</a:t>
            </a:r>
            <a:r>
              <a:rPr lang="en-US" dirty="0" smtClean="0">
                <a:solidFill>
                  <a:srgbClr val="C00000"/>
                </a:solidFill>
              </a:rPr>
              <a:t>, PRD69 074005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Swanson, Phys.Rept</a:t>
            </a:r>
            <a:r>
              <a:rPr lang="it-IT" dirty="0">
                <a:solidFill>
                  <a:srgbClr val="C00000"/>
                </a:solidFill>
              </a:rPr>
              <a:t>. </a:t>
            </a:r>
            <a:r>
              <a:rPr lang="it-IT" dirty="0" smtClean="0">
                <a:solidFill>
                  <a:srgbClr val="C00000"/>
                </a:solidFill>
              </a:rPr>
              <a:t>429 </a:t>
            </a:r>
            <a:r>
              <a:rPr lang="it-IT" dirty="0">
                <a:solidFill>
                  <a:srgbClr val="C00000"/>
                </a:solidFill>
              </a:rPr>
              <a:t>243-305</a:t>
            </a:r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Other models: Molecule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3872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402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725" y="1638062"/>
                <a:ext cx="2201115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sub>
                                          </m:sSub>
                                          <m:r>
                                            <a:rPr lang="it-IT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</m:d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563" y="5063078"/>
                <a:ext cx="9178923" cy="7247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5530163" y="5004162"/>
            <a:ext cx="1540593" cy="8759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6256" y="5875562"/>
            <a:ext cx="400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Needs regularization, cutoff dependence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Weinberg theorem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222" y="1550755"/>
                <a:ext cx="6090960" cy="40240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1600" b="0" dirty="0" smtClean="0"/>
                  <a:t>Resonant scattering amplitude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𝐶𝑀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b="0" dirty="0" smtClean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1600" b="0" dirty="0" smtClean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1600" b="0" dirty="0" smtClean="0"/>
                  <a:t>, and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it-IT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it-IT" dirty="0" smtClean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US" sz="1600" dirty="0" smtClean="0"/>
                  <a:t>This </a:t>
                </a:r>
                <a:r>
                  <a:rPr lang="en-US" sz="1600" dirty="0"/>
                  <a:t>has to be compared with the potential scattering for </a:t>
                </a:r>
                <a:r>
                  <a:rPr lang="en-US" sz="1600" dirty="0" smtClean="0"/>
                  <a:t>slow particles (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𝑘𝑅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1600" dirty="0" smtClean="0"/>
                  <a:t>, being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∼1</m:t>
                    </m:r>
                    <m:r>
                      <m:rPr>
                        <m:lit/>
                      </m:rPr>
                      <a:rPr lang="it-IT" sz="16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1600" dirty="0" smtClean="0"/>
                  <a:t> the range of interaction) in </a:t>
                </a:r>
                <a:r>
                  <a:rPr lang="en-US" sz="1600" dirty="0"/>
                  <a:t>an attractive potential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1600" dirty="0"/>
                  <a:t> with a superficial level at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it-IT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𝑎𝑏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rad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512</m:t>
                          </m:r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 smtClean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22" y="1550755"/>
                <a:ext cx="6090960" cy="4024050"/>
              </a:xfrm>
              <a:prstGeom prst="rect">
                <a:avLst/>
              </a:prstGeom>
              <a:blipFill rotWithShape="0">
                <a:blip r:embed="rId2"/>
                <a:stretch>
                  <a:fillRect l="-2102" t="-15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28287" y="5160339"/>
            <a:ext cx="2442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Weinberg, PR 130, 776</a:t>
            </a:r>
          </a:p>
          <a:p>
            <a:r>
              <a:rPr lang="it-IT" dirty="0">
                <a:solidFill>
                  <a:srgbClr val="C00000"/>
                </a:solidFill>
              </a:rPr>
              <a:t>Weinberg, PR </a:t>
            </a:r>
            <a:r>
              <a:rPr lang="it-IT" dirty="0" smtClean="0">
                <a:solidFill>
                  <a:srgbClr val="C00000"/>
                </a:solidFill>
              </a:rPr>
              <a:t>137, B672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Polosa, PLB 746, 248</a:t>
            </a:r>
            <a:endParaRPr lang="it-IT" dirty="0">
              <a:solidFill>
                <a:srgbClr val="C00000"/>
              </a:solidFill>
            </a:endParaRPr>
          </a:p>
          <a:p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82" y="1116188"/>
            <a:ext cx="2893617" cy="31570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6597" y="5390139"/>
                <a:ext cx="38677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This corresponds to the pure molecular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interpretation of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7" y="5390139"/>
                <a:ext cx="3867790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260" t="-4717" r="-63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783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Weinberg and amplitudes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6670" y="1369504"/>
            <a:ext cx="2324236" cy="1706815"/>
            <a:chOff x="241403" y="1278969"/>
            <a:chExt cx="2324236" cy="170681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5718" y="1620570"/>
              <a:ext cx="20053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5718" y="2616452"/>
              <a:ext cx="20234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76538" y="1620570"/>
              <a:ext cx="0" cy="99588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378389" y="1933845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8389" y="1933845"/>
                  <a:ext cx="378758" cy="3693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41403" y="2616452"/>
                  <a:ext cx="4959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403" y="2616452"/>
                  <a:ext cx="49590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2069734" y="1278969"/>
                  <a:ext cx="4959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9734" y="1278969"/>
                  <a:ext cx="49590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273044" y="1288022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44" y="1288022"/>
                  <a:ext cx="404598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069734" y="2616452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9734" y="2616452"/>
                  <a:ext cx="404598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3409882" y="1355638"/>
            <a:ext cx="2324236" cy="1706815"/>
            <a:chOff x="3537763" y="1333290"/>
            <a:chExt cx="2324236" cy="1706815"/>
          </a:xfrm>
        </p:grpSpPr>
        <p:cxnSp>
          <p:nvCxnSpPr>
            <p:cNvPr id="26" name="Straight Connector 25"/>
            <p:cNvCxnSpPr>
              <a:endCxn id="31" idx="2"/>
            </p:cNvCxnSpPr>
            <p:nvPr/>
          </p:nvCxnSpPr>
          <p:spPr>
            <a:xfrm flipV="1">
              <a:off x="3672078" y="1702622"/>
              <a:ext cx="1941969" cy="968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537763" y="2670773"/>
                  <a:ext cx="4959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763" y="2670773"/>
                  <a:ext cx="495905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5366094" y="1333290"/>
                  <a:ext cx="4959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094" y="1333290"/>
                  <a:ext cx="49590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3569404" y="1342343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04" y="1342343"/>
                  <a:ext cx="40459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5366094" y="2670773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094" y="2670773"/>
                  <a:ext cx="404598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/>
            <p:cNvCxnSpPr/>
            <p:nvPr/>
          </p:nvCxnSpPr>
          <p:spPr>
            <a:xfrm>
              <a:off x="3703593" y="1693569"/>
              <a:ext cx="1941969" cy="968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4643062" y="214358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Right Arrow 35"/>
          <p:cNvSpPr/>
          <p:nvPr/>
        </p:nvSpPr>
        <p:spPr>
          <a:xfrm>
            <a:off x="2610906" y="1946495"/>
            <a:ext cx="548753" cy="447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ight Arrow 36"/>
          <p:cNvSpPr/>
          <p:nvPr/>
        </p:nvSpPr>
        <p:spPr>
          <a:xfrm>
            <a:off x="5752541" y="1942319"/>
            <a:ext cx="548753" cy="447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366081" y="2716040"/>
                <a:ext cx="495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081" y="2716040"/>
                <a:ext cx="495905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8194412" y="1378557"/>
                <a:ext cx="4045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412" y="1378557"/>
                <a:ext cx="404598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397722" y="1387610"/>
                <a:ext cx="4045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722" y="1387610"/>
                <a:ext cx="404598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8194412" y="2716040"/>
                <a:ext cx="495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412" y="2716040"/>
                <a:ext cx="495905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/>
          <p:cNvGrpSpPr/>
          <p:nvPr/>
        </p:nvGrpSpPr>
        <p:grpSpPr>
          <a:xfrm>
            <a:off x="6500396" y="1738836"/>
            <a:ext cx="675350" cy="977205"/>
            <a:chOff x="6500396" y="1738836"/>
            <a:chExt cx="675350" cy="977205"/>
          </a:xfrm>
        </p:grpSpPr>
        <p:cxnSp>
          <p:nvCxnSpPr>
            <p:cNvPr id="59" name="Straight Connector 58"/>
            <p:cNvCxnSpPr>
              <a:endCxn id="67" idx="2"/>
            </p:cNvCxnSpPr>
            <p:nvPr/>
          </p:nvCxnSpPr>
          <p:spPr>
            <a:xfrm flipV="1">
              <a:off x="6500396" y="2251329"/>
              <a:ext cx="649767" cy="464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endCxn id="67" idx="2"/>
            </p:cNvCxnSpPr>
            <p:nvPr/>
          </p:nvCxnSpPr>
          <p:spPr>
            <a:xfrm>
              <a:off x="6531911" y="1738836"/>
              <a:ext cx="618252" cy="512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7130027" y="222846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7" name="Oval 66"/>
          <p:cNvSpPr/>
          <p:nvPr/>
        </p:nvSpPr>
        <p:spPr>
          <a:xfrm>
            <a:off x="7150163" y="1719580"/>
            <a:ext cx="733871" cy="1063497"/>
          </a:xfrm>
          <a:prstGeom prst="ellipse">
            <a:avLst/>
          </a:prstGeom>
          <a:noFill/>
          <a:ln>
            <a:solidFill>
              <a:srgbClr val="B7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1" name="Group 70"/>
          <p:cNvGrpSpPr/>
          <p:nvPr/>
        </p:nvGrpSpPr>
        <p:grpSpPr>
          <a:xfrm flipH="1">
            <a:off x="7866219" y="1745511"/>
            <a:ext cx="675350" cy="977205"/>
            <a:chOff x="6500396" y="1738836"/>
            <a:chExt cx="675350" cy="977205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6500396" y="2251329"/>
              <a:ext cx="649767" cy="464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531911" y="1738836"/>
              <a:ext cx="618252" cy="512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7130027" y="2228468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90123" y="3395050"/>
            <a:ext cx="4825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This means that IF you can consider the pion exchange as a contact interaction,</a:t>
            </a:r>
            <a:br>
              <a:rPr lang="it-IT" dirty="0" smtClean="0"/>
            </a:br>
            <a:r>
              <a:rPr lang="it-IT" dirty="0" smtClean="0"/>
              <a:t>the amplitude is determined by the pole close to threshold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269933" y="2933323"/>
            <a:ext cx="135802" cy="4526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745152" y="3522231"/>
            <a:ext cx="3321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This loop is now divergent,</a:t>
            </a:r>
            <a:br>
              <a:rPr lang="it-IT" dirty="0" smtClean="0"/>
            </a:br>
            <a:r>
              <a:rPr lang="it-IT" dirty="0" smtClean="0"/>
              <a:t>I need to renormalize the integral</a:t>
            </a:r>
            <a:br>
              <a:rPr lang="it-IT" dirty="0" smtClean="0"/>
            </a:br>
            <a:r>
              <a:rPr lang="it-IT" dirty="0" smtClean="0"/>
              <a:t>I can put the pole where I want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34622" y="4595379"/>
            <a:ext cx="8152178" cy="15157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1" name="Straight Connector 80"/>
          <p:cNvCxnSpPr/>
          <p:nvPr/>
        </p:nvCxnSpPr>
        <p:spPr>
          <a:xfrm>
            <a:off x="3905787" y="5353234"/>
            <a:ext cx="46357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2806572" y="5287223"/>
            <a:ext cx="75064" cy="750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20610" y="4604974"/>
                <a:ext cx="1165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Complex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0" y="4604974"/>
                <a:ext cx="1165384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4167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0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Weinberg and amplitudes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Amplitude analysis and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395458" y="1728145"/>
                <a:ext cx="42913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BUT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 actually decays into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and the system is constrained by 3-body unitarity</a:t>
                </a: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458" y="1728145"/>
                <a:ext cx="4291342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1136" t="-4673" r="-852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/>
          <p:cNvSpPr/>
          <p:nvPr/>
        </p:nvSpPr>
        <p:spPr>
          <a:xfrm>
            <a:off x="534622" y="4595379"/>
            <a:ext cx="8152178" cy="15157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1" name="Straight Connector 80"/>
          <p:cNvCxnSpPr/>
          <p:nvPr/>
        </p:nvCxnSpPr>
        <p:spPr>
          <a:xfrm>
            <a:off x="3905787" y="5353234"/>
            <a:ext cx="463578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520610" y="4604974"/>
                <a:ext cx="1165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Complex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10" y="4604974"/>
                <a:ext cx="116538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4167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60282" y="1321115"/>
            <a:ext cx="3156414" cy="1958625"/>
            <a:chOff x="2200195" y="1227216"/>
            <a:chExt cx="3156414" cy="195862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20790" y="1683914"/>
              <a:ext cx="20053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990614" y="2734142"/>
              <a:ext cx="20234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977851" y="2066512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7851" y="2066512"/>
                  <a:ext cx="37875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004668" y="2744140"/>
                  <a:ext cx="49590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668" y="2744140"/>
                  <a:ext cx="49590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3905787" y="1383683"/>
                  <a:ext cx="49590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5787" y="1383683"/>
                  <a:ext cx="495905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858663" y="1241425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8663" y="1241425"/>
                  <a:ext cx="404598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684630" y="2734142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4630" y="2734142"/>
                  <a:ext cx="40459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/>
            <p:cNvGrpSpPr/>
            <p:nvPr/>
          </p:nvGrpSpPr>
          <p:grpSpPr>
            <a:xfrm>
              <a:off x="2389575" y="2272445"/>
              <a:ext cx="615094" cy="913396"/>
              <a:chOff x="1819751" y="2218099"/>
              <a:chExt cx="615094" cy="913396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 flipV="1">
                <a:off x="1819752" y="2218099"/>
                <a:ext cx="615093" cy="4616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1819751" y="2669798"/>
                <a:ext cx="615093" cy="4616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 flipH="1">
              <a:off x="4362758" y="1227216"/>
              <a:ext cx="651306" cy="913396"/>
              <a:chOff x="1783539" y="2218099"/>
              <a:chExt cx="651306" cy="913396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1819752" y="2218099"/>
                <a:ext cx="615093" cy="4616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1783539" y="2669798"/>
                <a:ext cx="615093" cy="4616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2304699" y="1956788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699" y="1956788"/>
                  <a:ext cx="40459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2304699" y="1361607"/>
                  <a:ext cx="4045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4699" y="1361607"/>
                  <a:ext cx="404598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200195" y="2816509"/>
                  <a:ext cx="3787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195" y="2816509"/>
                  <a:ext cx="37875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3630609" y="2066512"/>
                  <a:ext cx="3787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0609" y="2066512"/>
                  <a:ext cx="37875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Connector 11"/>
            <p:cNvCxnSpPr/>
            <p:nvPr/>
          </p:nvCxnSpPr>
          <p:spPr>
            <a:xfrm flipV="1">
              <a:off x="3500573" y="1693139"/>
              <a:ext cx="319415" cy="10310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4267926" y="5296275"/>
            <a:ext cx="87963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25091" y="4576495"/>
            <a:ext cx="309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Short cut of real pion exchange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94331" y="2714747"/>
            <a:ext cx="426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position of the pole can be calculated</a:t>
            </a:r>
            <a:br>
              <a:rPr lang="it-IT" dirty="0" smtClean="0"/>
            </a:br>
            <a:r>
              <a:rPr lang="it-IT" dirty="0" smtClean="0"/>
              <a:t>given a model for the simple pion exchange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03268" y="944026"/>
            <a:ext cx="314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Jackura, AP et al., in progress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77314" y="561513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pole?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016" y="3728649"/>
            <a:ext cx="892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The simplest model leads to a convergent dispersion relation, the pole position is determined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One can check whether this purely molecular amplitude is consistent or not with data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223630" y="996222"/>
                <a:ext cx="846317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r>
                  <a:rPr lang="it-IT" dirty="0" smtClean="0">
                    <a:solidFill>
                      <a:schemeClr val="tx2"/>
                    </a:solidFill>
                  </a:rPr>
                  <a:t> is the Queen of exotic resonances, t</a:t>
                </a:r>
                <a:r>
                  <a:rPr lang="it-IT" dirty="0" smtClean="0"/>
                  <a:t>he most popular interpretation</a:t>
                </a:r>
                <a:br>
                  <a:rPr lang="it-IT" dirty="0" smtClean="0"/>
                </a:br>
                <a:r>
                  <a:rPr lang="it-IT" dirty="0" smtClean="0"/>
                  <a:t>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molecule </a:t>
                </a:r>
                <a:r>
                  <a:rPr lang="it-IT" dirty="0" smtClean="0"/>
                  <a:t>(bound state, pole in the 1</a:t>
                </a:r>
                <a:r>
                  <a:rPr lang="it-IT" baseline="30000" dirty="0" smtClean="0"/>
                  <a:t>st</a:t>
                </a:r>
                <a:r>
                  <a:rPr lang="it-IT" dirty="0" smtClean="0"/>
                  <a:t> Riemann sheet?)</a:t>
                </a:r>
                <a:br>
                  <a:rPr lang="it-IT" dirty="0" smtClean="0"/>
                </a:br>
                <a:r>
                  <a:rPr lang="it-IT" dirty="0" smtClean="0"/>
                  <a:t>but it is copiously promptly produced at hadron colliders</a:t>
                </a:r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30" y="996222"/>
                <a:ext cx="84631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648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53772" y="2027407"/>
            <a:ext cx="4228949" cy="4590531"/>
            <a:chOff x="90398" y="2135262"/>
            <a:chExt cx="4228949" cy="4590531"/>
          </a:xfrm>
        </p:grpSpPr>
        <p:sp>
          <p:nvSpPr>
            <p:cNvPr id="4" name="Rounded Rectangle 3"/>
            <p:cNvSpPr/>
            <p:nvPr/>
          </p:nvSpPr>
          <p:spPr>
            <a:xfrm>
              <a:off x="108832" y="2135262"/>
              <a:ext cx="4210515" cy="4590531"/>
            </a:xfrm>
            <a:prstGeom prst="roundRect">
              <a:avLst>
                <a:gd name="adj" fmla="val 8496"/>
              </a:avLst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398" y="5867025"/>
              <a:ext cx="4065659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it-IT" sz="1600" dirty="0" smtClean="0">
                  <a:solidFill>
                    <a:srgbClr val="C00000"/>
                  </a:solidFill>
                </a:rPr>
                <a:t>Bignamini </a:t>
              </a:r>
              <a:r>
                <a:rPr lang="it-IT" sz="1600" i="1" dirty="0" smtClean="0">
                  <a:solidFill>
                    <a:srgbClr val="C00000"/>
                  </a:solidFill>
                </a:rPr>
                <a:t>et al. </a:t>
              </a:r>
              <a:r>
                <a:rPr lang="it-IT" sz="1600" dirty="0" smtClean="0">
                  <a:solidFill>
                    <a:srgbClr val="C00000"/>
                  </a:solidFill>
                </a:rPr>
                <a:t>PRL103 </a:t>
              </a:r>
              <a:r>
                <a:rPr lang="it-IT" sz="1600" dirty="0">
                  <a:solidFill>
                    <a:srgbClr val="C00000"/>
                  </a:solidFill>
                </a:rPr>
                <a:t>(2009) </a:t>
              </a:r>
              <a:r>
                <a:rPr lang="it-IT" sz="1600" dirty="0" smtClean="0">
                  <a:solidFill>
                    <a:srgbClr val="C00000"/>
                  </a:solidFill>
                </a:rPr>
                <a:t>162001</a:t>
              </a:r>
            </a:p>
          </p:txBody>
        </p:sp>
        <p:pic>
          <p:nvPicPr>
            <p:cNvPr id="25" name="Immagin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5" y="2311418"/>
              <a:ext cx="3811509" cy="2634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3"/>
                <p:cNvSpPr txBox="1"/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𝑀𝐶</m:t>
                            </m:r>
                          </m:sub>
                        </m:sSub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it-IT" b="0" i="1" smtClean="0">
                                <a:latin typeface="Cambria Math"/>
                              </a:rPr>
                              <m:t>→</m:t>
                            </m:r>
                            <m:r>
                              <a:rPr lang="it-IT" b="0" i="1" smtClean="0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</m:e>
                        </m:d>
                        <m:r>
                          <a:rPr lang="it-IT" b="0" i="1" smtClean="0">
                            <a:latin typeface="Cambria Math"/>
                          </a:rPr>
                          <m:t>≈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0.1 </m:t>
                        </m:r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nb</m:t>
                        </m:r>
                      </m:oMath>
                    </m:oMathPara>
                  </a14:m>
                  <a:endParaRPr lang="it-IT" dirty="0" smtClean="0"/>
                </a:p>
                <a:p>
                  <a:pPr algn="ctr"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𝑋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(3872)</m:t>
                          </m:r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30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−70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a14:m>
                  <a:r>
                    <a:rPr lang="it-IT" dirty="0" smtClean="0">
                      <a:solidFill>
                        <a:srgbClr val="FF0000"/>
                      </a:solidFill>
                    </a:rPr>
                    <a:t>!!! </a:t>
                  </a:r>
                </a:p>
              </p:txBody>
            </p:sp>
          </mc:Choice>
          <mc:Fallback xmlns="">
            <p:sp>
              <p:nvSpPr>
                <p:cNvPr id="27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21" y="5022313"/>
                  <a:ext cx="3883936" cy="7293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833" r="-2041"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755964" y="2787100"/>
              <a:ext cx="1812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(CDF acceptance)</a:t>
              </a:r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18017" y="2027407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017" y="2027407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30350" y="2072929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1053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85748" y="3399469"/>
                <a:ext cx="4275051" cy="30931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),</a:t>
                </a:r>
                <a:br>
                  <a:rPr lang="it-IT" dirty="0" smtClean="0"/>
                </a:br>
                <a:r>
                  <a:rPr lang="it-IT" dirty="0" smtClean="0"/>
                  <a:t>which </a:t>
                </a:r>
                <a:r>
                  <a:rPr lang="it-IT" dirty="0"/>
                  <a:t>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to </a:t>
                </a:r>
                <a:r>
                  <a:rPr lang="it-IT" dirty="0"/>
                  <a:t>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 smtClean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 smtClean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 smtClean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the </a:t>
                </a:r>
                <a:r>
                  <a:rPr lang="it-IT" dirty="0" smtClean="0"/>
                  <a:t>rescattering </a:t>
                </a:r>
                <a:r>
                  <a:rPr lang="it-IT" dirty="0"/>
                  <a:t>is </a:t>
                </a:r>
                <a:r>
                  <a:rPr lang="it-IT" dirty="0" smtClean="0"/>
                  <a:t>flawed </a:t>
                </a:r>
                <a:r>
                  <a:rPr lang="it-IT" dirty="0"/>
                  <a:t>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propagation. Estimating the effect of these pions increases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 smtClean="0"/>
                  <a:t>, but not enough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</a:t>
                </a:r>
                <a:r>
                  <a:rPr lang="it-IT" sz="1600" dirty="0" smtClean="0">
                    <a:solidFill>
                      <a:srgbClr val="C00000"/>
                    </a:solidFill>
                  </a:rPr>
                  <a:t>034003</a:t>
                </a:r>
                <a:endParaRPr lang="it-IT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748" y="3399469"/>
                <a:ext cx="4275051" cy="3093154"/>
              </a:xfrm>
              <a:prstGeom prst="rect">
                <a:avLst/>
              </a:prstGeom>
              <a:blipFill rotWithShape="0">
                <a:blip r:embed="rId15"/>
                <a:stretch>
                  <a:fillRect l="-1284" t="-1183" r="-713" b="-17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66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Nuclear modification factors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83" r="2420" b="31900"/>
          <a:stretch/>
        </p:blipFill>
        <p:spPr>
          <a:xfrm>
            <a:off x="4780230" y="3299806"/>
            <a:ext cx="4047356" cy="27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3134" r="2347" b="31987"/>
          <a:stretch/>
        </p:blipFill>
        <p:spPr>
          <a:xfrm>
            <a:off x="340849" y="3311188"/>
            <a:ext cx="4029691" cy="2743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8770" y="1036500"/>
            <a:ext cx="7954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What happens to molecules in heavy ion collisions?</a:t>
            </a:r>
          </a:p>
          <a:p>
            <a:r>
              <a:rPr lang="it-IT" dirty="0" smtClean="0"/>
              <a:t>We can use deuteron data to extract the values of the nuclear modification factors </a:t>
            </a:r>
            <a:br>
              <a:rPr lang="it-IT" dirty="0" smtClean="0"/>
            </a:br>
            <a:endParaRPr lang="it-IT" dirty="0" smtClean="0"/>
          </a:p>
        </p:txBody>
      </p:sp>
      <p:sp>
        <p:nvSpPr>
          <p:cNvPr id="3" name="Oval 2"/>
          <p:cNvSpPr/>
          <p:nvPr/>
        </p:nvSpPr>
        <p:spPr>
          <a:xfrm>
            <a:off x="2121774" y="3092381"/>
            <a:ext cx="2450226" cy="1692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463762" y="3262077"/>
            <a:ext cx="2450226" cy="1270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Larger than 1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1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77" y="1427656"/>
            <a:ext cx="886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 smtClean="0">
                <a:solidFill>
                  <a:schemeClr val="tx1"/>
                </a:solidFill>
              </a:rPr>
              <a:t>We assume a pure Glauber model (RAA = 1) and a value RAA = 5 to rescale Pb-Pb data to pp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9864" y="2362781"/>
            <a:ext cx="326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00FF"/>
                </a:solidFill>
              </a:rPr>
              <a:t>Are they similar objects?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7002" y="1001412"/>
            <a:ext cx="686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 smtClean="0">
                <a:solidFill>
                  <a:srgbClr val="C00000"/>
                </a:solidFill>
              </a:rPr>
              <a:t>Esposito, Guerrieri, Maiani, Piccinini, AP, Polosa, 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PRD92, </a:t>
            </a:r>
            <a:r>
              <a:rPr lang="it-IT" dirty="0">
                <a:solidFill>
                  <a:srgbClr val="C00000"/>
                </a:solidFill>
              </a:rPr>
              <a:t>034028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Light nuclei at ALICE vs.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" y="2281473"/>
            <a:ext cx="4260118" cy="4100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2281473"/>
            <a:ext cx="4237514" cy="40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527" y="2399540"/>
            <a:ext cx="17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Exponential extr.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6940040" y="2371263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Blast-wave extr.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is way larger than the extrapolated cross section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10" t="-10000" r="-10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4127822" y="4488913"/>
            <a:ext cx="0" cy="102745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7283" y="1358020"/>
                <a:ext cx="8565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Given the new lineshape by BESIII, we need to rethink the binding energy of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83" y="1358020"/>
                <a:ext cx="856516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41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2094978"/>
                  </p:ext>
                </p:extLst>
              </p:nvPr>
            </p:nvGraphicFramePr>
            <p:xfrm>
              <a:off x="457200" y="2438149"/>
              <a:ext cx="807116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4233"/>
                    <a:gridCol w="1614233"/>
                    <a:gridCol w="1614233"/>
                    <a:gridCol w="1614233"/>
                    <a:gridCol w="161423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Constituents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Bind. Energy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Bind.</a:t>
                          </a:r>
                          <a:r>
                            <a:rPr lang="it-IT" baseline="0" dirty="0" smtClean="0"/>
                            <a:t> </a:t>
                          </a:r>
                          <a:r>
                            <a:rPr lang="it-IT" dirty="0" smtClean="0"/>
                            <a:t>Mom.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Mediator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(3872)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∗0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keV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(~300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(4260)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400 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(~600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(4450)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b="0" i="0" smtClean="0"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(~300 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m:rPr>
                                    <m:nor/>
                                  </m:rPr>
                                  <a:rPr lang="it-IT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2094978"/>
                  </p:ext>
                </p:extLst>
              </p:nvPr>
            </p:nvGraphicFramePr>
            <p:xfrm>
              <a:off x="457200" y="2438149"/>
              <a:ext cx="807116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4233"/>
                    <a:gridCol w="1614233"/>
                    <a:gridCol w="1614233"/>
                    <a:gridCol w="1614233"/>
                    <a:gridCol w="161423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Constituents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Bind. Energy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Bind.</a:t>
                          </a:r>
                          <a:r>
                            <a:rPr lang="it-IT" baseline="0" dirty="0" smtClean="0"/>
                            <a:t> </a:t>
                          </a:r>
                          <a:r>
                            <a:rPr lang="it-IT" dirty="0" smtClean="0"/>
                            <a:t>Mom.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Mediator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55" t="-106452" r="-401509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755" t="-106452" r="-301509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0755" t="-106452" r="-201509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00755" t="-106452" r="-101509" b="-2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00755" t="-106452" r="-1509" b="-20806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55" t="-209836" r="-401509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755" t="-209836" r="-301509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0755" t="-209836" r="-201509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00755" t="-209836" r="-101509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00755" t="-209836" r="-1509" b="-11147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755" t="-309836" r="-40150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755" t="-309836" r="-30150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0755" t="-309836" r="-20150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300755" t="-309836" r="-10150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00755" t="-309836" r="-1509" b="-1147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23117" y="4336610"/>
                <a:ext cx="855933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If the states are purely hadron molecule, all the properties depend on the position of the </a:t>
                </a:r>
                <a:br>
                  <a:rPr lang="it-IT" dirty="0" smtClean="0"/>
                </a:br>
                <a:r>
                  <a:rPr lang="it-IT" dirty="0" smtClean="0"/>
                  <a:t>pole with respect to threshold – all the features are universal</a:t>
                </a:r>
              </a:p>
              <a:p>
                <a:endParaRPr lang="it-IT" dirty="0"/>
              </a:p>
              <a:p>
                <a:r>
                  <a:rPr lang="it-IT" dirty="0" smtClean="0"/>
                  <a:t>What does the production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dirty="0" smtClean="0"/>
                  <a:t> implies for the other states?</a:t>
                </a:r>
                <a:endParaRPr lang="it-IT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17" y="4336610"/>
                <a:ext cx="8559331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641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275306" y="1650620"/>
            <a:ext cx="24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J. Nys and AP, to appear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7283" y="1358020"/>
                <a:ext cx="88922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can use Pythia to simulate the production of event, and calculate the relative production </a:t>
                </a:r>
                <a:br>
                  <a:rPr lang="it-IT" dirty="0" smtClean="0"/>
                </a:br>
                <a:r>
                  <a:rPr lang="it-IT" dirty="0" smtClean="0"/>
                  <a:t>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r>
                  <a:rPr lang="it-IT" dirty="0" smtClean="0"/>
                  <a:t> with respect to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83" y="1358020"/>
                <a:ext cx="8892242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17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" y="2931647"/>
            <a:ext cx="3974815" cy="2706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283" y="2283333"/>
            <a:ext cx="418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tune our MC on charm pair production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8764" y="2652665"/>
                <a:ext cx="3294556" cy="5874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/>
                  <a:t>CDF data,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=1.96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lang="it-IT" sz="16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it-IT" sz="16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&lt;1, 5.5&lt;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&lt;20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64" y="2652665"/>
                <a:ext cx="3294556" cy="587469"/>
              </a:xfrm>
              <a:prstGeom prst="rect">
                <a:avLst/>
              </a:prstGeom>
              <a:blipFill rotWithShape="0">
                <a:blip r:embed="rId6"/>
                <a:stretch>
                  <a:fillRect l="-926" t="-2062" b="-123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403685" y="2283333"/>
            <a:ext cx="4779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For baryons we can double check with LHCb data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82" y="2759631"/>
            <a:ext cx="3946218" cy="2879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46260" y="5638633"/>
                <a:ext cx="3090654" cy="5874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/>
                  <a:t>LHCb,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=7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it-IT" sz="1600" dirty="0" smtClean="0"/>
                  <a:t>, </a:t>
                </a:r>
                <a:r>
                  <a:rPr lang="it-IT" sz="1600" dirty="0" smtClean="0">
                    <a:solidFill>
                      <a:schemeClr val="accent1"/>
                    </a:solidFill>
                  </a:rPr>
                  <a:t>JHEP 1206, 141</a:t>
                </a:r>
              </a:p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𝑎𝑙𝑙</m:t>
                    </m:r>
                  </m:oMath>
                </a14:m>
                <a:r>
                  <a:rPr lang="it-IT" sz="16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2&lt;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&lt;4, 3&lt;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&lt;12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260" y="5638633"/>
                <a:ext cx="3090654" cy="587469"/>
              </a:xfrm>
              <a:prstGeom prst="rect">
                <a:avLst/>
              </a:prstGeom>
              <a:blipFill rotWithShape="0">
                <a:blip r:embed="rId8"/>
                <a:stretch>
                  <a:fillRect l="-986" t="-2083" r="-197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855960" y="4526733"/>
            <a:ext cx="7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Pythia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5306" y="1650620"/>
            <a:ext cx="24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J. Nys and AP, to appear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4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(4450)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7283" y="1358020"/>
                <a:ext cx="61499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Naively, the fragmentation function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dirty="0" smtClean="0"/>
                  <a:t> is 1/10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:br>
                  <a:rPr lang="it-IT" dirty="0" smtClean="0"/>
                </a:br>
                <a:r>
                  <a:rPr lang="it-IT" dirty="0" smtClean="0"/>
                  <a:t>but the cross section scales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83" y="1358020"/>
                <a:ext cx="6149953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893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3374" y="2241299"/>
            <a:ext cx="5084033" cy="3462402"/>
            <a:chOff x="457200" y="2450279"/>
            <a:chExt cx="5084033" cy="34624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50279"/>
              <a:ext cx="5084033" cy="346240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1656784" y="3625227"/>
                  <a:ext cx="10976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(3872)</m:t>
                        </m:r>
                      </m:oMath>
                    </m:oMathPara>
                  </a14:m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784" y="3625227"/>
                  <a:ext cx="1097608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4028005" y="4120013"/>
                  <a:ext cx="10879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4260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8005" y="4120013"/>
                  <a:ext cx="108799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4294800" y="4937332"/>
                  <a:ext cx="11403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33CC33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4450</m:t>
                        </m:r>
                        <m:r>
                          <a:rPr lang="it-IT" i="1">
                            <a:solidFill>
                              <a:srgbClr val="33CC33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dirty="0">
                    <a:solidFill>
                      <a:srgbClr val="33CC33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4800" y="4937332"/>
                  <a:ext cx="1140312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72680" y="2025944"/>
                <a:ext cx="2810000" cy="6065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/>
                  <a:t>Pythia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1600" dirty="0" smtClean="0"/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=1.96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lang="it-IT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&lt;0.6, 5&lt;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&lt;20 </m:t>
                      </m:r>
                      <m:r>
                        <m:rPr>
                          <m:nor/>
                        </m:rPr>
                        <a:rPr lang="it-IT" sz="1600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680" y="2025944"/>
                <a:ext cx="2810000" cy="606576"/>
              </a:xfrm>
              <a:prstGeom prst="rect">
                <a:avLst/>
              </a:prstGeom>
              <a:blipFill rotWithShape="0">
                <a:blip r:embed="rId9"/>
                <a:stretch>
                  <a:fillRect l="-1085" t="-2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941086"/>
                  </p:ext>
                </p:extLst>
              </p:nvPr>
            </p:nvGraphicFramePr>
            <p:xfrm>
              <a:off x="5147407" y="3043899"/>
              <a:ext cx="4022589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0863"/>
                    <a:gridCol w="1340863"/>
                    <a:gridCol w="134086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No FSI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With FSI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(4260)/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.75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(4450)</m:t>
                              </m:r>
                            </m:oMath>
                          </a14:m>
                          <a:r>
                            <a:rPr lang="it-IT" dirty="0" smtClean="0"/>
                            <a:t>/X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1.0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.01</m:t>
                                </m:r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8941086"/>
                  </p:ext>
                </p:extLst>
              </p:nvPr>
            </p:nvGraphicFramePr>
            <p:xfrm>
              <a:off x="5147407" y="3043899"/>
              <a:ext cx="4022589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0863"/>
                    <a:gridCol w="1340863"/>
                    <a:gridCol w="1340863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No FSI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dirty="0" smtClean="0"/>
                            <a:t>With FSI</a:t>
                          </a:r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455" t="-208197" r="-202273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000" t="-208197" r="-101357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200909" t="-208197" r="-1818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455" t="-308197" r="-202273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100000" t="-308197" r="-101357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 rotWithShape="0">
                          <a:blip r:embed="rId10"/>
                          <a:stretch>
                            <a:fillRect l="-200909" t="-308197" r="-1818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45203" y="4728352"/>
                <a:ext cx="379879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production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</a:t>
                </a:r>
                <a:br>
                  <a:rPr lang="it-IT" dirty="0" smtClean="0"/>
                </a:br>
                <a:r>
                  <a:rPr lang="it-IT" dirty="0" smtClean="0"/>
                  <a:t>is expected to be at worse comparable</a:t>
                </a:r>
                <a:br>
                  <a:rPr lang="it-IT" dirty="0" smtClean="0"/>
                </a:br>
                <a:r>
                  <a:rPr lang="it-IT" dirty="0" smtClean="0"/>
                  <a:t>with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203" y="4728352"/>
                <a:ext cx="3798797" cy="923330"/>
              </a:xfrm>
              <a:prstGeom prst="rect">
                <a:avLst/>
              </a:prstGeom>
              <a:blipFill rotWithShape="0">
                <a:blip r:embed="rId11"/>
                <a:stretch>
                  <a:fillRect l="-1445" t="-3974" r="-64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275306" y="1650620"/>
            <a:ext cx="24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J. Nys and AP, to appear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Hybridized tetraquarks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35" name="Rettangolo 2"/>
          <p:cNvSpPr/>
          <p:nvPr/>
        </p:nvSpPr>
        <p:spPr>
          <a:xfrm>
            <a:off x="142798" y="896728"/>
            <a:ext cx="897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Esposito, AP, Polosa, PLB758, 292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91568" y="2767064"/>
                <a:ext cx="3458424" cy="243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b="0" dirty="0" smtClean="0"/>
                  <a:t>Let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b="0" dirty="0" smtClean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b="0" dirty="0" smtClean="0"/>
                  <a:t> be orthogonal subspaces of the Hilbert space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b="0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𝑃𝑃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𝑄𝑄</m:t>
                        </m:r>
                      </m:sub>
                    </m:sSub>
                  </m:oMath>
                </a14:m>
                <a:endParaRPr lang="it-IT" dirty="0" smtClean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dirty="0" smtClean="0"/>
                  <a:t>We have the (weak) scattering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it-IT" dirty="0" smtClean="0"/>
                  <a:t> in the open channel.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dirty="0" smtClean="0"/>
                  <a:t>We </a:t>
                </a:r>
                <a:r>
                  <a:rPr lang="it-IT" dirty="0"/>
                  <a:t>add an </a:t>
                </a:r>
                <a:r>
                  <a:rPr lang="it-IT" dirty="0" smtClean="0"/>
                  <a:t>off-diagonal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𝑄𝑃</m:t>
                        </m:r>
                      </m:sub>
                    </m:sSub>
                  </m:oMath>
                </a14:m>
                <a:r>
                  <a:rPr lang="it-IT" dirty="0" smtClean="0"/>
                  <a:t> which connects the two subspaces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568" y="2767064"/>
                <a:ext cx="3458424" cy="2439770"/>
              </a:xfrm>
              <a:prstGeom prst="rect">
                <a:avLst/>
              </a:prstGeom>
              <a:blipFill rotWithShape="0">
                <a:blip r:embed="rId3"/>
                <a:stretch>
                  <a:fillRect l="-4233" t="-3250" r="-5291" b="-4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5843" y="2520085"/>
            <a:ext cx="5246045" cy="3356230"/>
            <a:chOff x="111098" y="2248811"/>
            <a:chExt cx="5246045" cy="335623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20" t="4185" r="-1706" b="-229"/>
            <a:stretch/>
          </p:blipFill>
          <p:spPr>
            <a:xfrm>
              <a:off x="111098" y="2248811"/>
              <a:ext cx="5246045" cy="3356230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674891" y="2495790"/>
                  <a:ext cx="1428853" cy="29655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</m:oMath>
                  </a14:m>
                  <a:r>
                    <a:rPr lang="it-IT" dirty="0" smtClean="0"/>
                    <a:t> </a:t>
                  </a:r>
                  <a:r>
                    <a:rPr lang="it-IT" dirty="0" smtClean="0">
                      <a:solidFill>
                        <a:srgbClr val="FF0000"/>
                      </a:solidFill>
                    </a:rPr>
                    <a:t>(tetraquark)</a:t>
                  </a:r>
                  <a:endParaRPr lang="it-IT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891" y="2495790"/>
                  <a:ext cx="1428853" cy="29655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32" t="-24490" r="-10213" b="-4081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019990" y="3880358"/>
                  <a:ext cx="176695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a14:m>
                  <a:r>
                    <a:rPr lang="it-IT" dirty="0" smtClean="0">
                      <a:solidFill>
                        <a:srgbClr val="0000FF"/>
                      </a:solidFill>
                    </a:rPr>
                    <a:t> (meson-meson)</a:t>
                  </a:r>
                  <a:endParaRPr lang="it-IT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9990" y="3880358"/>
                  <a:ext cx="1766959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4828" t="-28889" r="-7931" b="-5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43" y="1066005"/>
            <a:ext cx="90489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absence of many of the predicted states might point to the need for </a:t>
            </a:r>
            <a:r>
              <a:rPr lang="en-US" dirty="0" smtClean="0">
                <a:solidFill>
                  <a:srgbClr val="FF0000"/>
                </a:solidFill>
              </a:rPr>
              <a:t>selection </a:t>
            </a:r>
            <a:r>
              <a:rPr lang="it-IT" dirty="0" smtClean="0">
                <a:solidFill>
                  <a:srgbClr val="FF0000"/>
                </a:solidFill>
              </a:rPr>
              <a:t>rules</a:t>
            </a:r>
          </a:p>
          <a:p>
            <a:r>
              <a:rPr lang="en-US" dirty="0" smtClean="0"/>
              <a:t>It is unlikely that the </a:t>
            </a:r>
            <a:r>
              <a:rPr lang="en-US" dirty="0" smtClean="0">
                <a:solidFill>
                  <a:srgbClr val="FF0000"/>
                </a:solidFill>
              </a:rPr>
              <a:t>many close-by thresholds </a:t>
            </a:r>
            <a:r>
              <a:rPr lang="en-US" dirty="0" smtClean="0"/>
              <a:t>play no role whatsoever</a:t>
            </a:r>
          </a:p>
          <a:p>
            <a:r>
              <a:rPr lang="en-US" dirty="0" smtClean="0"/>
              <a:t>All the well assessed 4-quark resonances lie close and </a:t>
            </a:r>
            <a:r>
              <a:rPr lang="en-US" dirty="0" smtClean="0">
                <a:solidFill>
                  <a:srgbClr val="FF0000"/>
                </a:solidFill>
              </a:rPr>
              <a:t>above</a:t>
            </a:r>
            <a:r>
              <a:rPr lang="en-US" dirty="0" smtClean="0"/>
              <a:t> some meson-meson </a:t>
            </a:r>
            <a:r>
              <a:rPr lang="it-IT" dirty="0" smtClean="0"/>
              <a:t>thresholds:</a:t>
            </a:r>
          </a:p>
          <a:p>
            <a:r>
              <a:rPr lang="en-US" dirty="0"/>
              <a:t>We introduce a </a:t>
            </a:r>
            <a:r>
              <a:rPr lang="en-US" dirty="0">
                <a:solidFill>
                  <a:srgbClr val="FF0000"/>
                </a:solidFill>
              </a:rPr>
              <a:t>mechanism</a:t>
            </a:r>
            <a:r>
              <a:rPr lang="en-US" dirty="0"/>
              <a:t> that might provide “dynamical selection rules”</a:t>
            </a:r>
            <a:r>
              <a:rPr lang="en-US" b="1" dirty="0"/>
              <a:t> </a:t>
            </a:r>
            <a:r>
              <a:rPr lang="en-US" dirty="0"/>
              <a:t>to explain the presence/absence of resonances from the experimental </a:t>
            </a:r>
            <a:r>
              <a:rPr lang="en-US" dirty="0" smtClean="0"/>
              <a:t>data</a:t>
            </a:r>
            <a:endParaRPr lang="it-I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Hybridized tetraquarks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0531" y="1471907"/>
                <a:ext cx="8365940" cy="31303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=−16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ℑ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16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𝑃𝑄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</m:oMath>
                  </m:oMathPara>
                </a14:m>
                <a:endParaRPr lang="it-IT" dirty="0" smtClean="0"/>
              </a:p>
              <a:p>
                <a:r>
                  <a:rPr lang="it-IT" dirty="0" smtClean="0"/>
                  <a:t>The expected width is the average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over momenta that allow for the existence of a tetraquark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&lt;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=50÷100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it-IT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rad>
                    </m:oMath>
                  </m:oMathPara>
                </a14:m>
                <a:endParaRPr lang="it-IT" sz="2200" dirty="0" smtClean="0"/>
              </a:p>
              <a:p>
                <a:r>
                  <a:rPr lang="it-IT" dirty="0" smtClean="0"/>
                  <a:t>We therefore expect to see a level if:</a:t>
                </a:r>
                <a:endParaRPr lang="it-IT" b="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dirty="0" smtClean="0"/>
                  <a:t> the state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lies above threshold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it-IT" dirty="0" smtClean="0"/>
                  <a:t>, only 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closest threshold </a:t>
                </a:r>
                <a:r>
                  <a:rPr lang="it-IT" dirty="0" smtClean="0"/>
                  <a:t>contributes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it-IT" dirty="0" smtClean="0"/>
                  <a:t> are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orthogonal</a:t>
                </a:r>
                <a:r>
                  <a:rPr lang="it-IT" dirty="0" smtClean="0"/>
                  <a:t> 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31" y="1471907"/>
                <a:ext cx="8365940" cy="3130344"/>
              </a:xfrm>
              <a:prstGeom prst="rect">
                <a:avLst/>
              </a:prstGeom>
              <a:blipFill rotWithShape="0">
                <a:blip r:embed="rId4"/>
                <a:stretch>
                  <a:fillRect l="-17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858678" y="854991"/>
            <a:ext cx="3285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AP, Polosa, PLB758, 292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"/>
              <p:cNvSpPr/>
              <p:nvPr/>
            </p:nvSpPr>
            <p:spPr>
              <a:xfrm>
                <a:off x="1259064" y="4849836"/>
                <a:ext cx="662587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000" i="1" smtClean="0">
                        <a:latin typeface="Cambria Math"/>
                      </a:rPr>
                      <m:t>𝑋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 smtClean="0">
                                <a:latin typeface="Cambria Math"/>
                              </a:rPr>
                              <m:t>3872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/>
                  <a:t> </a:t>
                </a:r>
                <a:r>
                  <a:rPr lang="it-IT" sz="2000" dirty="0" smtClean="0"/>
                  <a:t>falls below threshold,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/>
                      </a:rPr>
                      <m:t>𝑀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</m:e>
                    </m:d>
                    <m:r>
                      <a:rPr lang="it-IT" sz="2000" i="1">
                        <a:latin typeface="Cambria Math"/>
                      </a:rPr>
                      <m:t>&lt;</m:t>
                    </m:r>
                    <m:r>
                      <a:rPr lang="it-IT" sz="2000" i="1">
                        <a:latin typeface="Cambria Math"/>
                      </a:rPr>
                      <m:t>𝑀</m:t>
                    </m:r>
                    <m:r>
                      <a:rPr lang="it-IT" sz="2000" i="1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sz="2000" i="1">
                            <a:latin typeface="Cambria Math"/>
                          </a:rPr>
                          <m:t>+∗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000" i="1">
                        <a:latin typeface="Cambria Math"/>
                      </a:rPr>
                      <m:t>)</m:t>
                    </m:r>
                  </m:oMath>
                </a14:m>
                <a:endParaRPr lang="it-IT" sz="20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it-IT" sz="2000" dirty="0" smtClean="0"/>
                  <a:t>, so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it-IT" sz="2000" dirty="0" smtClean="0"/>
                  <a:t> → </a:t>
                </a:r>
                <a:r>
                  <a:rPr lang="it-IT" sz="2000" dirty="0" smtClean="0">
                    <a:solidFill>
                      <a:srgbClr val="0000FF"/>
                    </a:solidFill>
                  </a:rPr>
                  <a:t>Repulsive interaction</a:t>
                </a:r>
                <a:endParaRPr lang="it-IT" sz="20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it-IT" sz="2000" dirty="0">
                    <a:solidFill>
                      <a:srgbClr val="FF0000"/>
                    </a:solidFill>
                  </a:rPr>
                  <a:t>No charged 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partners of the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2000" dirty="0" smtClean="0">
                    <a:solidFill>
                      <a:srgbClr val="FF0000"/>
                    </a:solidFill>
                  </a:rPr>
                  <a:t>!</a:t>
                </a:r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ttango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4" y="4849836"/>
                <a:ext cx="6625872" cy="1015663"/>
              </a:xfrm>
              <a:prstGeom prst="rect">
                <a:avLst/>
              </a:prstGeom>
              <a:blipFill rotWithShape="0">
                <a:blip r:embed="rId5"/>
                <a:stretch>
                  <a:fillRect t="-3614" b="-10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4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Hybridized tetraquarks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8433" y="1272036"/>
                <a:ext cx="8438367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The model works only if no direct transition between closed channel levels can occur</a:t>
                </a: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This prevents the straightforward generalization to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and radially excited states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:r>
                  <a:rPr lang="it-IT" dirty="0" smtClean="0">
                    <a:solidFill>
                      <a:schemeClr val="tx1"/>
                    </a:solidFill>
                  </a:rPr>
                  <a:t>(like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𝑌𝑠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or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33" y="1272036"/>
                <a:ext cx="8438367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734" t="-9559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5858678" y="854991"/>
            <a:ext cx="3285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AP, Polosa, PLB758, 292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0031" y="2432238"/>
                <a:ext cx="3799676" cy="929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In this picture, 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𝑏𝑢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it-IT" dirty="0" smtClean="0"/>
                  <a:t> state with resonance parameters of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(5568)</m:t>
                    </m:r>
                  </m:oMath>
                </a14:m>
                <a:r>
                  <a:rPr lang="it-IT" dirty="0" smtClean="0"/>
                  <a:t> observed by D0 is not likely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1" y="2432238"/>
                <a:ext cx="3799676" cy="929742"/>
              </a:xfrm>
              <a:prstGeom prst="rect">
                <a:avLst/>
              </a:prstGeom>
              <a:blipFill rotWithShape="0">
                <a:blip r:embed="rId4"/>
                <a:stretch>
                  <a:fillRect l="-1284" t="-3268" b="-91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8940" y="3489606"/>
                <a:ext cx="356706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Also, one has to ensure the orthogonality between the two Hilbert subspaces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dirty="0" smtClean="0"/>
                  <a:t>.</a:t>
                </a:r>
              </a:p>
              <a:p>
                <a:r>
                  <a:rPr lang="it-IT" dirty="0" smtClean="0"/>
                  <a:t>This might affect the estimate for the X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(4140)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40" y="3489606"/>
                <a:ext cx="3567065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1538" t="-2058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2" y="2522734"/>
            <a:ext cx="5051832" cy="34395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33546" y="2897109"/>
            <a:ext cx="26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Not included in the model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2" idx="2"/>
          </p:cNvCxnSpPr>
          <p:nvPr/>
        </p:nvCxnSpPr>
        <p:spPr>
          <a:xfrm flipH="1">
            <a:off x="7650178" y="3266441"/>
            <a:ext cx="1197" cy="29249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309450" y="2666277"/>
            <a:ext cx="2133838" cy="2892551"/>
          </a:xfrm>
          <a:prstGeom prst="roundRect">
            <a:avLst/>
          </a:prstGeom>
          <a:noFill/>
          <a:ln w="38100">
            <a:solidFill>
              <a:srgbClr val="0000FF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4441950" y="2302239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Very good agreement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7590" y="4444223"/>
            <a:ext cx="141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Unconfirmed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8433" y="5101721"/>
                <a:ext cx="3607591" cy="933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All the resonances can be fitted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10.3±1.3</m:t>
                          </m:r>
                        </m:e>
                      </m:d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it-IT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DOF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=1.2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33" y="5101721"/>
                <a:ext cx="3607591" cy="933654"/>
              </a:xfrm>
              <a:prstGeom prst="rect">
                <a:avLst/>
              </a:prstGeom>
              <a:blipFill rotWithShape="0">
                <a:blip r:embed="rId7"/>
                <a:stretch>
                  <a:fillRect l="-1520" t="-3922" r="-507" b="-45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7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86000" y="56338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b="1" dirty="0" err="1" smtClean="0"/>
              <a:t>Thank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you</a:t>
            </a:r>
            <a:endParaRPr lang="it-IT" sz="2400" b="1" dirty="0"/>
          </a:p>
        </p:txBody>
      </p:sp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Conclusions &amp; prospects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90234"/>
            <a:ext cx="9067800" cy="39879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endParaRPr lang="en-US" sz="7200" dirty="0"/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en-US" sz="7200" dirty="0"/>
              <a:t>The discovery of </a:t>
            </a:r>
            <a:r>
              <a:rPr lang="en-US" sz="7200" dirty="0">
                <a:solidFill>
                  <a:srgbClr val="0000FF"/>
                </a:solidFill>
              </a:rPr>
              <a:t>exotic states </a:t>
            </a:r>
            <a:r>
              <a:rPr lang="en-US" sz="7200" dirty="0"/>
              <a:t>has challenged </a:t>
            </a:r>
            <a:r>
              <a:rPr lang="en-US" sz="7200" dirty="0" smtClean="0"/>
              <a:t>the </a:t>
            </a:r>
            <a:r>
              <a:rPr lang="en-US" sz="7200" dirty="0"/>
              <a:t>well established </a:t>
            </a:r>
            <a:r>
              <a:rPr lang="en-US" sz="7200" dirty="0" smtClean="0"/>
              <a:t>Charmonium framework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en-US" sz="7200" dirty="0"/>
              <a:t>Experiments are </a:t>
            </a:r>
            <a:r>
              <a:rPr lang="en-US" sz="7200" dirty="0" smtClean="0"/>
              <a:t>(too) prolific</a:t>
            </a:r>
            <a:r>
              <a:rPr lang="en-US" sz="7200" dirty="0"/>
              <a:t>! </a:t>
            </a:r>
            <a:r>
              <a:rPr lang="en-US" sz="7200" dirty="0">
                <a:solidFill>
                  <a:srgbClr val="FF0000"/>
                </a:solidFill>
              </a:rPr>
              <a:t>Constant feedback on </a:t>
            </a:r>
            <a:r>
              <a:rPr lang="en-US" sz="7200" dirty="0" smtClean="0">
                <a:solidFill>
                  <a:srgbClr val="FF0000"/>
                </a:solidFill>
              </a:rPr>
              <a:t>predictions</a:t>
            </a:r>
            <a:endParaRPr lang="en-US" sz="7200" dirty="0"/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it-IT" sz="7200" dirty="0"/>
              <a:t>Thorough </a:t>
            </a:r>
            <a:r>
              <a:rPr lang="it-IT" sz="7200" dirty="0">
                <a:solidFill>
                  <a:srgbClr val="0000FF"/>
                </a:solidFill>
              </a:rPr>
              <a:t>amplitude anlyses</a:t>
            </a:r>
            <a:r>
              <a:rPr lang="it-IT" sz="7200" dirty="0"/>
              <a:t> might shed some light on the microscopic nature of the new states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it-IT" sz="7200" dirty="0" smtClean="0"/>
              <a:t>The implementation of </a:t>
            </a:r>
            <a:r>
              <a:rPr lang="it-IT" sz="7200" dirty="0" smtClean="0">
                <a:solidFill>
                  <a:srgbClr val="0000FF"/>
                </a:solidFill>
              </a:rPr>
              <a:t>3-body unitarity</a:t>
            </a:r>
            <a:r>
              <a:rPr lang="it-IT" sz="7200" dirty="0" smtClean="0"/>
              <a:t> will be a major step to understand several of these phenomena </a:t>
            </a:r>
            <a:endParaRPr lang="en-US" sz="7200" dirty="0" smtClean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en-US" sz="7200" dirty="0" smtClean="0">
                <a:solidFill>
                  <a:srgbClr val="0000FF"/>
                </a:solidFill>
              </a:rPr>
              <a:t>Some </a:t>
            </a:r>
            <a:r>
              <a:rPr lang="en-US" sz="7200" dirty="0">
                <a:solidFill>
                  <a:srgbClr val="0000FF"/>
                </a:solidFill>
              </a:rPr>
              <a:t>fantasy needed</a:t>
            </a:r>
            <a:r>
              <a:rPr lang="en-US" sz="7200" dirty="0"/>
              <a:t>, many phenomenological models introduced. 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it-IT" sz="7200" dirty="0" smtClean="0">
                <a:solidFill>
                  <a:srgbClr val="FF0000"/>
                </a:solidFill>
              </a:rPr>
              <a:t>Nuclei </a:t>
            </a:r>
            <a:r>
              <a:rPr lang="it-IT" sz="7200" dirty="0">
                <a:solidFill>
                  <a:srgbClr val="FF0000"/>
                </a:solidFill>
              </a:rPr>
              <a:t>observation at hadron colliders</a:t>
            </a:r>
            <a:r>
              <a:rPr lang="it-IT" sz="7200" dirty="0"/>
              <a:t> can give an unexpected help in testing some phenomenological hypotheses for the </a:t>
            </a:r>
            <a:r>
              <a:rPr lang="it-IT" sz="7200" dirty="0" smtClean="0"/>
              <a:t>XYZP </a:t>
            </a:r>
            <a:r>
              <a:rPr lang="it-IT" sz="7200" dirty="0"/>
              <a:t>states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it-IT" sz="7200" dirty="0"/>
              <a:t>Search for exotic states in </a:t>
            </a:r>
            <a:r>
              <a:rPr lang="it-IT" sz="7200" dirty="0">
                <a:solidFill>
                  <a:srgbClr val="FF0000"/>
                </a:solidFill>
              </a:rPr>
              <a:t>prompt production</a:t>
            </a:r>
            <a:r>
              <a:rPr lang="it-IT" sz="7200" dirty="0"/>
              <a:t> is a necessary step to improve our understanding of the sector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20000"/>
            </a:pPr>
            <a:r>
              <a:rPr lang="it-IT" sz="7200" dirty="0" smtClean="0"/>
              <a:t>Hybridization mechanisms </a:t>
            </a:r>
            <a:r>
              <a:rPr lang="it-IT" sz="7200" dirty="0"/>
              <a:t>might be effective in </a:t>
            </a:r>
            <a:r>
              <a:rPr lang="it-IT" sz="7200" dirty="0">
                <a:solidFill>
                  <a:srgbClr val="FF0000"/>
                </a:solidFill>
              </a:rPr>
              <a:t>reducing the number of states</a:t>
            </a:r>
            <a:r>
              <a:rPr lang="it-IT" sz="7200" dirty="0"/>
              <a:t> predicted by the tetraquark </a:t>
            </a:r>
            <a:r>
              <a:rPr lang="it-IT" sz="7200" dirty="0" smtClean="0"/>
              <a:t>picture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6081" y="1513185"/>
            <a:ext cx="1587319" cy="1035182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0000" r="-275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000" r="-45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Dictionary – Quark model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orbital angular momentum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spin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dirty="0"/>
              </a:p>
              <a:p>
                <a:endParaRPr lang="it-IT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total </a:t>
                </a:r>
                <a:r>
                  <a:rPr lang="it-IT" dirty="0"/>
                  <a:t>angular </a:t>
                </a:r>
                <a:r>
                  <a:rPr lang="it-IT" dirty="0" smtClean="0"/>
                  <a:t>momentum</a:t>
                </a:r>
              </a:p>
              <a:p>
                <a:r>
                  <a:rPr lang="it-IT" dirty="0" smtClean="0"/>
                  <a:t>   = exp. measured spin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isospin = 0 for quarkonia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blipFill rotWithShape="0">
                <a:blip r:embed="rId5"/>
                <a:stretch>
                  <a:fillRect l="-388" t="-1802" r="-116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5" y="3257747"/>
            <a:ext cx="6343776" cy="31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=4475±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 smtClean="0"/>
                  <a:t>Far from open charm thresholds</a:t>
                </a:r>
                <a:endParaRPr lang="it-IT" dirty="0"/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 smtClean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the resonant behaviour appears as well </a:t>
                </a:r>
                <a:endParaRPr lang="it-IT" dirty="0"/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Other beasts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" y="1049482"/>
            <a:ext cx="3602377" cy="34936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38600" y="1209675"/>
            <a:ext cx="3703834" cy="1755224"/>
            <a:chOff x="4038600" y="1209675"/>
            <a:chExt cx="3703834" cy="1755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4038600" y="1209675"/>
                  <a:ext cx="3703834" cy="1755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a14:m>
                  <a:r>
                    <a:rPr lang="it-IT" dirty="0" smtClean="0"/>
                    <a:t>, seen in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it-IT" dirty="0" smtClean="0"/>
                    <a:t> </a:t>
                  </a:r>
                  <a:br>
                    <a:rPr lang="it-IT" dirty="0" smtClean="0"/>
                  </a:br>
                  <a:r>
                    <a:rPr lang="it-IT" dirty="0" smtClean="0"/>
                    <a:t>and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it-IT" dirty="0" smtClean="0"/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a14:m>
                  <a:r>
                    <a:rPr lang="it-IT" dirty="0" smtClean="0"/>
                    <a:t>, candidate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it-IT" dirty="0" smtClean="0"/>
                </a:p>
                <a:p>
                  <a:r>
                    <a:rPr lang="it-IT" dirty="0" smtClean="0"/>
                    <a:t>But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3915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a14:m>
                  <a:r>
                    <a:rPr lang="it-IT" dirty="0" smtClean="0"/>
                    <a:t> as expected,</a:t>
                  </a:r>
                  <a:br>
                    <a:rPr lang="it-IT" dirty="0" smtClean="0"/>
                  </a:br>
                  <a:r>
                    <a:rPr lang="it-IT" dirty="0" smtClean="0"/>
                    <a:t>and the </a:t>
                  </a:r>
                  <a:r>
                    <a:rPr lang="it-IT" dirty="0" smtClean="0">
                      <a:solidFill>
                        <a:srgbClr val="0000FF"/>
                      </a:solidFill>
                    </a:rPr>
                    <a:t>hyperfine splitting</a:t>
                  </a:r>
                  <a:r>
                    <a:rPr lang="it-IT" dirty="0" smtClean="0"/>
                    <a:t> </a:t>
                  </a:r>
                  <a:br>
                    <a:rPr lang="it-IT" dirty="0" smtClean="0"/>
                  </a:b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</a:rPr>
                        <m:t>M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it-IT" dirty="0" smtClean="0"/>
                    <a:t> </a:t>
                  </a:r>
                  <a:r>
                    <a:rPr lang="it-IT" dirty="0" smtClean="0">
                      <a:solidFill>
                        <a:srgbClr val="0000FF"/>
                      </a:solidFill>
                    </a:rPr>
                    <a:t>too small</a:t>
                  </a: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1209675"/>
                  <a:ext cx="3703834" cy="17552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83" t="-1736" b="-451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/>
            <p:cNvCxnSpPr/>
            <p:nvPr/>
          </p:nvCxnSpPr>
          <p:spPr>
            <a:xfrm flipH="1">
              <a:off x="5457825" y="2162175"/>
              <a:ext cx="76200" cy="14287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28" y="3175298"/>
            <a:ext cx="3896072" cy="2974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2670" y="4973679"/>
                <a:ext cx="43780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One/two peaks seen in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,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close to threshold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" y="4973679"/>
                <a:ext cx="4378058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253" t="-5660" r="-139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9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3568" r="5050" b="6807"/>
          <a:stretch/>
        </p:blipFill>
        <p:spPr>
          <a:xfrm>
            <a:off x="0" y="1033954"/>
            <a:ext cx="8944824" cy="53669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Flavored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(5568)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8" y="1049482"/>
            <a:ext cx="4246052" cy="2742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46" y="1238225"/>
            <a:ext cx="517125" cy="35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28"/>
          <a:stretch/>
        </p:blipFill>
        <p:spPr>
          <a:xfrm>
            <a:off x="181070" y="1049482"/>
            <a:ext cx="4486905" cy="4364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5" y="1238225"/>
            <a:ext cx="754021" cy="397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67975" y="3921940"/>
                <a:ext cx="447602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A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flavored state </a:t>
                </a:r>
                <a:r>
                  <a:rPr lang="it-IT" dirty="0" smtClean="0"/>
                  <a:t>seen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invariant mass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by D0 </a:t>
                </a:r>
                <a:r>
                  <a:rPr lang="it-IT" dirty="0" smtClean="0"/>
                  <a:t>(both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𝜇𝜈</m:t>
                    </m:r>
                  </m:oMath>
                </a14:m>
                <a:r>
                  <a:rPr lang="it-IT" dirty="0" smtClean="0"/>
                  <a:t>),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FF0000"/>
                    </a:solidFill>
                  </a:rPr>
                  <a:t>not confermed</a:t>
                </a:r>
                <a:r>
                  <a:rPr lang="it-IT" dirty="0" smtClean="0"/>
                  <a:t> by LHCb or CMS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(different kinematics? Compare differential distributions)</a:t>
                </a:r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Controversy to be solved 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975" y="3921940"/>
                <a:ext cx="4476025" cy="2308324"/>
              </a:xfrm>
              <a:prstGeom prst="rect">
                <a:avLst/>
              </a:prstGeom>
              <a:blipFill rotWithShape="0">
                <a:blip r:embed="rId8"/>
                <a:stretch>
                  <a:fillRect l="-1226" t="-1319" r="-1771" b="-31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5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95416</TotalTime>
  <Words>11073</Words>
  <Application>Microsoft Office PowerPoint</Application>
  <PresentationFormat>On-screen Show (4:3)</PresentationFormat>
  <Paragraphs>1939</Paragraphs>
  <Slides>138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7" baseType="lpstr">
      <vt:lpstr>Courier</vt:lpstr>
      <vt:lpstr>Arial</vt:lpstr>
      <vt:lpstr>Calibri</vt:lpstr>
      <vt:lpstr>Cambria</vt:lpstr>
      <vt:lpstr>Cambria Math</vt:lpstr>
      <vt:lpstr>Helvetica</vt:lpstr>
      <vt:lpstr>Times New Roman</vt:lpstr>
      <vt:lpstr>Wingdings</vt:lpstr>
      <vt:lpstr>NewsPrint</vt:lpstr>
      <vt:lpstr>Challenges in Hadron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for Hadron Spectroscopy</dc:title>
  <dc:creator>Pillaus</dc:creator>
  <cp:lastModifiedBy>pillaus</cp:lastModifiedBy>
  <cp:revision>815</cp:revision>
  <dcterms:created xsi:type="dcterms:W3CDTF">2012-05-23T17:12:57Z</dcterms:created>
  <dcterms:modified xsi:type="dcterms:W3CDTF">2018-04-27T15:12:54Z</dcterms:modified>
</cp:coreProperties>
</file>