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18"/>
  </p:notesMasterIdLst>
  <p:sldIdLst>
    <p:sldId id="690" r:id="rId2"/>
    <p:sldId id="783" r:id="rId3"/>
    <p:sldId id="759" r:id="rId4"/>
    <p:sldId id="760" r:id="rId5"/>
    <p:sldId id="761" r:id="rId6"/>
    <p:sldId id="762" r:id="rId7"/>
    <p:sldId id="781" r:id="rId8"/>
    <p:sldId id="782" r:id="rId9"/>
    <p:sldId id="682" r:id="rId10"/>
    <p:sldId id="277" r:id="rId11"/>
    <p:sldId id="736" r:id="rId12"/>
    <p:sldId id="738" r:id="rId13"/>
    <p:sldId id="737" r:id="rId14"/>
    <p:sldId id="775" r:id="rId15"/>
    <p:sldId id="776" r:id="rId16"/>
    <p:sldId id="77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E"/>
    <a:srgbClr val="DDB867"/>
    <a:srgbClr val="666666"/>
    <a:srgbClr val="0070C0"/>
    <a:srgbClr val="FFCC00"/>
    <a:srgbClr val="FFCA00"/>
    <a:srgbClr val="0000FF"/>
    <a:srgbClr val="FF0000"/>
    <a:srgbClr val="CC00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6" autoAdjust="0"/>
    <p:restoredTop sz="86545" autoAdjust="0"/>
  </p:normalViewPr>
  <p:slideViewPr>
    <p:cSldViewPr snapToGrid="0">
      <p:cViewPr varScale="1">
        <p:scale>
          <a:sx n="103" d="100"/>
          <a:sy n="103" d="100"/>
        </p:scale>
        <p:origin x="114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9CF29-CF73-4F2E-A172-B299FB3DCC6A}" type="datetimeFigureOut">
              <a:rPr lang="it-IT" smtClean="0"/>
              <a:t>03/09/2019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905-6154-47DE-9E51-7B1BC081B3A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51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6080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655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89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69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837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82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22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2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, a </a:t>
            </a:r>
            <a:r>
              <a:rPr lang="it-IT" baseline="0" dirty="0" err="1" smtClean="0"/>
              <a:t>Bes</a:t>
            </a:r>
            <a:r>
              <a:rPr lang="it-IT" baseline="0" dirty="0" smtClean="0"/>
              <a:t> e a Belle</a:t>
            </a:r>
          </a:p>
          <a:p>
            <a:r>
              <a:rPr lang="it-IT" baseline="0" dirty="0" smtClean="0"/>
              <a:t>2 slide su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 model: dall’hamiltoniana di </a:t>
            </a:r>
            <a:r>
              <a:rPr lang="it-IT" baseline="0" dirty="0" err="1" smtClean="0"/>
              <a:t>Jaffe</a:t>
            </a:r>
            <a:r>
              <a:rPr lang="it-IT" baseline="0" dirty="0" smtClean="0"/>
              <a:t> al calcolo delle masse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molecular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models</a:t>
            </a:r>
            <a:r>
              <a:rPr lang="it-IT" baseline="0" dirty="0" smtClean="0"/>
              <a:t>, dove sono i carichi? (non in </a:t>
            </a:r>
            <a:r>
              <a:rPr lang="it-IT" baseline="0" dirty="0" err="1" smtClean="0"/>
              <a:t>Tornqvist</a:t>
            </a:r>
            <a:r>
              <a:rPr lang="it-IT" baseline="0" dirty="0" smtClean="0"/>
              <a:t>, si in </a:t>
            </a:r>
            <a:r>
              <a:rPr lang="it-IT" baseline="0" dirty="0" err="1" smtClean="0"/>
              <a:t>Hanhart</a:t>
            </a:r>
            <a:r>
              <a:rPr lang="it-IT" baseline="0" dirty="0" smtClean="0"/>
              <a:t>, vedere </a:t>
            </a:r>
            <a:r>
              <a:rPr lang="it-IT" baseline="0" dirty="0" err="1" smtClean="0"/>
              <a:t>Braaten</a:t>
            </a:r>
            <a:r>
              <a:rPr lang="it-IT" baseline="0" dirty="0" smtClean="0"/>
              <a:t>, citare </a:t>
            </a:r>
            <a:r>
              <a:rPr lang="it-IT" baseline="0" dirty="0" err="1" smtClean="0"/>
              <a:t>Nefediev</a:t>
            </a:r>
            <a:r>
              <a:rPr lang="it-IT" baseline="0" dirty="0" smtClean="0"/>
              <a:t>)</a:t>
            </a:r>
          </a:p>
          <a:p>
            <a:r>
              <a:rPr lang="it-IT" baseline="0" dirty="0" smtClean="0"/>
              <a:t>2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su </a:t>
            </a:r>
            <a:r>
              <a:rPr lang="it-IT" baseline="0" dirty="0" err="1" smtClean="0"/>
              <a:t>decay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channels</a:t>
            </a:r>
            <a:r>
              <a:rPr lang="it-IT" baseline="0" dirty="0" smtClean="0"/>
              <a:t>, dove si dovrebbe vedere, e a seconda del modello, vedere qualche plot</a:t>
            </a:r>
          </a:p>
          <a:p>
            <a:r>
              <a:rPr lang="it-IT" baseline="0" dirty="0" smtClean="0"/>
              <a:t>1 slide su Y(4260), </a:t>
            </a:r>
            <a:r>
              <a:rPr lang="it-IT" baseline="0" dirty="0" err="1" smtClean="0"/>
              <a:t>tetraquark</a:t>
            </a:r>
            <a:r>
              <a:rPr lang="it-IT" baseline="0" dirty="0" smtClean="0"/>
              <a:t>? C’è lo strano (si vede la f0)</a:t>
            </a:r>
          </a:p>
          <a:p>
            <a:r>
              <a:rPr lang="it-IT" baseline="0" dirty="0" smtClean="0"/>
              <a:t>1 slide su </a:t>
            </a:r>
            <a:r>
              <a:rPr lang="it-IT" baseline="0" dirty="0" err="1" smtClean="0"/>
              <a:t>Zc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cleo</a:t>
            </a:r>
            <a:r>
              <a:rPr lang="it-IT" baseline="0" dirty="0" smtClean="0"/>
              <a:t> (anche il neutro)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14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54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861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92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361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6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Controlla la parte su Regge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905-6154-47DE-9E51-7B1BC081B3A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79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B1C1C-B687-46C2-9F1E-5AE7103D0192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EE219-FFF7-45DF-9FD0-EAE5F5C0F225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994D-2D44-4AFF-A618-B5498E4B67F0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3835-9E44-4521-B82B-BA8A7FA01625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6073F-EDAA-48ED-8ADE-3F735FFF5F0C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75069-1F3A-4C14-A126-BD1C95F27875}" type="datetime1">
              <a:rPr lang="it-IT" smtClean="0"/>
              <a:t>03/09/2019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66A8-655B-4B58-8790-BA935ECCF0EB}" type="datetime1">
              <a:rPr lang="it-IT" smtClean="0"/>
              <a:t>03/09/2019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6D32-72E9-46D5-B2F6-37BEFFE4174B}" type="datetime1">
              <a:rPr lang="it-IT" smtClean="0"/>
              <a:t>03/09/2019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1666-223F-4A5D-97C3-815C89B940AD}" type="datetime1">
              <a:rPr lang="it-IT" smtClean="0"/>
              <a:t>03/09/2019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B1B3-5474-486E-BE46-880E83FD7C80}" type="datetime1">
              <a:rPr lang="it-IT" smtClean="0"/>
              <a:t>03/09/2019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FA2B-EE3C-48E3-80B1-6BC894887450}" type="datetime1">
              <a:rPr lang="it-IT" smtClean="0"/>
              <a:t>03/09/2019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352E41-781C-4159-9926-4F7803F4BE83}" type="datetime1">
              <a:rPr lang="it-IT" smtClean="0"/>
              <a:t>03/09/2019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57A8607-F8D3-4FCF-AF8A-9CA68A1CDC70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28.png"/><Relationship Id="rId4" Type="http://schemas.openxmlformats.org/officeDocument/2006/relationships/image" Target="../media/image1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8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40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1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325" y="1626050"/>
            <a:ext cx="7772400" cy="136207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Backup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Systematic studies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11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t="19129" r="10204" b="59573"/>
          <a:stretch/>
        </p:blipFill>
        <p:spPr>
          <a:xfrm>
            <a:off x="1714395" y="1669363"/>
            <a:ext cx="4661241" cy="1018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91" y="1136617"/>
            <a:ext cx="7609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2200" dirty="0" smtClean="0"/>
              <a:t>Change of functional form and parameters in the denominator</a:t>
            </a:r>
            <a:endParaRPr lang="it-I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12775" y="2789742"/>
                <a:ext cx="506542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Default: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=1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. We 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0.8, 1.8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dirty="0"/>
                  <a:t>Default: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it-IT" dirty="0"/>
                  <a:t>. We try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dirty="0" smtClean="0"/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We also try a different function:</a:t>
                </a:r>
                <a:br>
                  <a:rPr lang="it-IT" dirty="0" smtClean="0"/>
                </a:br>
                <a:r>
                  <a:rPr lang="it-IT" dirty="0"/>
                  <a:t>with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=2, 1.5, 1</m:t>
                    </m:r>
                  </m:oMath>
                </a14:m>
                <a:r>
                  <a:rPr lang="it-IT" dirty="0"/>
                  <a:t> </a:t>
                </a:r>
              </a:p>
              <a:p>
                <a:pPr>
                  <a:buClr>
                    <a:srgbClr val="C00000"/>
                  </a:buClr>
                </a:pPr>
                <a:endParaRPr lang="it-I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775" y="2789742"/>
                <a:ext cx="5065426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842" t="-24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0" t="30068" r="11545" b="57687"/>
          <a:stretch/>
        </p:blipFill>
        <p:spPr>
          <a:xfrm>
            <a:off x="5318449" y="3181968"/>
            <a:ext cx="3676261" cy="6766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1591" y="4093388"/>
            <a:ext cx="5011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2200" dirty="0" smtClean="0"/>
              <a:t>Change of parameters in the numerator</a:t>
            </a:r>
            <a:endParaRPr lang="it-IT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43798" y="4575205"/>
                <a:ext cx="5398401" cy="6721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Default: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=−0.1 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. We try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nor/>
                          </m:rPr>
                          <a:rPr lang="it-IT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=−0.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marL="285750" indent="-28575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it-IT" dirty="0" smtClean="0"/>
                  <a:t>Default: 3rd order polynomial. </a:t>
                </a:r>
                <a:r>
                  <a:rPr lang="it-IT" dirty="0"/>
                  <a:t>We </a:t>
                </a:r>
                <a:r>
                  <a:rPr lang="it-IT" dirty="0" smtClean="0"/>
                  <a:t>try 4th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798" y="4575205"/>
                <a:ext cx="5398401" cy="672172"/>
              </a:xfrm>
              <a:prstGeom prst="rect">
                <a:avLst/>
              </a:prstGeom>
              <a:blipFill rotWithShape="0">
                <a:blip r:embed="rId6"/>
                <a:stretch>
                  <a:fillRect l="-677" t="-3636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2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Bootstrap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=1.8 </m:t>
                    </m:r>
                    <m:sSup>
                      <m:sSup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it-IT" sz="3600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36093"/>
            <a:ext cx="4572000" cy="3097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093"/>
            <a:ext cx="4572000" cy="30976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0163" y="4700879"/>
            <a:ext cx="6863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Our skepticism about a second pole in the relevant region is confirmed:</a:t>
            </a:r>
          </a:p>
          <a:p>
            <a:r>
              <a:rPr lang="it-IT" dirty="0" smtClean="0"/>
              <a:t>It is unstable and not trustable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7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Systematic studies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1482"/>
            <a:ext cx="4572000" cy="3097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780"/>
            <a:ext cx="4572000" cy="309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674637"/>
            <a:ext cx="8343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 each class, the maximum deviation of mass and width is taken as a systematic error</a:t>
            </a:r>
            <a:br>
              <a:rPr lang="it-IT" dirty="0" smtClean="0"/>
            </a:br>
            <a:r>
              <a:rPr lang="it-IT" dirty="0" smtClean="0"/>
              <a:t>Deviation smaller than the statistical error are neglected</a:t>
            </a:r>
            <a:br>
              <a:rPr lang="it-IT" dirty="0" smtClean="0"/>
            </a:br>
            <a:r>
              <a:rPr lang="it-IT" dirty="0" smtClean="0"/>
              <a:t>Systematic of different classes are summed in quadrature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61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Systematic studies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1482"/>
            <a:ext cx="4572000" cy="3097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780"/>
            <a:ext cx="4572000" cy="3097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674637"/>
            <a:ext cx="8343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For each class, the maximum deviation of mass and width is taken as a systematic error</a:t>
            </a:r>
            <a:br>
              <a:rPr lang="it-IT" dirty="0" smtClean="0"/>
            </a:br>
            <a:r>
              <a:rPr lang="it-IT" dirty="0" smtClean="0"/>
              <a:t>Deviation smaller than the statistical error are neglected</a:t>
            </a:r>
            <a:br>
              <a:rPr lang="it-IT" dirty="0" smtClean="0"/>
            </a:br>
            <a:r>
              <a:rPr lang="it-IT" dirty="0" smtClean="0"/>
              <a:t>Systematic of different classes are summed in quadrature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51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Systematic studies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2" b="27616"/>
          <a:stretch/>
        </p:blipFill>
        <p:spPr>
          <a:xfrm>
            <a:off x="1311010" y="1025118"/>
            <a:ext cx="6521980" cy="51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6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Systematic studies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16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73491" r="429" b="-395"/>
          <a:stretch/>
        </p:blipFill>
        <p:spPr>
          <a:xfrm>
            <a:off x="601808" y="1506683"/>
            <a:ext cx="7940384" cy="280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35013BD1-9FAD-4D57-B763-17BBC29B6B5E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t>2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Two hybrid states???</a:t>
            </a:r>
            <a:endParaRPr lang="it-IT" sz="36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1078295"/>
            <a:ext cx="3747241" cy="262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4" y="3623290"/>
            <a:ext cx="3747241" cy="2619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41383" r="31977" b="29773"/>
          <a:stretch/>
        </p:blipFill>
        <p:spPr>
          <a:xfrm>
            <a:off x="4133460" y="1105716"/>
            <a:ext cx="4874686" cy="2052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41551" r="31738" b="27247"/>
          <a:stretch/>
        </p:blipFill>
        <p:spPr>
          <a:xfrm>
            <a:off x="4149671" y="4110135"/>
            <a:ext cx="4842263" cy="2191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96" y="1459056"/>
            <a:ext cx="494522" cy="4945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96" y="4004051"/>
            <a:ext cx="494522" cy="49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olo 1"/>
              <p:cNvSpPr txBox="1">
                <a:spLocks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5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r>
                  <a:rPr lang="it-IT" sz="3600" dirty="0" smtClean="0"/>
                  <a:t>Fit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it-IT" sz="36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(′)</m:t>
                        </m:r>
                      </m:sup>
                    </m:sSup>
                    <m:r>
                      <a:rPr lang="it-IT" sz="36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it-IT" sz="3600" dirty="0" smtClean="0"/>
                  <a:t> </a:t>
                </a:r>
                <a:endParaRPr lang="it-IT" sz="3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2" name="Titol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-27384"/>
                <a:ext cx="8229600" cy="1076866"/>
              </a:xfrm>
              <a:prstGeom prst="rect">
                <a:avLst/>
              </a:prstGeom>
              <a:blipFill rotWithShape="0">
                <a:blip r:embed="rId3"/>
                <a:stretch>
                  <a:fillRect l="-2222" b="-2159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3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554"/>
            <a:ext cx="9143999" cy="4076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6880" y="1581531"/>
                <a:ext cx="1278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1400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880" y="1581531"/>
                <a:ext cx="127817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8710" y="3969395"/>
                <a:ext cx="12781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1600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10" y="3969395"/>
                <a:ext cx="127817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2988" y="3969395"/>
                <a:ext cx="1177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1320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988" y="3969395"/>
                <a:ext cx="11776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93781" y="1938152"/>
                <a:ext cx="1177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1320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81" y="1938152"/>
                <a:ext cx="117769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3456" y="2593542"/>
                <a:ext cx="117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1700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456" y="2593542"/>
                <a:ext cx="117769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06830" y="3923009"/>
                <a:ext cx="117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1700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830" y="3923009"/>
                <a:ext cx="1177695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2495" y="5541715"/>
                <a:ext cx="1472647" cy="43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p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95" y="5541715"/>
                <a:ext cx="1472647" cy="432041"/>
              </a:xfrm>
              <a:prstGeom prst="rect">
                <a:avLst/>
              </a:prstGeom>
              <a:blipFill rotWithShape="0">
                <a:blip r:embed="rId11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23030" y="5541715"/>
                <a:ext cx="1472647" cy="432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𝑃𝐶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it-IT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30" y="5541715"/>
                <a:ext cx="1472647" cy="432041"/>
              </a:xfrm>
              <a:prstGeom prst="rect">
                <a:avLst/>
              </a:prstGeom>
              <a:blipFill rotWithShape="0">
                <a:blip r:embed="rId12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691495" y="972477"/>
            <a:ext cx="1111073" cy="369332"/>
            <a:chOff x="7691495" y="972477"/>
            <a:chExt cx="1111073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7691495" y="972477"/>
              <a:ext cx="1111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       data)</a:t>
              </a:r>
              <a:endParaRPr lang="it-IT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817" y="1009374"/>
              <a:ext cx="306911" cy="306911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210854" y="923731"/>
                <a:ext cx="12365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∼1.3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854" y="923731"/>
                <a:ext cx="123659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Pole hunting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4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87" y="1012937"/>
            <a:ext cx="4586400" cy="5340135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1011600"/>
            <a:ext cx="4590000" cy="533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27906" y="4393676"/>
                <a:ext cx="1177694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1320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906" y="4393676"/>
                <a:ext cx="117769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93586" y="3681000"/>
                <a:ext cx="1177695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1700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586" y="3681000"/>
                <a:ext cx="117769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78796" y="4209010"/>
                <a:ext cx="1177694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1320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796" y="4209010"/>
                <a:ext cx="117769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66974" y="3999980"/>
                <a:ext cx="1177695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1700</m:t>
                          </m:r>
                        </m:e>
                      </m: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974" y="3999980"/>
                <a:ext cx="117769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804327" y="690418"/>
            <a:ext cx="1111073" cy="369332"/>
            <a:chOff x="7691495" y="972477"/>
            <a:chExt cx="1111073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7691495" y="972477"/>
              <a:ext cx="1111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       data)</a:t>
              </a:r>
              <a:endParaRPr lang="it-IT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817" y="1009374"/>
              <a:ext cx="306911" cy="3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Pole hunting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5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0" y="1011600"/>
            <a:ext cx="4586400" cy="5340135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00" y="1011600"/>
            <a:ext cx="4590000" cy="533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8275" y="5359446"/>
                <a:ext cx="475836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275" y="5359446"/>
                <a:ext cx="47583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58275" y="5174780"/>
                <a:ext cx="475836" cy="369332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275" y="5174780"/>
                <a:ext cx="47583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804327" y="690418"/>
            <a:ext cx="1111073" cy="369332"/>
            <a:chOff x="7691495" y="972477"/>
            <a:chExt cx="1111073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7691495" y="972477"/>
              <a:ext cx="1111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(       data)</a:t>
              </a:r>
              <a:endParaRPr lang="it-IT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817" y="1009374"/>
              <a:ext cx="306911" cy="30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6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Statistical Bootstrap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6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3999" cy="4076893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600"/>
            <a:ext cx="9144000" cy="40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20" y="1094439"/>
            <a:ext cx="6531426" cy="4425228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Statistical Bootstrap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7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0" y="5658310"/>
                <a:ext cx="92884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For each fit, we search poles: two clusters in </a:t>
                </a:r>
                <a:r>
                  <a:rPr lang="it-IT" sz="2200" i="1" dirty="0" smtClean="0"/>
                  <a:t>D</a:t>
                </a:r>
                <a:r>
                  <a:rPr lang="it-IT" sz="2200" dirty="0" smtClean="0"/>
                  <a:t>-wave: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1320</m:t>
                        </m:r>
                      </m:e>
                    </m:d>
                  </m:oMath>
                </a14:m>
                <a:r>
                  <a:rPr lang="it-IT" sz="22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it-IT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it-IT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  <m:r>
                          <a:rPr lang="it-IT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it-IT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58310"/>
                <a:ext cx="9288440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853" t="-9859" b="-281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8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50" y="1094439"/>
            <a:ext cx="6522095" cy="441890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Statistical Bootstrap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8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14315" y="5648979"/>
                <a:ext cx="531536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200" dirty="0" smtClean="0"/>
                  <a:t>Only one stable cluster in </a:t>
                </a:r>
                <a14:m>
                  <m:oMath xmlns:m="http://schemas.openxmlformats.org/officeDocument/2006/math">
                    <m:r>
                      <a:rPr lang="it-IT" sz="22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sz="2200" dirty="0" smtClean="0"/>
                  <a:t>-wave: a single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it-IT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315" y="5648979"/>
                <a:ext cx="5315366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1491" t="-10000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26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457200" y="-27384"/>
            <a:ext cx="8229600" cy="105250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-27384"/>
            <a:ext cx="8229600" cy="10768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dirty="0" smtClean="0"/>
              <a:t>Final results</a:t>
            </a:r>
            <a:endParaRPr lang="it-IT" sz="3600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8305800" y="6360668"/>
            <a:ext cx="762000" cy="365125"/>
          </a:xfrm>
        </p:spPr>
        <p:txBody>
          <a:bodyPr/>
          <a:lstStyle/>
          <a:p>
            <a:fld id="{757A8607-F8D3-4FCF-AF8A-9CA68A1CDC70}" type="slidenum">
              <a:rPr lang="it-IT" sz="2000" smtClean="0">
                <a:solidFill>
                  <a:schemeClr val="bg1">
                    <a:lumMod val="50000"/>
                  </a:schemeClr>
                </a:solidFill>
              </a:rPr>
              <a:pPr/>
              <a:t>9</a:t>
            </a:fld>
            <a:endParaRPr lang="it-IT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60668"/>
            <a:ext cx="68896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50000"/>
                  </a:schemeClr>
                </a:solidFill>
              </a:rPr>
              <a:t>A. Pilloni –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 S-Matrix to data</a:t>
            </a:r>
            <a:endParaRPr lang="it-IT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5690"/>
            <a:ext cx="9144000" cy="29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131730</TotalTime>
  <Words>518</Words>
  <Application>Microsoft Office PowerPoint</Application>
  <PresentationFormat>On-screen Show (4:3)</PresentationFormat>
  <Paragraphs>112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Cambria Math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tools</dc:title>
  <dc:creator>Pillaus</dc:creator>
  <cp:lastModifiedBy>pillaus</cp:lastModifiedBy>
  <cp:revision>1039</cp:revision>
  <dcterms:created xsi:type="dcterms:W3CDTF">2012-05-23T17:12:57Z</dcterms:created>
  <dcterms:modified xsi:type="dcterms:W3CDTF">2019-09-12T22:47:01Z</dcterms:modified>
</cp:coreProperties>
</file>