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67"/>
  </p:notesMasterIdLst>
  <p:sldIdLst>
    <p:sldId id="682" r:id="rId2"/>
    <p:sldId id="839" r:id="rId3"/>
    <p:sldId id="840" r:id="rId4"/>
    <p:sldId id="665" r:id="rId5"/>
    <p:sldId id="841" r:id="rId6"/>
    <p:sldId id="842" r:id="rId7"/>
    <p:sldId id="843" r:id="rId8"/>
    <p:sldId id="844" r:id="rId9"/>
    <p:sldId id="845" r:id="rId10"/>
    <p:sldId id="854" r:id="rId11"/>
    <p:sldId id="846" r:id="rId12"/>
    <p:sldId id="847" r:id="rId13"/>
    <p:sldId id="849" r:id="rId14"/>
    <p:sldId id="855" r:id="rId15"/>
    <p:sldId id="857" r:id="rId16"/>
    <p:sldId id="851" r:id="rId17"/>
    <p:sldId id="850" r:id="rId18"/>
    <p:sldId id="852" r:id="rId19"/>
    <p:sldId id="856" r:id="rId20"/>
    <p:sldId id="858" r:id="rId21"/>
    <p:sldId id="793" r:id="rId22"/>
    <p:sldId id="794" r:id="rId23"/>
    <p:sldId id="796" r:id="rId24"/>
    <p:sldId id="797" r:id="rId25"/>
    <p:sldId id="798" r:id="rId26"/>
    <p:sldId id="799" r:id="rId27"/>
    <p:sldId id="801" r:id="rId28"/>
    <p:sldId id="630" r:id="rId29"/>
    <p:sldId id="631" r:id="rId30"/>
    <p:sldId id="632" r:id="rId31"/>
    <p:sldId id="633" r:id="rId32"/>
    <p:sldId id="634" r:id="rId33"/>
    <p:sldId id="818" r:id="rId34"/>
    <p:sldId id="860" r:id="rId35"/>
    <p:sldId id="861" r:id="rId36"/>
    <p:sldId id="802" r:id="rId37"/>
    <p:sldId id="732" r:id="rId38"/>
    <p:sldId id="737" r:id="rId39"/>
    <p:sldId id="738" r:id="rId40"/>
    <p:sldId id="741" r:id="rId41"/>
    <p:sldId id="859" r:id="rId42"/>
    <p:sldId id="668" r:id="rId43"/>
    <p:sldId id="653" r:id="rId44"/>
    <p:sldId id="672" r:id="rId45"/>
    <p:sldId id="671" r:id="rId46"/>
    <p:sldId id="674" r:id="rId47"/>
    <p:sldId id="677" r:id="rId48"/>
    <p:sldId id="625" r:id="rId49"/>
    <p:sldId id="277" r:id="rId50"/>
    <p:sldId id="627" r:id="rId51"/>
    <p:sldId id="637" r:id="rId52"/>
    <p:sldId id="636" r:id="rId53"/>
    <p:sldId id="862" r:id="rId54"/>
    <p:sldId id="673" r:id="rId55"/>
    <p:sldId id="679" r:id="rId56"/>
    <p:sldId id="680" r:id="rId57"/>
    <p:sldId id="552" r:id="rId58"/>
    <p:sldId id="553" r:id="rId59"/>
    <p:sldId id="626" r:id="rId60"/>
    <p:sldId id="666" r:id="rId61"/>
    <p:sldId id="502" r:id="rId62"/>
    <p:sldId id="471" r:id="rId63"/>
    <p:sldId id="623" r:id="rId64"/>
    <p:sldId id="624" r:id="rId65"/>
    <p:sldId id="622" r:id="rId6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4C9B"/>
    <a:srgbClr val="836BD5"/>
    <a:srgbClr val="0000FF"/>
    <a:srgbClr val="CC00FF"/>
    <a:srgbClr val="33CC33"/>
    <a:srgbClr val="00FFFF"/>
    <a:srgbClr val="99CCFF"/>
    <a:srgbClr val="FF9900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86545" autoAdjust="0"/>
  </p:normalViewPr>
  <p:slideViewPr>
    <p:cSldViewPr snapToGrid="0">
      <p:cViewPr varScale="1">
        <p:scale>
          <a:sx n="114" d="100"/>
          <a:sy n="114" d="100"/>
        </p:scale>
        <p:origin x="148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19/05/2022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998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239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550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622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146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209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408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660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121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602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384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362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544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18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652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728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0114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10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5256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154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6440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8019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3120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57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1297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9124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2779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0646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5028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9444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900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678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2796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9163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3170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887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2589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3103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5089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4678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843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9335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68752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5522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8852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6533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6872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5008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2209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06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9417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19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588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51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19/05/2022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19/05/2022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19/05/2022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19/05/2022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19/05/2022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19/05/2022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19/05/2022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19/05/2022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19/05/2022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19/05/2022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19/05/2022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19/05/2022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401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3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811.png"/><Relationship Id="rId4" Type="http://schemas.openxmlformats.org/officeDocument/2006/relationships/image" Target="../media/image17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1.png"/><Relationship Id="rId4" Type="http://schemas.openxmlformats.org/officeDocument/2006/relationships/image" Target="../media/image50.png"/><Relationship Id="rId9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7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1.png"/><Relationship Id="rId2" Type="http://schemas.openxmlformats.org/officeDocument/2006/relationships/image" Target="../media/image14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14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5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40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470.png"/><Relationship Id="rId3" Type="http://schemas.openxmlformats.org/officeDocument/2006/relationships/image" Target="../media/image66.png"/><Relationship Id="rId7" Type="http://schemas.openxmlformats.org/officeDocument/2006/relationships/image" Target="../media/image410.png"/><Relationship Id="rId12" Type="http://schemas.openxmlformats.org/officeDocument/2006/relationships/image" Target="../media/image460.png"/><Relationship Id="rId2" Type="http://schemas.openxmlformats.org/officeDocument/2006/relationships/image" Target="../media/image65.png"/><Relationship Id="rId16" Type="http://schemas.openxmlformats.org/officeDocument/2006/relationships/image" Target="../media/image5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2.png"/><Relationship Id="rId11" Type="http://schemas.openxmlformats.org/officeDocument/2006/relationships/image" Target="../media/image450.png"/><Relationship Id="rId5" Type="http://schemas.openxmlformats.org/officeDocument/2006/relationships/image" Target="../media/image390.png"/><Relationship Id="rId15" Type="http://schemas.openxmlformats.org/officeDocument/2006/relationships/image" Target="../media/image490.png"/><Relationship Id="rId10" Type="http://schemas.openxmlformats.org/officeDocument/2006/relationships/image" Target="../media/image440.png"/><Relationship Id="rId4" Type="http://schemas.openxmlformats.org/officeDocument/2006/relationships/image" Target="../media/image380.png"/><Relationship Id="rId9" Type="http://schemas.openxmlformats.org/officeDocument/2006/relationships/image" Target="../media/image430.png"/><Relationship Id="rId14" Type="http://schemas.openxmlformats.org/officeDocument/2006/relationships/image" Target="../media/image4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5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96.png"/><Relationship Id="rId7" Type="http://schemas.openxmlformats.org/officeDocument/2006/relationships/image" Target="../media/image11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image" Target="../media/image1080.png"/><Relationship Id="rId9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02.png"/><Relationship Id="rId7" Type="http://schemas.openxmlformats.org/officeDocument/2006/relationships/image" Target="../media/image11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0.png"/><Relationship Id="rId5" Type="http://schemas.openxmlformats.org/officeDocument/2006/relationships/image" Target="../media/image103.png"/><Relationship Id="rId4" Type="http://schemas.openxmlformats.org/officeDocument/2006/relationships/image" Target="../media/image100.png"/><Relationship Id="rId9" Type="http://schemas.openxmlformats.org/officeDocument/2006/relationships/image" Target="../media/image10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12.png"/><Relationship Id="rId4" Type="http://schemas.openxmlformats.org/officeDocument/2006/relationships/image" Target="../media/image7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04.gif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96.png"/><Relationship Id="rId4" Type="http://schemas.openxmlformats.org/officeDocument/2006/relationships/image" Target="../media/image1160.png"/><Relationship Id="rId9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00.png"/><Relationship Id="rId7" Type="http://schemas.openxmlformats.org/officeDocument/2006/relationships/image" Target="../media/image105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96.png"/><Relationship Id="rId4" Type="http://schemas.openxmlformats.org/officeDocument/2006/relationships/image" Target="../media/image1160.png"/><Relationship Id="rId9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06.gif"/><Relationship Id="rId7" Type="http://schemas.openxmlformats.org/officeDocument/2006/relationships/image" Target="../media/image10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1160.png"/><Relationship Id="rId4" Type="http://schemas.openxmlformats.org/officeDocument/2006/relationships/image" Target="../media/image100.png"/><Relationship Id="rId9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8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5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0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6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0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7" Type="http://schemas.openxmlformats.org/officeDocument/2006/relationships/image" Target="../media/image10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7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7" Type="http://schemas.openxmlformats.org/officeDocument/2006/relationships/image" Target="../media/image10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7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71.png"/><Relationship Id="rId3" Type="http://schemas.openxmlformats.org/officeDocument/2006/relationships/image" Target="../media/image260.png"/><Relationship Id="rId7" Type="http://schemas.openxmlformats.org/officeDocument/2006/relationships/image" Target="../media/image301.png"/><Relationship Id="rId12" Type="http://schemas.openxmlformats.org/officeDocument/2006/relationships/image" Target="../media/image3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350.png"/><Relationship Id="rId5" Type="http://schemas.openxmlformats.org/officeDocument/2006/relationships/image" Target="../media/image130.png"/><Relationship Id="rId15" Type="http://schemas.openxmlformats.org/officeDocument/2006/relationships/image" Target="../media/image129.png"/><Relationship Id="rId10" Type="http://schemas.openxmlformats.org/officeDocument/2006/relationships/image" Target="../media/image341.png"/><Relationship Id="rId4" Type="http://schemas.openxmlformats.org/officeDocument/2006/relationships/image" Target="../media/image128.png"/><Relationship Id="rId9" Type="http://schemas.openxmlformats.org/officeDocument/2006/relationships/image" Target="../media/image330.png"/><Relationship Id="rId14" Type="http://schemas.openxmlformats.org/officeDocument/2006/relationships/image" Target="../media/image38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2.png"/><Relationship Id="rId4" Type="http://schemas.openxmlformats.org/officeDocument/2006/relationships/image" Target="../media/image403.png"/><Relationship Id="rId9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2.png"/><Relationship Id="rId4" Type="http://schemas.openxmlformats.org/officeDocument/2006/relationships/image" Target="../media/image4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5.png"/><Relationship Id="rId4" Type="http://schemas.openxmlformats.org/officeDocument/2006/relationships/image" Target="../media/image5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image" Target="../media/image140.png"/><Relationship Id="rId4" Type="http://schemas.openxmlformats.org/officeDocument/2006/relationships/image" Target="../media/image1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4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11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950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0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00.png"/><Relationship Id="rId4" Type="http://schemas.openxmlformats.org/officeDocument/2006/relationships/image" Target="../media/image1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2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00.png"/><Relationship Id="rId4" Type="http://schemas.openxmlformats.org/officeDocument/2006/relationships/image" Target="../media/image14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8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0.png"/><Relationship Id="rId5" Type="http://schemas.openxmlformats.org/officeDocument/2006/relationships/image" Target="../media/image149.png"/><Relationship Id="rId4" Type="http://schemas.openxmlformats.org/officeDocument/2006/relationships/image" Target="../media/image144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1.png"/><Relationship Id="rId3" Type="http://schemas.openxmlformats.org/officeDocument/2006/relationships/image" Target="../media/image152.png"/><Relationship Id="rId7" Type="http://schemas.openxmlformats.org/officeDocument/2006/relationships/image" Target="../media/image220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0.png"/><Relationship Id="rId4" Type="http://schemas.openxmlformats.org/officeDocument/2006/relationships/image" Target="../media/image1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0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0.png"/><Relationship Id="rId3" Type="http://schemas.openxmlformats.org/officeDocument/2006/relationships/image" Target="../media/image1631.png"/><Relationship Id="rId7" Type="http://schemas.openxmlformats.org/officeDocument/2006/relationships/image" Target="../media/image16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0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631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0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352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1.png"/><Relationship Id="rId5" Type="http://schemas.openxmlformats.org/officeDocument/2006/relationships/image" Target="../media/image372.png"/><Relationship Id="rId4" Type="http://schemas.openxmlformats.org/officeDocument/2006/relationships/image" Target="../media/image1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0.png"/><Relationship Id="rId5" Type="http://schemas.openxmlformats.org/officeDocument/2006/relationships/image" Target="../media/image441.png"/><Relationship Id="rId4" Type="http://schemas.openxmlformats.org/officeDocument/2006/relationships/image" Target="../media/image7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0.png"/><Relationship Id="rId4" Type="http://schemas.openxmlformats.org/officeDocument/2006/relationships/image" Target="../media/image8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2610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34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Exotic hadron spectroscopy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III: Heavy exotics </a:t>
            </a: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044220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DTP, </a:t>
            </a:r>
            <a:r>
              <a:rPr lang="it-IT" dirty="0" err="1"/>
              <a:t>May</a:t>
            </a:r>
            <a:r>
              <a:rPr lang="it-IT" dirty="0"/>
              <a:t> 6</a:t>
            </a:r>
            <a:r>
              <a:rPr lang="it-IT" baseline="30000" dirty="0"/>
              <a:t>th</a:t>
            </a:r>
            <a:r>
              <a:rPr lang="it-IT" dirty="0"/>
              <a:t>, 2022</a:t>
            </a:r>
          </a:p>
        </p:txBody>
      </p:sp>
      <p:pic>
        <p:nvPicPr>
          <p:cNvPr id="10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03" y="4741296"/>
            <a:ext cx="2581593" cy="1431978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977893C-7489-42F6-8147-54D09032F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41296"/>
            <a:ext cx="3724430" cy="143197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7D2200D-8DDA-58C8-2EAB-EEB9CA857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27" y="0"/>
            <a:ext cx="2785145" cy="64161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37863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487213" y="3310016"/>
                <a:ext cx="5456378" cy="70096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39</m:t>
                              </m:r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85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acc>
                        <m:accPr>
                          <m:chr m:val="̅"/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∗0</m:t>
                              </m:r>
                            </m:sup>
                          </m:sSup>
                        </m:e>
                      </m:acc>
                      <m:sSup>
                        <m:sSup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br>
                  <a:rPr lang="it-IT" b="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982.5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−2.6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+1.8</m:t>
                        </m:r>
                      </m:sup>
                    </m:sSubSup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2.1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12.8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−4.4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+5.3</m:t>
                        </m:r>
                      </m:sup>
                    </m:sSubSup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±3.0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213" y="3310016"/>
                <a:ext cx="5456378" cy="700961"/>
              </a:xfrm>
              <a:prstGeom prst="rect">
                <a:avLst/>
              </a:prstGeom>
              <a:blipFill>
                <a:blip r:embed="rId3"/>
                <a:stretch>
                  <a:fillRect r="-667" b="-5833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A Strange partner </a:t>
                </a:r>
                <a:r>
                  <a:rPr lang="it-IT" sz="36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3985</m:t>
                        </m:r>
                      </m:e>
                    </m:d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30416" y="1487717"/>
                <a:ext cx="665018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A strange partner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r>
                  <a:rPr lang="it-IT" sz="2400" dirty="0" err="1"/>
                  <a:t>seems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appear</a:t>
                </a:r>
                <a:r>
                  <a:rPr lang="it-IT" sz="2400" dirty="0"/>
                  <a:t> in open charm </a:t>
                </a:r>
                <a:r>
                  <a:rPr lang="it-IT" sz="2400" dirty="0" err="1"/>
                  <a:t>decays</a:t>
                </a:r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416" y="1487717"/>
                <a:ext cx="6650183" cy="830997"/>
              </a:xfrm>
              <a:prstGeom prst="rect">
                <a:avLst/>
              </a:prstGeom>
              <a:blipFill>
                <a:blip r:embed="rId5"/>
                <a:stretch>
                  <a:fillRect l="-1375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CBCACF6-FFDF-1676-1D14-5376DC467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409" y="2613701"/>
            <a:ext cx="3124682" cy="232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98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10610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(10650)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171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11"/>
              <p:cNvSpPr/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=10607.2±2.0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18.4±2.4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=10652.2±1.5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=11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2.2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8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blipFill rotWithShape="0">
                <a:blip r:embed="rId4"/>
                <a:stretch>
                  <a:fillRect b="-3279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6" y="1472891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" y="1588898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Anomalous dipion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b="0" dirty="0"/>
                  <a:t>,</a:t>
                </a:r>
              </a:p>
              <a:p>
                <a:r>
                  <a:rPr lang="it-IT" dirty="0"/>
                  <a:t>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br>
                  <a:rPr lang="it-IT" dirty="0"/>
                </a:br>
                <a:r>
                  <a:rPr lang="it-IT" dirty="0"/>
                  <a:t>which violates HQSS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210" t="-247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706" y="4773323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2 twin resonances!</a:t>
            </a: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093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79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LHCb, PRL 117, 082003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Quantum numbers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/>
              </a:p>
              <a:p>
                <a:pPr algn="ctr"/>
                <a:r>
                  <a:rPr lang="it-IT" dirty="0"/>
                  <a:t>Opposite parities needed for the interference to correctly describe angular distributions, </a:t>
                </a:r>
                <a:r>
                  <a:rPr lang="it-IT" dirty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(model dependence?)</a:t>
                </a:r>
                <a:endParaRPr lang="it-IT" dirty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/>
                  <a:t>No obvious threshold nearby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=4380±8±29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=205±18±86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=4449.8±1.7±2.5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=39±5±19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3839" r="3620" b="30689"/>
          <a:stretch/>
        </p:blipFill>
        <p:spPr>
          <a:xfrm>
            <a:off x="184920" y="3365917"/>
            <a:ext cx="4164595" cy="29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38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Exotic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hadron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New pentaquarks discovered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506681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27985" y="2019576"/>
                <a:ext cx="4257480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A higher statistics 1D analysis is able to resolve the fine structure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(4450)</m:t>
                    </m:r>
                  </m:oMath>
                </a14:m>
                <a:r>
                  <a:rPr lang="it-IT" sz="2000" dirty="0"/>
                  <a:t> peak.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Moreover, a new isolated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r>
                  <a:rPr lang="it-IT" sz="2000" dirty="0"/>
                  <a:t> 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threshold appears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The old assignment of quantum numbers might be jeopardized by this new finding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985" y="2019576"/>
                <a:ext cx="4257480" cy="3170099"/>
              </a:xfrm>
              <a:prstGeom prst="rect">
                <a:avLst/>
              </a:prstGeom>
              <a:blipFill rotWithShape="0">
                <a:blip r:embed="rId4"/>
                <a:stretch>
                  <a:fillRect l="-1431" t="-962" r="-1288" b="-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6674196" y="1425948"/>
            <a:ext cx="2393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122, 222001 </a:t>
            </a:r>
          </a:p>
        </p:txBody>
      </p:sp>
    </p:spTree>
    <p:extLst>
      <p:ext uri="{BB962C8B-B14F-4D97-AF65-F5344CB8AC3E}">
        <p14:creationId xmlns:p14="http://schemas.microsoft.com/office/powerpoint/2010/main" val="1988545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Fully charm: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(6900)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Exotic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hadron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5FDA8FA-9A51-BCC9-20DB-F05614538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" y="1756134"/>
            <a:ext cx="5335797" cy="33457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60F0892-8DBE-E2EB-805A-36E0F962F18F}"/>
                  </a:ext>
                </a:extLst>
              </p:cNvPr>
              <p:cNvSpPr txBox="1"/>
              <p:nvPr/>
            </p:nvSpPr>
            <p:spPr>
              <a:xfrm>
                <a:off x="5436323" y="2106527"/>
                <a:ext cx="3631477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Two </a:t>
                </a:r>
                <a:r>
                  <a:rPr lang="it-IT" sz="2400" dirty="0" err="1"/>
                  <a:t>structures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in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400" dirty="0"/>
                  <a:t> spectrum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heavier</a:t>
                </a:r>
                <a:r>
                  <a:rPr lang="it-IT" sz="2400" dirty="0"/>
                  <a:t> one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narrower</a:t>
                </a:r>
                <a:r>
                  <a:rPr lang="it-IT" sz="2400" dirty="0"/>
                  <a:t> and </a:t>
                </a:r>
                <a:r>
                  <a:rPr lang="it-IT" sz="2400" dirty="0" err="1"/>
                  <a:t>well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assessed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The nature of the </a:t>
                </a:r>
                <a:r>
                  <a:rPr lang="it-IT" sz="2400" dirty="0" err="1"/>
                  <a:t>lighter</a:t>
                </a:r>
                <a:r>
                  <a:rPr lang="it-IT" sz="2400" dirty="0"/>
                  <a:t> one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unclear</a:t>
                </a:r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60F0892-8DBE-E2EB-805A-36E0F962F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323" y="2106527"/>
                <a:ext cx="3631477" cy="3046988"/>
              </a:xfrm>
              <a:prstGeom prst="rect">
                <a:avLst/>
              </a:prstGeom>
              <a:blipFill>
                <a:blip r:embed="rId5"/>
                <a:stretch>
                  <a:fillRect l="-2685" t="-1603" r="-1678" b="-38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582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Very open charm: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Exotic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hadron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076F36-65F4-BEE2-C730-821E9B263A62}"/>
                  </a:ext>
                </a:extLst>
              </p:cNvPr>
              <p:cNvSpPr txBox="1"/>
              <p:nvPr/>
            </p:nvSpPr>
            <p:spPr>
              <a:xfrm>
                <a:off x="5150840" y="1234072"/>
                <a:ext cx="3822856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A </a:t>
                </a:r>
                <a:r>
                  <a:rPr lang="it-IT" sz="2400" dirty="0" err="1"/>
                  <a:t>supernarrow</a:t>
                </a:r>
                <a:r>
                  <a:rPr lang="it-IT" sz="2400" dirty="0"/>
                  <a:t> state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400" dirty="0"/>
                  <a:t> threshold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BW </a:t>
                </a:r>
                <a:r>
                  <a:rPr lang="it-IT" sz="2400" dirty="0" err="1"/>
                  <a:t>parameters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give</a:t>
                </a:r>
                <a:endParaRPr lang="it-IT" sz="2400" dirty="0"/>
              </a:p>
              <a:p>
                <a:endParaRPr lang="it-IT" sz="2400" dirty="0"/>
              </a:p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273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61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410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cannot</a:t>
                </a:r>
                <a:r>
                  <a:rPr lang="it-IT" sz="2400" dirty="0"/>
                  <a:t> mix with </a:t>
                </a:r>
                <a:r>
                  <a:rPr lang="it-IT" sz="2400" dirty="0" err="1"/>
                  <a:t>ordinary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charmonia</a:t>
                </a:r>
                <a:br>
                  <a:rPr lang="it-IT" sz="2400" dirty="0"/>
                </a:br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does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lighter</a:t>
                </a:r>
                <a:r>
                  <a:rPr lang="it-IT" sz="2400" dirty="0"/>
                  <a:t> open </a:t>
                </a:r>
                <a:r>
                  <a:rPr lang="it-IT" sz="2400" dirty="0" err="1"/>
                  <a:t>channels</a:t>
                </a:r>
                <a:endParaRPr lang="it-IT" sz="24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076F36-65F4-BEE2-C730-821E9B263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840" y="1234072"/>
                <a:ext cx="3822856" cy="4524315"/>
              </a:xfrm>
              <a:prstGeom prst="rect">
                <a:avLst/>
              </a:prstGeom>
              <a:blipFill>
                <a:blip r:embed="rId4"/>
                <a:stretch>
                  <a:fillRect l="-2552" t="-1077" r="-2233" b="-20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49D65498-2BB1-A83E-EE1D-D5B579A4F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0" y="1151730"/>
            <a:ext cx="4831551" cy="39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55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Broad </a:t>
                </a:r>
                <a:r>
                  <a:rPr lang="it-IT" sz="3600" b="0" dirty="0" err="1"/>
                  <a:t>exotic</a:t>
                </a:r>
                <a:r>
                  <a:rPr lang="it-IT" sz="3600" dirty="0" err="1"/>
                  <a:t>s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3600" dirty="0"/>
                  <a:t> decays</a:t>
                </a:r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Exotic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hadron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8B4DE3-9AF0-3E44-23CD-85489435864A}"/>
                  </a:ext>
                </a:extLst>
              </p:cNvPr>
              <p:cNvSpPr txBox="1"/>
              <p:nvPr/>
            </p:nvSpPr>
            <p:spPr>
              <a:xfrm>
                <a:off x="234892" y="1978908"/>
                <a:ext cx="845190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Lots of new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by </a:t>
                </a:r>
                <a:r>
                  <a:rPr lang="it-IT" sz="2400" dirty="0" err="1"/>
                  <a:t>LHCb</a:t>
                </a:r>
                <a:r>
                  <a:rPr lang="it-IT" sz="2400" dirty="0"/>
                  <a:t> with </a:t>
                </a:r>
                <a:r>
                  <a:rPr lang="it-IT" sz="2400" dirty="0" err="1"/>
                  <a:t>multidimensional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analyses</a:t>
                </a:r>
                <a:r>
                  <a:rPr lang="it-IT" sz="2400" dirty="0"/>
                  <a:t> of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400" dirty="0"/>
                  <a:t> 3+ body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Most</a:t>
                </a:r>
                <a:r>
                  <a:rPr lang="it-IT" sz="2400" dirty="0"/>
                  <a:t> of </a:t>
                </a:r>
                <a:r>
                  <a:rPr lang="it-IT" sz="2400" dirty="0" err="1"/>
                  <a:t>these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broad</a:t>
                </a:r>
                <a:r>
                  <a:rPr lang="it-IT" sz="2400" dirty="0"/>
                  <a:t>, and the precise </a:t>
                </a:r>
                <a:r>
                  <a:rPr lang="it-IT" sz="2400" dirty="0" err="1"/>
                  <a:t>determination</a:t>
                </a:r>
                <a:r>
                  <a:rPr lang="it-IT" sz="2400" dirty="0"/>
                  <a:t> can </a:t>
                </a:r>
                <a:r>
                  <a:rPr lang="it-IT" sz="2400" dirty="0" err="1"/>
                  <a:t>crucially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depend</a:t>
                </a:r>
                <a:r>
                  <a:rPr lang="it-IT" sz="2400" dirty="0"/>
                  <a:t> on the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model, so </a:t>
                </a:r>
                <a:r>
                  <a:rPr lang="it-IT" sz="2400" dirty="0" err="1"/>
                  <a:t>that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resonant</a:t>
                </a:r>
                <a:r>
                  <a:rPr lang="it-IT" sz="2400" dirty="0"/>
                  <a:t> nature </a:t>
                </a:r>
                <a:r>
                  <a:rPr lang="it-IT" sz="2400" dirty="0" err="1"/>
                  <a:t>cannot</a:t>
                </a:r>
                <a:r>
                  <a:rPr lang="it-IT" sz="2400" dirty="0"/>
                  <a:t> be </a:t>
                </a:r>
                <a:r>
                  <a:rPr lang="it-IT" sz="2400" dirty="0" err="1"/>
                  <a:t>assessed</a:t>
                </a:r>
                <a:r>
                  <a:rPr lang="it-IT" sz="2400" dirty="0"/>
                  <a:t> with the </a:t>
                </a:r>
                <a:r>
                  <a:rPr lang="it-IT" sz="2400" dirty="0" err="1"/>
                  <a:t>same</a:t>
                </a:r>
                <a:r>
                  <a:rPr lang="it-IT" sz="2400" dirty="0"/>
                  <a:t> strong </a:t>
                </a:r>
                <a:r>
                  <a:rPr lang="it-IT" sz="2400" dirty="0" err="1"/>
                  <a:t>statements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 err="1"/>
                  <a:t>as</a:t>
                </a:r>
                <a:r>
                  <a:rPr lang="it-IT" sz="2400" dirty="0"/>
                  <a:t> for the </a:t>
                </a:r>
                <a:r>
                  <a:rPr lang="it-IT" sz="2400" dirty="0" err="1"/>
                  <a:t>narrow</a:t>
                </a:r>
                <a:r>
                  <a:rPr lang="it-IT" sz="2400" dirty="0"/>
                  <a:t> guys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8B4DE3-9AF0-3E44-23CD-854894358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92" y="1978908"/>
                <a:ext cx="8451908" cy="2677656"/>
              </a:xfrm>
              <a:prstGeom prst="rect">
                <a:avLst/>
              </a:prstGeom>
              <a:blipFill>
                <a:blip r:embed="rId4"/>
                <a:stretch>
                  <a:fillRect l="-1154" t="-1822" b="-4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180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4430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9" y="1167845"/>
            <a:ext cx="3517751" cy="2382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11"/>
              <p:cNvSpPr/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𝑍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4430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it-IT" i="1">
                              <a:latin typeface="Cambria Math"/>
                            </a:rPr>
                            <m:t>𝐶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1</m:t>
                          </m:r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 algn="ctr"/>
                <a:endParaRPr lang="it-IT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4475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bSup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172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37</m:t>
                        </m:r>
                      </m:sup>
                    </m:sSubSup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:endParaRPr lang="it-IT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it-IT" dirty="0"/>
                  <a:t>Far from open charm thresholds</a:t>
                </a:r>
              </a:p>
            </p:txBody>
          </p:sp>
        </mc:Choice>
        <mc:Fallback xmlns="">
          <p:sp>
            <p:nvSpPr>
              <p:cNvPr id="7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blipFill rotWithShape="0">
                <a:blip r:embed="rId5"/>
                <a:stretch>
                  <a:fillRect b="-2924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6" t="3048" r="2330" b="6118"/>
          <a:stretch/>
        </p:blipFill>
        <p:spPr>
          <a:xfrm>
            <a:off x="3490433" y="3667352"/>
            <a:ext cx="2711774" cy="2576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11"/>
              <p:cNvSpPr/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dirty="0"/>
                  <a:t>If the amplitude is a free complex number, in each bin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it-IT" dirty="0"/>
                  <a:t>,</a:t>
                </a:r>
                <a:br>
                  <a:rPr lang="it-IT" dirty="0"/>
                </a:br>
                <a:r>
                  <a:rPr lang="it-IT" dirty="0"/>
                  <a:t>the resonant behaviour appears as well </a:t>
                </a:r>
              </a:p>
            </p:txBody>
          </p:sp>
        </mc:Choice>
        <mc:Fallback xmlns="">
          <p:sp>
            <p:nvSpPr>
              <p:cNvPr id="9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blipFill rotWithShape="0">
                <a:blip r:embed="rId7"/>
                <a:stretch>
                  <a:fillRect l="-233" t="-1538" r="-1632" b="-4231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5" t="3202" r="2315" b="32537"/>
          <a:stretch/>
        </p:blipFill>
        <p:spPr>
          <a:xfrm>
            <a:off x="4975287" y="1188306"/>
            <a:ext cx="3520871" cy="23624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Exotic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hadron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26" y="1450053"/>
            <a:ext cx="517125" cy="3533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47" y="1442782"/>
            <a:ext cx="517125" cy="3533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75" y="3806018"/>
            <a:ext cx="517125" cy="3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81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Tetraquarks: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3600" dirty="0"/>
                  <a:t> decay</a:t>
                </a:r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Exotic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hadron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34" y="4230506"/>
            <a:ext cx="2421801" cy="180424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CE43C45-A8CC-3D55-686E-A8819D217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1" y="1163163"/>
            <a:ext cx="8947897" cy="27414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258DA6B-A7DA-BF5C-0BB6-00DDAFBBB7F3}"/>
                  </a:ext>
                </a:extLst>
              </p:cNvPr>
              <p:cNvSpPr txBox="1"/>
              <p:nvPr/>
            </p:nvSpPr>
            <p:spPr>
              <a:xfrm>
                <a:off x="183519" y="4641567"/>
                <a:ext cx="2494148" cy="1253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: </m:t>
                      </m:r>
                      <m:d>
                        <m:dPr>
                          <m:begChr m:val="{"/>
                          <m:endChr m:val="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×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−+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++</m:t>
                                  </m:r>
                                </m:sup>
                              </m:sSup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×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++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it-IT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258DA6B-A7DA-BF5C-0BB6-00DDAFBBB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19" y="4641567"/>
                <a:ext cx="2494148" cy="1253613"/>
              </a:xfrm>
              <a:prstGeom prst="rect">
                <a:avLst/>
              </a:prstGeom>
              <a:blipFill>
                <a:blip r:embed="rId6"/>
                <a:stretch>
                  <a:fillRect b="-33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7D2706A-92AD-1ECA-CC04-65A01DCC02F6}"/>
              </a:ext>
            </a:extLst>
          </p:cNvPr>
          <p:cNvSpPr txBox="1"/>
          <p:nvPr/>
        </p:nvSpPr>
        <p:spPr>
          <a:xfrm>
            <a:off x="3182185" y="5083707"/>
            <a:ext cx="2796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Widths</a:t>
            </a:r>
            <a:r>
              <a:rPr lang="it-IT" dirty="0"/>
              <a:t> from 50 to 230 MeV</a:t>
            </a:r>
          </a:p>
        </p:txBody>
      </p:sp>
    </p:spTree>
    <p:extLst>
      <p:ext uri="{BB962C8B-B14F-4D97-AF65-F5344CB8AC3E}">
        <p14:creationId xmlns:p14="http://schemas.microsoft.com/office/powerpoint/2010/main" val="3097823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How to </a:t>
            </a:r>
            <a:r>
              <a:rPr lang="it-IT" sz="3600" b="0" dirty="0" err="1"/>
              <a:t>proceed</a:t>
            </a:r>
            <a:r>
              <a:rPr lang="it-IT" sz="3600" b="0" dirty="0"/>
              <a:t>?</a:t>
            </a:r>
            <a:endParaRPr lang="it-IT" sz="3600" dirty="0"/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Exotic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hadron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80CA7C5-0289-B01F-8B23-58C9A248A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906" y="1426128"/>
            <a:ext cx="1328637" cy="797182"/>
          </a:xfrm>
          <a:prstGeom prst="rect">
            <a:avLst/>
          </a:prstGeom>
        </p:spPr>
      </p:pic>
      <p:sp>
        <p:nvSpPr>
          <p:cNvPr id="9" name="Down Arrow 6">
            <a:extLst>
              <a:ext uri="{FF2B5EF4-FFF2-40B4-BE49-F238E27FC236}">
                <a16:creationId xmlns:a16="http://schemas.microsoft.com/office/drawing/2014/main" id="{C1786681-4F7A-E94C-C24C-7C8C3B1B5888}"/>
              </a:ext>
            </a:extLst>
          </p:cNvPr>
          <p:cNvSpPr/>
          <p:nvPr/>
        </p:nvSpPr>
        <p:spPr>
          <a:xfrm>
            <a:off x="810107" y="2352550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407A443E-391E-E24F-6D1F-B5080201C0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5" y="2820344"/>
            <a:ext cx="1343978" cy="999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BB2C32-6DAE-100B-E273-C68D7917BC66}"/>
                  </a:ext>
                </a:extLst>
              </p:cNvPr>
              <p:cNvSpPr txBox="1"/>
              <p:nvPr/>
            </p:nvSpPr>
            <p:spPr>
              <a:xfrm>
                <a:off x="528687" y="2996799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BB2C32-6DAE-100B-E273-C68D7917B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87" y="2996799"/>
                <a:ext cx="1163075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97">
            <a:extLst>
              <a:ext uri="{FF2B5EF4-FFF2-40B4-BE49-F238E27FC236}">
                <a16:creationId xmlns:a16="http://schemas.microsoft.com/office/drawing/2014/main" id="{6F4AFEB2-E0D9-DD4D-2069-4DFF8996FD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8236" y="4416618"/>
            <a:ext cx="1343977" cy="972159"/>
          </a:xfrm>
          <a:prstGeom prst="rect">
            <a:avLst/>
          </a:prstGeom>
        </p:spPr>
      </p:pic>
      <p:sp>
        <p:nvSpPr>
          <p:cNvPr id="19" name="Down Arrow 6">
            <a:extLst>
              <a:ext uri="{FF2B5EF4-FFF2-40B4-BE49-F238E27FC236}">
                <a16:creationId xmlns:a16="http://schemas.microsoft.com/office/drawing/2014/main" id="{AE5781D8-F48C-9414-B0CD-30F78D234B6D}"/>
              </a:ext>
            </a:extLst>
          </p:cNvPr>
          <p:cNvSpPr/>
          <p:nvPr/>
        </p:nvSpPr>
        <p:spPr>
          <a:xfrm>
            <a:off x="810107" y="3948824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97">
            <a:extLst>
              <a:ext uri="{FF2B5EF4-FFF2-40B4-BE49-F238E27FC236}">
                <a16:creationId xmlns:a16="http://schemas.microsoft.com/office/drawing/2014/main" id="{700BCB04-74A1-FBB1-E922-FC692BD957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7383392" y="4400299"/>
            <a:ext cx="1328400" cy="960892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79B142D0-61C2-96BB-24DB-C302A480F6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7383392" y="1328800"/>
            <a:ext cx="1328400" cy="1023750"/>
          </a:xfrm>
          <a:prstGeom prst="rect">
            <a:avLst/>
          </a:prstGeom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E7165FAE-FE7B-1E77-1D2F-F15A02E55E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7383392" y="2959860"/>
            <a:ext cx="1328400" cy="833130"/>
          </a:xfrm>
          <a:prstGeom prst="rect">
            <a:avLst/>
          </a:prstGeom>
        </p:spPr>
      </p:pic>
      <p:sp>
        <p:nvSpPr>
          <p:cNvPr id="23" name="Down Arrow 6">
            <a:extLst>
              <a:ext uri="{FF2B5EF4-FFF2-40B4-BE49-F238E27FC236}">
                <a16:creationId xmlns:a16="http://schemas.microsoft.com/office/drawing/2014/main" id="{25C884A9-B5A1-6574-7F6B-3E16562D83EA}"/>
              </a:ext>
            </a:extLst>
          </p:cNvPr>
          <p:cNvSpPr/>
          <p:nvPr/>
        </p:nvSpPr>
        <p:spPr>
          <a:xfrm flipV="1">
            <a:off x="7747475" y="2486928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Down Arrow 6">
            <a:extLst>
              <a:ext uri="{FF2B5EF4-FFF2-40B4-BE49-F238E27FC236}">
                <a16:creationId xmlns:a16="http://schemas.microsoft.com/office/drawing/2014/main" id="{C1673032-59D0-4A62-666F-C070398C9409}"/>
              </a:ext>
            </a:extLst>
          </p:cNvPr>
          <p:cNvSpPr/>
          <p:nvPr/>
        </p:nvSpPr>
        <p:spPr>
          <a:xfrm flipV="1">
            <a:off x="7747475" y="3927368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E2091AD-91D2-9498-1E06-9F1B05FEC44C}"/>
              </a:ext>
            </a:extLst>
          </p:cNvPr>
          <p:cNvSpPr txBox="1"/>
          <p:nvPr/>
        </p:nvSpPr>
        <p:spPr>
          <a:xfrm>
            <a:off x="2761351" y="1774385"/>
            <a:ext cx="40147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Top-down:</a:t>
            </a:r>
            <a:br>
              <a:rPr lang="it-IT" sz="2400" dirty="0"/>
            </a:br>
            <a:r>
              <a:rPr lang="it-IT" sz="2400" dirty="0" err="1"/>
              <a:t>you</a:t>
            </a:r>
            <a:r>
              <a:rPr lang="it-IT" sz="2400" dirty="0"/>
              <a:t> study models,</a:t>
            </a:r>
            <a:br>
              <a:rPr lang="it-IT" sz="2400" dirty="0"/>
            </a:br>
            <a:r>
              <a:rPr lang="it-IT" sz="2400" dirty="0"/>
              <a:t>and </a:t>
            </a:r>
            <a:r>
              <a:rPr lang="it-IT" sz="2400" dirty="0" err="1"/>
              <a:t>verify</a:t>
            </a:r>
            <a:r>
              <a:rPr lang="it-IT" sz="2400" dirty="0"/>
              <a:t> </a:t>
            </a:r>
            <a:r>
              <a:rPr lang="it-IT" sz="2400" dirty="0" err="1"/>
              <a:t>predictions</a:t>
            </a:r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Bottom-up: </a:t>
            </a:r>
            <a:r>
              <a:rPr lang="it-IT" sz="2400" dirty="0" err="1"/>
              <a:t>you</a:t>
            </a:r>
            <a:r>
              <a:rPr lang="it-IT" sz="2400" dirty="0"/>
              <a:t> study data</a:t>
            </a:r>
            <a:br>
              <a:rPr lang="it-IT" sz="2400" dirty="0"/>
            </a:br>
            <a:r>
              <a:rPr lang="it-IT" sz="2400" dirty="0"/>
              <a:t>(</a:t>
            </a:r>
            <a:r>
              <a:rPr lang="it-IT" sz="2400" dirty="0" err="1"/>
              <a:t>lineshapes</a:t>
            </a:r>
            <a:r>
              <a:rPr lang="it-IT" sz="2400" dirty="0"/>
              <a:t>), and </a:t>
            </a:r>
            <a:r>
              <a:rPr lang="it-IT" sz="2400" dirty="0" err="1"/>
              <a:t>try</a:t>
            </a:r>
            <a:r>
              <a:rPr lang="it-IT" sz="2400" dirty="0"/>
              <a:t> and </a:t>
            </a:r>
            <a:r>
              <a:rPr lang="it-IT" sz="2400" dirty="0" err="1"/>
              <a:t>infer</a:t>
            </a:r>
            <a:r>
              <a:rPr lang="it-IT" sz="2400" dirty="0"/>
              <a:t> the </a:t>
            </a:r>
            <a:r>
              <a:rPr lang="it-IT" sz="2400" dirty="0" err="1"/>
              <a:t>physics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59041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OZI-rule, QCD multipole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(Cornell potential)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(spectrum), decay &amp; production rates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Heavy quark spin flip suppressed by quark mass,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approximate heavy quark spin symmetry (HQSS)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9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Models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896644" y="3890882"/>
            <a:ext cx="3606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CC00FF"/>
                </a:solidFill>
              </a:rPr>
              <a:t>Molecule</a:t>
            </a:r>
          </a:p>
          <a:p>
            <a:r>
              <a:rPr lang="en-US" sz="1600" dirty="0" err="1">
                <a:solidFill>
                  <a:srgbClr val="C00000"/>
                </a:solidFill>
              </a:rPr>
              <a:t>Tornqvist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Z.Phys</a:t>
            </a:r>
            <a:r>
              <a:rPr lang="en-US" sz="1600" dirty="0">
                <a:solidFill>
                  <a:srgbClr val="C00000"/>
                </a:solidFill>
              </a:rPr>
              <a:t>. C61, 525</a:t>
            </a:r>
          </a:p>
          <a:p>
            <a:r>
              <a:rPr lang="en-US" sz="1600" dirty="0" err="1">
                <a:solidFill>
                  <a:srgbClr val="C00000"/>
                </a:solidFill>
              </a:rPr>
              <a:t>Braaten</a:t>
            </a:r>
            <a:r>
              <a:rPr lang="en-US" sz="1600" dirty="0">
                <a:solidFill>
                  <a:srgbClr val="C00000"/>
                </a:solidFill>
              </a:rPr>
              <a:t> and </a:t>
            </a:r>
            <a:r>
              <a:rPr lang="en-US" sz="1600" dirty="0" err="1">
                <a:solidFill>
                  <a:srgbClr val="C00000"/>
                </a:solidFill>
              </a:rPr>
              <a:t>Kusunoki</a:t>
            </a:r>
            <a:r>
              <a:rPr lang="en-US" sz="1600" dirty="0">
                <a:solidFill>
                  <a:srgbClr val="C00000"/>
                </a:solidFill>
              </a:rPr>
              <a:t>, PRD69 074005</a:t>
            </a:r>
          </a:p>
          <a:p>
            <a:r>
              <a:rPr lang="it-IT" sz="1600" dirty="0">
                <a:solidFill>
                  <a:srgbClr val="C00000"/>
                </a:solidFill>
              </a:rPr>
              <a:t>Swanson, Phys.Rept. 429 243-305</a:t>
            </a:r>
          </a:p>
          <a:p>
            <a:endParaRPr lang="it-IT" sz="1600" dirty="0">
              <a:solidFill>
                <a:srgbClr val="CC00FF"/>
              </a:solidFill>
            </a:endParaRPr>
          </a:p>
        </p:txBody>
      </p:sp>
      <p:sp>
        <p:nvSpPr>
          <p:cNvPr id="34" name="Ovale 33"/>
          <p:cNvSpPr/>
          <p:nvPr/>
        </p:nvSpPr>
        <p:spPr>
          <a:xfrm rot="683251">
            <a:off x="158579" y="3963074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66769" y="4221332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1046521" y="4273919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94495" y="1427251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6045615" y="1192468"/>
            <a:ext cx="30221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CC00FF"/>
                </a:solidFill>
              </a:rPr>
              <a:t>Diquark-Antidiquark</a:t>
            </a:r>
          </a:p>
          <a:p>
            <a:pPr algn="r"/>
            <a:r>
              <a:rPr lang="it-IT" sz="1600" dirty="0">
                <a:solidFill>
                  <a:schemeClr val="accent1"/>
                </a:solidFill>
              </a:rPr>
              <a:t>Maiani, </a:t>
            </a:r>
            <a:r>
              <a:rPr lang="it-IT" sz="1600" i="1" dirty="0">
                <a:solidFill>
                  <a:schemeClr val="accent1"/>
                </a:solidFill>
              </a:rPr>
              <a:t>et al.</a:t>
            </a:r>
            <a:r>
              <a:rPr lang="it-IT" sz="1600" dirty="0">
                <a:solidFill>
                  <a:schemeClr val="accent1"/>
                </a:solidFill>
              </a:rPr>
              <a:t> PRD71, 014028</a:t>
            </a:r>
          </a:p>
          <a:p>
            <a:pPr algn="r"/>
            <a:r>
              <a:rPr lang="it-IT" sz="1600" dirty="0">
                <a:solidFill>
                  <a:schemeClr val="accent1"/>
                </a:solidFill>
              </a:rPr>
              <a:t>Faccini, AP, </a:t>
            </a:r>
            <a:r>
              <a:rPr lang="it-IT" sz="1600" i="1" dirty="0">
                <a:solidFill>
                  <a:schemeClr val="accent1"/>
                </a:solidFill>
              </a:rPr>
              <a:t>et al.</a:t>
            </a:r>
            <a:r>
              <a:rPr lang="it-IT" sz="1600" dirty="0">
                <a:solidFill>
                  <a:schemeClr val="accent1"/>
                </a:solidFill>
              </a:rPr>
              <a:t> PRD87, 111102 </a:t>
            </a:r>
          </a:p>
          <a:p>
            <a:pPr algn="r"/>
            <a:r>
              <a:rPr lang="it-IT" sz="1600" dirty="0">
                <a:solidFill>
                  <a:schemeClr val="accent1"/>
                </a:solidFill>
              </a:rPr>
              <a:t>Maiani, et al. PRD89, 114010</a:t>
            </a:r>
          </a:p>
          <a:p>
            <a:pPr algn="r"/>
            <a:r>
              <a:rPr lang="it-IT" sz="1600" dirty="0">
                <a:solidFill>
                  <a:schemeClr val="accent1"/>
                </a:solidFill>
              </a:rPr>
              <a:t>Maiani, et al., PLB778, 247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79166" y="2683912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1574962" y="2548570"/>
            <a:ext cx="270760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CC00FF"/>
                </a:solidFill>
              </a:rPr>
              <a:t>Hybrids/BO tetraquarks</a:t>
            </a:r>
          </a:p>
          <a:p>
            <a:r>
              <a:rPr lang="it-IT" sz="1600" dirty="0">
                <a:solidFill>
                  <a:srgbClr val="C00000"/>
                </a:solidFill>
              </a:rPr>
              <a:t>Kou and Pene, PLB631, 164</a:t>
            </a:r>
          </a:p>
          <a:p>
            <a:r>
              <a:rPr lang="it-IT" sz="1600" dirty="0">
                <a:solidFill>
                  <a:srgbClr val="C00000"/>
                </a:solidFill>
              </a:rPr>
              <a:t>Braaten, PRL111, 162003</a:t>
            </a:r>
          </a:p>
          <a:p>
            <a:r>
              <a:rPr lang="it-IT" sz="1600" dirty="0">
                <a:solidFill>
                  <a:srgbClr val="C00000"/>
                </a:solidFill>
              </a:rPr>
              <a:t>Berwein </a:t>
            </a:r>
            <a:r>
              <a:rPr lang="it-IT" sz="1600" i="1" dirty="0">
                <a:solidFill>
                  <a:srgbClr val="C00000"/>
                </a:solidFill>
              </a:rPr>
              <a:t>et al</a:t>
            </a:r>
            <a:r>
              <a:rPr lang="it-IT" sz="1600" dirty="0">
                <a:solidFill>
                  <a:srgbClr val="C00000"/>
                </a:solidFill>
              </a:rPr>
              <a:t>., PRD92, 114019</a:t>
            </a:r>
          </a:p>
        </p:txBody>
      </p:sp>
      <p:grpSp>
        <p:nvGrpSpPr>
          <p:cNvPr id="48" name="Gruppo 47"/>
          <p:cNvGrpSpPr/>
          <p:nvPr/>
        </p:nvGrpSpPr>
        <p:grpSpPr>
          <a:xfrm>
            <a:off x="103112" y="5166304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1837033" y="5090600"/>
            <a:ext cx="3252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CC00FF"/>
                </a:solidFill>
              </a:rPr>
              <a:t>Hadroquarkonium</a:t>
            </a:r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Dubynskiy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, PLB 666, 344</a:t>
            </a:r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Dubynskiy and Voloshin, PLB 671, 82</a:t>
            </a:r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Li and Voloshin, MPLA29, 1450060</a:t>
            </a:r>
          </a:p>
          <a:p>
            <a:endParaRPr lang="it-IT" sz="1600" dirty="0">
              <a:solidFill>
                <a:srgbClr val="CC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6383" y="1215297"/>
            <a:ext cx="1327144" cy="1037857"/>
            <a:chOff x="196383" y="1215297"/>
            <a:chExt cx="1327144" cy="1037857"/>
          </a:xfrm>
        </p:grpSpPr>
        <p:sp>
          <p:nvSpPr>
            <p:cNvPr id="97" name="Nuvola 52"/>
            <p:cNvSpPr/>
            <p:nvPr/>
          </p:nvSpPr>
          <p:spPr>
            <a:xfrm>
              <a:off x="196383" y="1574817"/>
              <a:ext cx="1327144" cy="678337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89" name="Ovale 36"/>
            <p:cNvSpPr/>
            <p:nvPr/>
          </p:nvSpPr>
          <p:spPr>
            <a:xfrm rot="1702495">
              <a:off x="444296" y="1215297"/>
              <a:ext cx="803876" cy="81550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916243" y="1463205"/>
              <a:ext cx="148987" cy="14898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666827" y="1615805"/>
              <a:ext cx="148987" cy="14898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1573686" y="1186158"/>
            <a:ext cx="263931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CC00FF"/>
                </a:solidFill>
              </a:rPr>
              <a:t>Meson/Baryon+continuum</a:t>
            </a:r>
          </a:p>
          <a:p>
            <a:r>
              <a:rPr lang="it-IT" sz="1600" dirty="0">
                <a:solidFill>
                  <a:srgbClr val="C00000"/>
                </a:solidFill>
              </a:rPr>
              <a:t>Ferretti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, PRC88, 015207</a:t>
            </a:r>
          </a:p>
          <a:p>
            <a:r>
              <a:rPr lang="it-IT" sz="1600" dirty="0">
                <a:solidFill>
                  <a:srgbClr val="C00000"/>
                </a:solidFill>
              </a:rPr>
              <a:t>Ferretti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, PRD90, 094022</a:t>
            </a:r>
          </a:p>
          <a:p>
            <a:r>
              <a:rPr lang="it-IT" sz="1600" dirty="0">
                <a:solidFill>
                  <a:srgbClr val="C00000"/>
                </a:solidFill>
              </a:rPr>
              <a:t>Ferretti et al., 1806.02489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/>
        </p:blipFill>
        <p:spPr>
          <a:xfrm>
            <a:off x="5089377" y="3172715"/>
            <a:ext cx="1289276" cy="825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73356" y="2923719"/>
            <a:ext cx="25600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CC00FF"/>
                </a:solidFill>
              </a:rPr>
              <a:t>Kinematical effects</a:t>
            </a:r>
          </a:p>
          <a:p>
            <a:r>
              <a:rPr lang="it-IT" sz="1600" dirty="0">
                <a:solidFill>
                  <a:srgbClr val="C00000"/>
                </a:solidFill>
              </a:rPr>
              <a:t>Szczepaniak, PLB747, 410</a:t>
            </a:r>
          </a:p>
          <a:p>
            <a:r>
              <a:rPr lang="it-IT" sz="1600" dirty="0">
                <a:solidFill>
                  <a:srgbClr val="C00000"/>
                </a:solidFill>
              </a:rPr>
              <a:t>Szczepaniak, PLB757, 61</a:t>
            </a:r>
          </a:p>
          <a:p>
            <a:r>
              <a:rPr lang="it-IT" sz="1600" dirty="0">
                <a:solidFill>
                  <a:srgbClr val="C00000"/>
                </a:solidFill>
              </a:rPr>
              <a:t>Guo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, PRD92, 071502</a:t>
            </a:r>
          </a:p>
          <a:p>
            <a:r>
              <a:rPr lang="it-IT" sz="1600" dirty="0">
                <a:solidFill>
                  <a:srgbClr val="C00000"/>
                </a:solidFill>
              </a:rPr>
              <a:t>Swanson, IJMPE25, 1642010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6744A123-BC7F-0634-AD1B-68E3802DEE07}"/>
              </a:ext>
            </a:extLst>
          </p:cNvPr>
          <p:cNvSpPr txBox="1"/>
          <p:nvPr/>
        </p:nvSpPr>
        <p:spPr>
          <a:xfrm>
            <a:off x="5929446" y="5121756"/>
            <a:ext cx="31039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dirty="0">
                <a:solidFill>
                  <a:srgbClr val="CC00FF"/>
                </a:solidFill>
              </a:rPr>
              <a:t>+ Lattice</a:t>
            </a:r>
            <a:br>
              <a:rPr lang="it-IT" sz="2400" dirty="0">
                <a:solidFill>
                  <a:srgbClr val="CC00FF"/>
                </a:solidFill>
              </a:rPr>
            </a:br>
            <a:r>
              <a:rPr lang="it-IT" sz="2400" dirty="0">
                <a:solidFill>
                  <a:srgbClr val="CC00FF"/>
                </a:solidFill>
              </a:rPr>
              <a:t>+ </a:t>
            </a:r>
            <a:r>
              <a:rPr lang="it-IT" sz="2400" dirty="0" err="1">
                <a:solidFill>
                  <a:srgbClr val="CC00FF"/>
                </a:solidFill>
              </a:rPr>
              <a:t>Functional</a:t>
            </a:r>
            <a:r>
              <a:rPr lang="it-IT" sz="2400" dirty="0">
                <a:solidFill>
                  <a:srgbClr val="CC00FF"/>
                </a:solidFill>
              </a:rPr>
              <a:t> </a:t>
            </a:r>
            <a:r>
              <a:rPr lang="it-IT" sz="2400" dirty="0" err="1">
                <a:solidFill>
                  <a:srgbClr val="CC00FF"/>
                </a:solidFill>
              </a:rPr>
              <a:t>methods</a:t>
            </a:r>
            <a:endParaRPr lang="it-IT" sz="2400" dirty="0">
              <a:solidFill>
                <a:srgbClr val="CC00FF"/>
              </a:solidFill>
            </a:endParaRPr>
          </a:p>
        </p:txBody>
      </p:sp>
      <p:sp>
        <p:nvSpPr>
          <p:cNvPr id="65" name="Rectangle 58">
            <a:extLst>
              <a:ext uri="{FF2B5EF4-FFF2-40B4-BE49-F238E27FC236}">
                <a16:creationId xmlns:a16="http://schemas.microsoft.com/office/drawing/2014/main" id="{DD601D15-CC8D-C7C9-E06B-8A9E1502F0B4}"/>
              </a:ext>
            </a:extLst>
          </p:cNvPr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35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One can test different parametrizations of the amplitude, </a:t>
            </a:r>
            <a:br>
              <a:rPr lang="it-IT" sz="2400" dirty="0"/>
            </a:br>
            <a:r>
              <a:rPr lang="it-IT" sz="2400" dirty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26" y="2202174"/>
            <a:ext cx="2057117" cy="1743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400" y="2178929"/>
            <a:ext cx="2057117" cy="1766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3900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5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029052" y="1642404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PLB772, 200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20" y="4185845"/>
            <a:ext cx="3030134" cy="217482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14" y="4336897"/>
            <a:ext cx="510582" cy="239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9" y="4090651"/>
            <a:ext cx="3117259" cy="227001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53" y="4217233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45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Amplitude model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01" y="1075214"/>
            <a:ext cx="1711614" cy="14505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68" y="975146"/>
            <a:ext cx="1711614" cy="146986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979693" y="1642452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blipFill rotWithShape="0">
                <a:blip r:embed="rId4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/>
          <p:nvPr/>
        </p:nvCxnSpPr>
        <p:spPr>
          <a:xfrm flipV="1">
            <a:off x="2529814" y="2632412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(2420)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blipFill rotWithShape="0">
                <a:blip r:embed="rId5"/>
                <a:stretch>
                  <a:fillRect r="-12000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 flipV="1">
            <a:off x="1036948" y="2460251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(2400)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blipFill rotWithShape="0">
                <a:blip r:embed="rId6"/>
                <a:stretch>
                  <a:fillRect r="-1223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blipFill rotWithShape="0">
                <a:blip r:embed="rId7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/>
          <p:nvPr/>
        </p:nvCxnSpPr>
        <p:spPr>
          <a:xfrm flipV="1">
            <a:off x="5889640" y="2390434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0582" r="13338" b="991"/>
          <a:stretch/>
        </p:blipFill>
        <p:spPr>
          <a:xfrm>
            <a:off x="1585901" y="3423837"/>
            <a:ext cx="5849428" cy="73550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58" name="Straight Arrow Connector 57"/>
          <p:cNvCxnSpPr/>
          <p:nvPr/>
        </p:nvCxnSpPr>
        <p:spPr>
          <a:xfrm flipV="1">
            <a:off x="7087085" y="2476874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(980)"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blipFill rotWithShape="0">
                <a:blip r:embed="rId9"/>
                <a:stretch>
                  <a:fillRect r="-3046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90132" y="3651510"/>
            <a:ext cx="121111" cy="369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098211" y="4021162"/>
            <a:ext cx="224988" cy="50112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691599" y="4021161"/>
            <a:ext cx="77558" cy="47377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82262" y="4021161"/>
            <a:ext cx="272375" cy="49323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19855" y="4500992"/>
            <a:ext cx="85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Isobars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08075" y="4522283"/>
            <a:ext cx="134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Rescattering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507072" y="4068794"/>
            <a:ext cx="0" cy="42412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3268" y="4264456"/>
            <a:ext cx="3658331" cy="1991098"/>
            <a:chOff x="0" y="3567065"/>
            <a:chExt cx="4025559" cy="2087655"/>
          </a:xfrm>
        </p:grpSpPr>
        <p:sp>
          <p:nvSpPr>
            <p:cNvPr id="37" name="Rectangle 36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(4260)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4865" r="-87838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6757" r="-5405" b="-227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t="-4545" r="-4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Freeform 52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3903700" y="4153088"/>
            <a:ext cx="51799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Logarithmic branch points simulate </a:t>
            </a:r>
            <a:br>
              <a:rPr lang="it-IT" sz="2000" dirty="0"/>
            </a:br>
            <a:r>
              <a:rPr lang="it-IT" sz="2000" dirty="0"/>
              <a:t>resonant behavior, only in </a:t>
            </a:r>
            <a:r>
              <a:rPr lang="it-IT" sz="2000" dirty="0">
                <a:solidFill>
                  <a:srgbClr val="0000FF"/>
                </a:solidFill>
              </a:rPr>
              <a:t>special kinematics</a:t>
            </a:r>
            <a:r>
              <a:rPr lang="it-IT" sz="2000" dirty="0"/>
              <a:t> 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Coleman and Norton, Nuovo Cim. 38, 438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Schmid, Phys.Rev. 154, 1363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PLB747, 410-416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PLB757, 61-64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Guo, Nucl.Phys.Rev.37, 406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44290" y="5909138"/>
            <a:ext cx="205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Triangle singularity?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350687" y="3274180"/>
            <a:ext cx="402258" cy="21805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54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2" grpId="0"/>
      <p:bldP spid="61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</a:t>
            </a:r>
            <a:r>
              <a:rPr lang="it-IT" sz="3600" b="0">
                <a:solidFill>
                  <a:schemeClr val="tx2"/>
                </a:solidFill>
              </a:rPr>
              <a:t>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data)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9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data)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1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data)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5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data)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Not conclusive at this stage</a:t>
            </a:r>
          </a:p>
        </p:txBody>
      </p:sp>
    </p:spTree>
    <p:extLst>
      <p:ext uri="{BB962C8B-B14F-4D97-AF65-F5344CB8AC3E}">
        <p14:creationId xmlns:p14="http://schemas.microsoft.com/office/powerpoint/2010/main" val="908790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469927" y="747868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data)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805798"/>
            <a:ext cx="355679" cy="243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248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9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695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Multiscale system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sSup>
                        <m:sSup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3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it-IT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blipFill rotWithShape="0">
                <a:blip r:embed="rId4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Systematically integrate</a:t>
                </a:r>
                <a:br>
                  <a:rPr lang="it-IT" dirty="0"/>
                </a:br>
                <a:r>
                  <a:rPr lang="it-IT" dirty="0"/>
                  <a:t>out the heavy scale,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blipFill rotWithShape="0">
                <a:blip r:embed="rId5"/>
                <a:stretch>
                  <a:fillRect l="-2030" t="-3226" r="-2284" b="-2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560782" y="211066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Full QCD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75919" y="2110662"/>
            <a:ext cx="87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NRQCD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76603" y="2110662"/>
            <a:ext cx="99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pNRQCD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553361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837745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661" y="4872731"/>
            <a:ext cx="311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Factorization (to be proved)</a:t>
            </a:r>
            <a:br>
              <a:rPr lang="it-IT" dirty="0"/>
            </a:br>
            <a:r>
              <a:rPr lang="it-IT" dirty="0"/>
              <a:t>of universal LDMEs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b="80850"/>
          <a:stretch/>
        </p:blipFill>
        <p:spPr>
          <a:xfrm>
            <a:off x="2469" y="2592790"/>
            <a:ext cx="9141531" cy="21275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58418" y="4908377"/>
            <a:ext cx="4783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Good description of many production channels,</a:t>
            </a:r>
            <a:br>
              <a:rPr lang="it-IT" dirty="0"/>
            </a:br>
            <a:r>
              <a:rPr lang="it-IT" dirty="0"/>
              <a:t>some known puzzles (polarizations)</a:t>
            </a:r>
          </a:p>
        </p:txBody>
      </p:sp>
    </p:spTree>
    <p:extLst>
      <p:ext uri="{BB962C8B-B14F-4D97-AF65-F5344CB8AC3E}">
        <p14:creationId xmlns:p14="http://schemas.microsoft.com/office/powerpoint/2010/main" val="2465845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8627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910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7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">
                <a:extLst>
                  <a:ext uri="{FF2B5EF4-FFF2-40B4-BE49-F238E27FC236}">
                    <a16:creationId xmlns:a16="http://schemas.microsoft.com/office/drawing/2014/main" id="{529D6743-D2FE-8252-565F-ABBE62A6CD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Titolo 1">
                <a:extLst>
                  <a:ext uri="{FF2B5EF4-FFF2-40B4-BE49-F238E27FC236}">
                    <a16:creationId xmlns:a16="http://schemas.microsoft.com/office/drawing/2014/main" id="{529D6743-D2FE-8252-565F-ABBE62A6C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6661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68AAB9-8274-25E1-6954-B8E5DB90E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9" y="1102152"/>
            <a:ext cx="6668548" cy="2866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5E559AE-026C-328D-C87C-49A0D57D50E7}"/>
                  </a:ext>
                </a:extLst>
              </p:cNvPr>
              <p:cNvSpPr txBox="1"/>
              <p:nvPr/>
            </p:nvSpPr>
            <p:spPr>
              <a:xfrm>
                <a:off x="0" y="3968418"/>
                <a:ext cx="9144000" cy="199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Because of </a:t>
                </a:r>
                <a:r>
                  <a:rPr lang="it-IT" sz="2400" dirty="0" err="1"/>
                  <a:t>experimental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resolution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different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lineshapes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indistinguishable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 err="1"/>
                  <a:t>Unitary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parametrizations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tend</a:t>
                </a:r>
                <a:r>
                  <a:rPr lang="it-IT" sz="2400" dirty="0"/>
                  <a:t> to be </a:t>
                </a:r>
                <a:r>
                  <a:rPr lang="it-IT" sz="2400" dirty="0" err="1"/>
                  <a:t>narrower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39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24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𝑓𝑙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06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07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bSup>
                    <m:r>
                      <a:rPr lang="it-IT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5E559AE-026C-328D-C87C-49A0D57D5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68418"/>
                <a:ext cx="9144000" cy="1999330"/>
              </a:xfrm>
              <a:prstGeom prst="rect">
                <a:avLst/>
              </a:prstGeom>
              <a:blipFill>
                <a:blip r:embed="rId5"/>
                <a:stretch>
                  <a:fillRect l="-1000" t="-2439" b="-39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49A7523-6F74-694F-319C-A519B43D0353}"/>
                  </a:ext>
                </a:extLst>
              </p:cNvPr>
              <p:cNvSpPr txBox="1"/>
              <p:nvPr/>
            </p:nvSpPr>
            <p:spPr>
              <a:xfrm>
                <a:off x="6803359" y="1418038"/>
                <a:ext cx="2340641" cy="944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Blue line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dirty="0"/>
                  <a:t>,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dirty="0"/>
              </a:p>
              <a:p>
                <a:r>
                  <a:rPr lang="it-IT" dirty="0" err="1"/>
                  <a:t>heavier</a:t>
                </a:r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49A7523-6F74-694F-319C-A519B43D0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359" y="1418038"/>
                <a:ext cx="2340641" cy="944105"/>
              </a:xfrm>
              <a:prstGeom prst="rect">
                <a:avLst/>
              </a:prstGeom>
              <a:blipFill>
                <a:blip r:embed="rId6"/>
                <a:stretch>
                  <a:fillRect l="-2083" t="-1299" b="-97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9769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D78ECA-F206-206C-58A6-02F5D8C61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82" y="2630716"/>
            <a:ext cx="7591187" cy="1814728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12D90B99-E53B-05EA-2F10-0C1C0D4B1AE0}"/>
              </a:ext>
            </a:extLst>
          </p:cNvPr>
          <p:cNvCxnSpPr>
            <a:cxnSpLocks/>
          </p:cNvCxnSpPr>
          <p:nvPr/>
        </p:nvCxnSpPr>
        <p:spPr>
          <a:xfrm>
            <a:off x="4945198" y="2305129"/>
            <a:ext cx="184558" cy="444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C0D498A-1819-72CF-D831-261FCB5CF27C}"/>
              </a:ext>
            </a:extLst>
          </p:cNvPr>
          <p:cNvCxnSpPr>
            <a:cxnSpLocks/>
          </p:cNvCxnSpPr>
          <p:nvPr/>
        </p:nvCxnSpPr>
        <p:spPr>
          <a:xfrm>
            <a:off x="6943176" y="2305129"/>
            <a:ext cx="0" cy="444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045EFCD-0088-74B4-62BC-0BFA3996AC10}"/>
              </a:ext>
            </a:extLst>
          </p:cNvPr>
          <p:cNvCxnSpPr>
            <a:cxnSpLocks/>
          </p:cNvCxnSpPr>
          <p:nvPr/>
        </p:nvCxnSpPr>
        <p:spPr>
          <a:xfrm flipH="1" flipV="1">
            <a:off x="3230812" y="4303107"/>
            <a:ext cx="31342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2FD4D2A2-3020-29C2-CA60-D3BA21BF7A95}"/>
              </a:ext>
            </a:extLst>
          </p:cNvPr>
          <p:cNvCxnSpPr>
            <a:cxnSpLocks/>
          </p:cNvCxnSpPr>
          <p:nvPr/>
        </p:nvCxnSpPr>
        <p:spPr>
          <a:xfrm flipV="1">
            <a:off x="3802623" y="4303107"/>
            <a:ext cx="39595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5F25E999-8BB1-D060-EB22-A78DF55031A4}"/>
              </a:ext>
            </a:extLst>
          </p:cNvPr>
          <p:cNvCxnSpPr>
            <a:cxnSpLocks/>
          </p:cNvCxnSpPr>
          <p:nvPr/>
        </p:nvCxnSpPr>
        <p:spPr>
          <a:xfrm flipV="1">
            <a:off x="4973725" y="4211482"/>
            <a:ext cx="39595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2AA244-8BE6-7129-4DF7-B61A69F70A41}"/>
                  </a:ext>
                </a:extLst>
              </p:cNvPr>
              <p:cNvSpPr txBox="1"/>
              <p:nvPr/>
            </p:nvSpPr>
            <p:spPr>
              <a:xfrm>
                <a:off x="2988812" y="1865805"/>
                <a:ext cx="2829942" cy="489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2AA244-8BE6-7129-4DF7-B61A69F7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812" y="1865805"/>
                <a:ext cx="2829942" cy="489365"/>
              </a:xfrm>
              <a:prstGeom prst="rect">
                <a:avLst/>
              </a:prstGeom>
              <a:blipFill>
                <a:blip r:embed="rId5"/>
                <a:stretch>
                  <a:fillRect l="-3226" t="-3750" r="-1935" b="-28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FCB3020-2449-C1D6-9D8C-3FD38C33A1A7}"/>
                  </a:ext>
                </a:extLst>
              </p:cNvPr>
              <p:cNvSpPr txBox="1"/>
              <p:nvPr/>
            </p:nvSpPr>
            <p:spPr>
              <a:xfrm>
                <a:off x="6068149" y="1893505"/>
                <a:ext cx="2893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/>
                  <a:t> threshold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FCB3020-2449-C1D6-9D8C-3FD38C33A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149" y="1893505"/>
                <a:ext cx="2893228" cy="461665"/>
              </a:xfrm>
              <a:prstGeom prst="rect">
                <a:avLst/>
              </a:prstGeom>
              <a:blipFill>
                <a:blip r:embed="rId6"/>
                <a:stretch>
                  <a:fillRect l="-3158" t="-10667" r="-2105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2CF2F3-585D-A585-4890-F633CFB8AE3A}"/>
                  </a:ext>
                </a:extLst>
              </p:cNvPr>
              <p:cNvSpPr txBox="1"/>
              <p:nvPr/>
            </p:nvSpPr>
            <p:spPr>
              <a:xfrm>
                <a:off x="1940708" y="4760053"/>
                <a:ext cx="55757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400" dirty="0"/>
                  <a:t> and </a:t>
                </a:r>
                <a:r>
                  <a:rPr lang="it-IT" sz="2400" dirty="0" err="1"/>
                  <a:t>other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unknown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channels</a:t>
                </a:r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2CF2F3-585D-A585-4890-F633CFB8A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708" y="4760053"/>
                <a:ext cx="5575757" cy="461665"/>
              </a:xfrm>
              <a:prstGeom prst="rect">
                <a:avLst/>
              </a:prstGeom>
              <a:blipFill>
                <a:blip r:embed="rId7"/>
                <a:stretch>
                  <a:fillRect l="-1639" t="-10526" r="-65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630431D-EC26-3EA4-4098-901DA4765CBF}"/>
              </a:ext>
            </a:extLst>
          </p:cNvPr>
          <p:cNvSpPr txBox="1"/>
          <p:nvPr/>
        </p:nvSpPr>
        <p:spPr>
          <a:xfrm>
            <a:off x="72116" y="1444763"/>
            <a:ext cx="648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LHCb</a:t>
            </a:r>
            <a:r>
              <a:rPr lang="it-IT" sz="2400" dirty="0"/>
              <a:t> data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fitted</a:t>
            </a:r>
            <a:r>
              <a:rPr lang="it-IT" sz="2400" dirty="0"/>
              <a:t> with the </a:t>
            </a:r>
            <a:r>
              <a:rPr lang="it-IT" sz="2400" dirty="0" err="1"/>
              <a:t>Flatte</a:t>
            </a:r>
            <a:r>
              <a:rPr lang="it-IT" sz="2400" dirty="0"/>
              <a:t>’ </a:t>
            </a:r>
            <a:r>
              <a:rPr lang="it-IT" sz="2400" dirty="0" err="1"/>
              <a:t>parametrization</a:t>
            </a:r>
            <a:endParaRPr lang="it-IT" sz="24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0466D32-D416-C51E-267D-6131D10D5DE7}"/>
              </a:ext>
            </a:extLst>
          </p:cNvPr>
          <p:cNvSpPr txBox="1"/>
          <p:nvPr/>
        </p:nvSpPr>
        <p:spPr>
          <a:xfrm>
            <a:off x="0" y="5352068"/>
            <a:ext cx="8592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considers</a:t>
            </a:r>
            <a:r>
              <a:rPr lang="it-IT" sz="2400" dirty="0"/>
              <a:t> </a:t>
            </a:r>
            <a:r>
              <a:rPr lang="it-IT" sz="2400" dirty="0" err="1"/>
              <a:t>coupled</a:t>
            </a:r>
            <a:r>
              <a:rPr lang="it-IT" sz="2400" dirty="0"/>
              <a:t> </a:t>
            </a:r>
            <a:r>
              <a:rPr lang="it-IT" sz="2400" dirty="0" err="1"/>
              <a:t>channel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Weinberg’s</a:t>
            </a:r>
            <a:r>
              <a:rPr lang="it-IT" sz="2400" dirty="0"/>
              <a:t> </a:t>
            </a:r>
            <a:r>
              <a:rPr lang="it-IT" sz="2400" dirty="0" err="1"/>
              <a:t>criterion</a:t>
            </a:r>
            <a:r>
              <a:rPr lang="it-IT" sz="2400" dirty="0"/>
              <a:t> </a:t>
            </a:r>
            <a:r>
              <a:rPr lang="it-IT" sz="2400" dirty="0" err="1"/>
              <a:t>applies</a:t>
            </a:r>
            <a:r>
              <a:rPr lang="it-IT" sz="2400" dirty="0"/>
              <a:t> to </a:t>
            </a:r>
            <a:br>
              <a:rPr lang="it-IT" sz="2400" dirty="0"/>
            </a:br>
            <a:r>
              <a:rPr lang="it-IT" sz="2400" dirty="0"/>
              <a:t>single </a:t>
            </a:r>
            <a:r>
              <a:rPr lang="it-IT" sz="2400" dirty="0" err="1"/>
              <a:t>channel</a:t>
            </a:r>
            <a:r>
              <a:rPr lang="it-IT" sz="2400" dirty="0"/>
              <a:t> </a:t>
            </a:r>
            <a:r>
              <a:rPr lang="it-IT" sz="2400" dirty="0" err="1"/>
              <a:t>bound</a:t>
            </a:r>
            <a:r>
              <a:rPr lang="it-IT" sz="2400" dirty="0"/>
              <a:t> </a:t>
            </a:r>
            <a:r>
              <a:rPr lang="it-IT" sz="2400" dirty="0" err="1"/>
              <a:t>states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endParaRPr lang="it-IT" sz="2400" dirty="0"/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73CEFFCC-C5E0-919B-58E6-76028885112F}"/>
              </a:ext>
            </a:extLst>
          </p:cNvPr>
          <p:cNvCxnSpPr>
            <a:cxnSpLocks/>
          </p:cNvCxnSpPr>
          <p:nvPr/>
        </p:nvCxnSpPr>
        <p:spPr>
          <a:xfrm>
            <a:off x="3316338" y="3600442"/>
            <a:ext cx="2095999" cy="713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C9BE4817-8E69-705B-015B-F10D65AC9F43}"/>
              </a:ext>
            </a:extLst>
          </p:cNvPr>
          <p:cNvCxnSpPr>
            <a:cxnSpLocks/>
          </p:cNvCxnSpPr>
          <p:nvPr/>
        </p:nvCxnSpPr>
        <p:spPr>
          <a:xfrm flipH="1">
            <a:off x="3316338" y="3600442"/>
            <a:ext cx="2095999" cy="713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15C0251-3A60-D663-762F-9FA61918C0AF}"/>
                  </a:ext>
                </a:extLst>
              </p:cNvPr>
              <p:cNvSpPr txBox="1"/>
              <p:nvPr/>
            </p:nvSpPr>
            <p:spPr>
              <a:xfrm>
                <a:off x="2048316" y="1873940"/>
                <a:ext cx="65440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Two options: a) I set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b) I </a:t>
                </a:r>
                <a:r>
                  <a:rPr lang="it-IT" sz="2400" dirty="0" err="1"/>
                  <a:t>expand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threshold</a:t>
                </a:r>
                <a:endParaRPr lang="it-IT" sz="24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15C0251-3A60-D663-762F-9FA61918C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316" y="1873940"/>
                <a:ext cx="6544036" cy="461665"/>
              </a:xfrm>
              <a:prstGeom prst="rect">
                <a:avLst/>
              </a:prstGeom>
              <a:blipFill>
                <a:blip r:embed="rId8"/>
                <a:stretch>
                  <a:fillRect l="-1397" t="-10526" r="-745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463A93-9B3D-EE82-A071-50C7D5D50A8E}"/>
              </a:ext>
            </a:extLst>
          </p:cNvPr>
          <p:cNvSpPr txBox="1"/>
          <p:nvPr/>
        </p:nvSpPr>
        <p:spPr>
          <a:xfrm>
            <a:off x="5616744" y="927015"/>
            <a:ext cx="352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Esposito, Maiani, AP, </a:t>
            </a:r>
            <a:r>
              <a:rPr lang="it-IT" dirty="0" err="1">
                <a:solidFill>
                  <a:srgbClr val="C00000"/>
                </a:solidFill>
              </a:rPr>
              <a:t>Polosa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 105 (2022) 3, L031503</a:t>
            </a:r>
          </a:p>
        </p:txBody>
      </p:sp>
    </p:spTree>
    <p:extLst>
      <p:ext uri="{BB962C8B-B14F-4D97-AF65-F5344CB8AC3E}">
        <p14:creationId xmlns:p14="http://schemas.microsoft.com/office/powerpoint/2010/main" val="332757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463A93-9B3D-EE82-A071-50C7D5D50A8E}"/>
              </a:ext>
            </a:extLst>
          </p:cNvPr>
          <p:cNvSpPr txBox="1"/>
          <p:nvPr/>
        </p:nvSpPr>
        <p:spPr>
          <a:xfrm>
            <a:off x="5616744" y="927015"/>
            <a:ext cx="352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Esposito, Maiani, AP, </a:t>
            </a:r>
            <a:r>
              <a:rPr lang="it-IT" dirty="0" err="1">
                <a:solidFill>
                  <a:srgbClr val="C00000"/>
                </a:solidFill>
              </a:rPr>
              <a:t>Polosa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 105 (2022) 3, L031503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03D01F6-1F90-3C8E-BF3C-35E36F260B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536"/>
          <a:stretch/>
        </p:blipFill>
        <p:spPr>
          <a:xfrm>
            <a:off x="2289588" y="1979517"/>
            <a:ext cx="4296375" cy="54822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B0178C91-1FDE-E5B4-6E7B-AD0F81765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609"/>
          <a:stretch/>
        </p:blipFill>
        <p:spPr>
          <a:xfrm>
            <a:off x="2289588" y="2827837"/>
            <a:ext cx="4296375" cy="65430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C511062-2B56-7629-C0BE-A6A17F042570}"/>
              </a:ext>
            </a:extLst>
          </p:cNvPr>
          <p:cNvSpPr txBox="1"/>
          <p:nvPr/>
        </p:nvSpPr>
        <p:spPr>
          <a:xfrm>
            <a:off x="234892" y="2022798"/>
            <a:ext cx="1369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Option b)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6F493E3-7F82-7844-2558-4C5B5825B73E}"/>
              </a:ext>
            </a:extLst>
          </p:cNvPr>
          <p:cNvSpPr txBox="1"/>
          <p:nvPr/>
        </p:nvSpPr>
        <p:spPr>
          <a:xfrm>
            <a:off x="234892" y="2895874"/>
            <a:ext cx="135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Option 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4B18B3-C466-7555-F01B-A0651088F311}"/>
              </a:ext>
            </a:extLst>
          </p:cNvPr>
          <p:cNvSpPr txBox="1"/>
          <p:nvPr/>
        </p:nvSpPr>
        <p:spPr>
          <a:xfrm>
            <a:off x="613359" y="4198878"/>
            <a:ext cx="764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According</a:t>
            </a:r>
            <a:r>
              <a:rPr lang="it-IT" sz="2400" dirty="0"/>
              <a:t> to </a:t>
            </a:r>
            <a:r>
              <a:rPr lang="it-IT" sz="2400" dirty="0" err="1"/>
              <a:t>Weinberg’s</a:t>
            </a:r>
            <a:r>
              <a:rPr lang="it-IT" sz="2400" dirty="0"/>
              <a:t>, the first </a:t>
            </a:r>
            <a:r>
              <a:rPr lang="it-IT" sz="2400" dirty="0" err="1"/>
              <a:t>result</a:t>
            </a:r>
            <a:r>
              <a:rPr lang="it-IT" sz="2400" dirty="0"/>
              <a:t> points to a </a:t>
            </a:r>
            <a:r>
              <a:rPr lang="it-IT" sz="2400" dirty="0" err="1"/>
              <a:t>sizeable</a:t>
            </a:r>
            <a:r>
              <a:rPr lang="it-IT" sz="2400" dirty="0"/>
              <a:t> short-range </a:t>
            </a:r>
            <a:r>
              <a:rPr lang="it-IT" sz="2400" dirty="0" err="1"/>
              <a:t>structure</a:t>
            </a:r>
            <a:r>
              <a:rPr lang="it-IT" sz="2400" dirty="0"/>
              <a:t> of the X(3872)</a:t>
            </a:r>
          </a:p>
          <a:p>
            <a:endParaRPr lang="it-IT" sz="2400" dirty="0"/>
          </a:p>
          <a:p>
            <a:r>
              <a:rPr lang="it-IT" sz="2400" dirty="0"/>
              <a:t>Still </a:t>
            </a:r>
            <a:r>
              <a:rPr lang="it-IT" sz="2400" dirty="0" err="1"/>
              <a:t>disagreement</a:t>
            </a:r>
            <a:r>
              <a:rPr lang="it-IT" sz="2400" dirty="0"/>
              <a:t> on </a:t>
            </a:r>
            <a:r>
              <a:rPr lang="it-IT" sz="2400" dirty="0" err="1"/>
              <a:t>how</a:t>
            </a:r>
            <a:r>
              <a:rPr lang="it-IT" sz="2400" dirty="0"/>
              <a:t> to </a:t>
            </a:r>
            <a:r>
              <a:rPr lang="it-IT" sz="2400" dirty="0" err="1"/>
              <a:t>perform</a:t>
            </a:r>
            <a:r>
              <a:rPr lang="it-IT" sz="2400" dirty="0"/>
              <a:t> the </a:t>
            </a:r>
            <a:r>
              <a:rPr lang="it-IT" sz="2400" dirty="0" err="1"/>
              <a:t>extraction</a:t>
            </a:r>
            <a:r>
              <a:rPr lang="it-IT" sz="2400" dirty="0"/>
              <a:t> </a:t>
            </a:r>
            <a:r>
              <a:rPr lang="it-IT" sz="2400" dirty="0" err="1"/>
              <a:t>though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07420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An Electron Ion Collider @BNL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89A88F-6B2A-B348-9BC3-C54EDC4145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9482"/>
            <a:ext cx="3607158" cy="4358650"/>
          </a:xfrm>
          <a:prstGeom prst="rect">
            <a:avLst/>
          </a:prstGeom>
        </p:spPr>
      </p:pic>
      <p:pic>
        <p:nvPicPr>
          <p:cNvPr id="1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757" y="1183706"/>
            <a:ext cx="3652641" cy="241513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9049A701-7C76-4CB5-970B-597A584D067A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38" y="3005175"/>
            <a:ext cx="5277160" cy="325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35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(HE)</a:t>
            </a:r>
            <a:endParaRPr lang="it-IT" sz="1758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Couplings extracted from data as much as possible, not relying on the nature of XYZ</a:t>
            </a:r>
            <a:endParaRPr sz="1758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1" name="Oval 10"/>
          <p:cNvSpPr/>
          <p:nvPr/>
        </p:nvSpPr>
        <p:spPr>
          <a:xfrm>
            <a:off x="4991450" y="366252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/>
          <p:cNvSpPr/>
          <p:nvPr/>
        </p:nvSpPr>
        <p:spPr>
          <a:xfrm rot="18372854">
            <a:off x="407954" y="278180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3674378" y="5076018"/>
            <a:ext cx="4302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VMD is used to couple the incoming photon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to a vector quarkonium V</a:t>
            </a:r>
          </a:p>
        </p:txBody>
      </p:sp>
      <p:sp>
        <p:nvSpPr>
          <p:cNvPr id="15" name="Oval 14"/>
          <p:cNvSpPr/>
          <p:nvPr/>
        </p:nvSpPr>
        <p:spPr>
          <a:xfrm>
            <a:off x="5670958" y="3720626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ar-AE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ar-AE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decay width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8" t="-10000" r="-262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796586" y="3067367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 17"/>
          <p:cNvSpPr/>
          <p:nvPr/>
        </p:nvSpPr>
        <p:spPr>
          <a:xfrm>
            <a:off x="7938205" y="3702393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3562355" y="4926996"/>
            <a:ext cx="534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Bottom vertex from standard photoproduction pheno,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exponential form factors to further suppress large t</a:t>
            </a:r>
          </a:p>
        </p:txBody>
      </p:sp>
      <p:sp>
        <p:nvSpPr>
          <p:cNvPr id="20" name="Oval 19"/>
          <p:cNvSpPr/>
          <p:nvPr/>
        </p:nvSpPr>
        <p:spPr>
          <a:xfrm>
            <a:off x="796586" y="4734239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23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 animBg="1"/>
      <p:bldP spid="19" grpId="0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The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1758" dirty="0"/>
                  <a:t> are charged </a:t>
                </a:r>
                <a:r>
                  <a:rPr lang="en-US" sz="1758" dirty="0" err="1"/>
                  <a:t>charmoniumlike</a:t>
                </a:r>
                <a:r>
                  <a:rPr lang="en-US" sz="1758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1758" dirty="0"/>
                  <a:t> states close to open flavor thresholds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758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758" b="0" i="1" smtClean="0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17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758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758" b="0" i="1" smtClean="0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17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758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758" i="1">
                                <a:latin typeface="Cambria Math" panose="02040503050406030204" pitchFamily="18" charset="0"/>
                              </a:rPr>
                              <m:t>106</m:t>
                            </m:r>
                            <m:r>
                              <a:rPr lang="it-IT" sz="1758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it-IT" sz="1758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758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1758" b="0" i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17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-channel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Sizeable cross sections especially at LE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 rotWithShape="0">
                <a:blip r:embed="rId4"/>
                <a:stretch>
                  <a:fillRect l="-1796" t="-4651" b="-511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08" y="2690184"/>
            <a:ext cx="3691478" cy="35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821" y="2688293"/>
            <a:ext cx="3691478" cy="35417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80380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Focus on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58" i="1" dirty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Studying also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58" i="1" dirty="0" smtClean="0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758" dirty="0"/>
                  <a:t> (assumed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it-IT" sz="1758" dirty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sz="1758" dirty="0"/>
                  <a:t>)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𝛚 and 𝛒 exchanges give main contributions:</a:t>
                </a:r>
                <a:br>
                  <a:rPr lang="en-US" sz="1758" dirty="0"/>
                </a:br>
                <a:r>
                  <a:rPr lang="en-US" sz="1758" dirty="0"/>
                  <a:t>need to assume the existence of a OZI-suppressed </a:t>
                </a:r>
                <a14:m>
                  <m:oMath xmlns:m="http://schemas.openxmlformats.org/officeDocument/2006/math">
                    <m:r>
                      <a:rPr lang="en-US" sz="1758" i="1" dirty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758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58" i="1" dirty="0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it-IT" sz="1758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Extremely suppressed cross sections at HE: LE most promising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blipFill rotWithShape="0">
                <a:blip r:embed="rId4"/>
                <a:stretch>
                  <a:fillRect l="-1796" t="-7917" b="-875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3" y="2857500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6474" y="2857500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X6900.pdf" descr="X6900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9863" y="2866430"/>
            <a:ext cx="3031052" cy="2908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1427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Exotic </a:t>
                </a:r>
                <a:r>
                  <a:rPr lang="it-IT" sz="3600" dirty="0" err="1"/>
                  <a:t>landscape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4765" y="486908"/>
            <a:ext cx="56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 668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JPAC, arXiv:2112.13436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" y="1199128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A host of </a:t>
                </a:r>
                <a:r>
                  <a:rPr lang="it-IT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it-IT" dirty="0"/>
                  <a:t>have appeared</a:t>
                </a:r>
              </a:p>
              <a:p>
                <a:pPr algn="r"/>
                <a:r>
                  <a:rPr lang="it-IT" dirty="0" err="1"/>
                  <a:t>decaying</a:t>
                </a:r>
                <a:r>
                  <a:rPr lang="it-IT" dirty="0"/>
                  <a:t> </a:t>
                </a:r>
                <a:r>
                  <a:rPr lang="it-IT" dirty="0" err="1"/>
                  <a:t>mostly</a:t>
                </a:r>
                <a:r>
                  <a:rPr lang="it-IT" dirty="0"/>
                  <a:t> </a:t>
                </a:r>
                <a:r>
                  <a:rPr lang="it-IT" dirty="0" err="1"/>
                  <a:t>into</a:t>
                </a:r>
                <a:r>
                  <a:rPr lang="it-IT" dirty="0"/>
                  <a:t> </a:t>
                </a:r>
                <a:r>
                  <a:rPr lang="it-IT" dirty="0" err="1"/>
                  <a:t>charmonium</a:t>
                </a:r>
                <a:r>
                  <a:rPr lang="it-IT" dirty="0"/>
                  <a:t> + light</a:t>
                </a:r>
                <a:br>
                  <a:rPr lang="it-IT" dirty="0"/>
                </a:br>
                <a:r>
                  <a:rPr lang="it-IT" dirty="0" err="1">
                    <a:solidFill>
                      <a:srgbClr val="0000FF"/>
                    </a:solidFill>
                  </a:rPr>
                  <a:t>Hardly</a:t>
                </a:r>
                <a:r>
                  <a:rPr lang="it-IT" dirty="0">
                    <a:solidFill>
                      <a:srgbClr val="0000FF"/>
                    </a:solidFill>
                  </a:rPr>
                  <a:t> reconciled </a:t>
                </a:r>
                <a:r>
                  <a:rPr lang="it-IT" dirty="0"/>
                  <a:t>with </a:t>
                </a:r>
                <a:r>
                  <a:rPr lang="it-IT" dirty="0" err="1"/>
                  <a:t>usual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 pheno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blipFill>
                <a:blip r:embed="rId5"/>
                <a:stretch>
                  <a:fillRect t="-3205" r="-991" b="-6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23965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Existing data allow to put a 95% upper limit</a:t>
                </a:r>
                <a:br>
                  <a:rPr lang="it-IT" dirty="0"/>
                </a:br>
                <a:r>
                  <a:rPr lang="it-IT" dirty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yields</a:t>
                </a:r>
              </a:p>
              <a:p>
                <a:endParaRPr lang="it-IT" dirty="0"/>
              </a:p>
              <a:p>
                <a:r>
                  <a:rPr lang="it-IT" dirty="0"/>
                  <a:t>Assuming previous formula, one gets:</a:t>
                </a:r>
                <a:br>
                  <a:rPr lang="it-IT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blipFill rotWithShape="0">
                <a:blip r:embed="rId7"/>
                <a:stretch>
                  <a:fillRect b="-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3835" y="115351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5000"/>
              <a:defRPr sz="2500" b="0"/>
            </a:pPr>
            <a:r>
              <a:rPr lang="it-IT" dirty="0"/>
              <a:t>Diffractive production, dominated by Pomeron (2-gluon) exchange</a:t>
            </a:r>
          </a:p>
        </p:txBody>
      </p:sp>
    </p:spTree>
    <p:extLst>
      <p:ext uri="{BB962C8B-B14F-4D97-AF65-F5344CB8AC3E}">
        <p14:creationId xmlns:p14="http://schemas.microsoft.com/office/powerpoint/2010/main" val="1017781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Existing data allow to put a 95% upper limit</a:t>
                </a:r>
                <a:br>
                  <a:rPr lang="it-IT" dirty="0"/>
                </a:br>
                <a:r>
                  <a:rPr lang="it-IT" dirty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yields</a:t>
                </a:r>
              </a:p>
              <a:p>
                <a:endParaRPr lang="it-IT" dirty="0"/>
              </a:p>
              <a:p>
                <a:r>
                  <a:rPr lang="it-IT" dirty="0"/>
                  <a:t>Assuming previous formula, one gets:</a:t>
                </a:r>
                <a:br>
                  <a:rPr lang="it-IT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blipFill rotWithShape="0">
                <a:blip r:embed="rId7"/>
                <a:stretch>
                  <a:fillRect b="-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3835" y="115351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5000"/>
              <a:defRPr sz="2500" b="0"/>
            </a:pPr>
            <a:r>
              <a:rPr lang="it-IT" dirty="0"/>
              <a:t>Diffractive production, dominated by Pomeron (2-gluon) exchange</a:t>
            </a:r>
          </a:p>
        </p:txBody>
      </p:sp>
    </p:spTree>
    <p:extLst>
      <p:ext uri="{BB962C8B-B14F-4D97-AF65-F5344CB8AC3E}">
        <p14:creationId xmlns:p14="http://schemas.microsoft.com/office/powerpoint/2010/main" val="1628891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Prompt 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8600" y="1322732"/>
            <a:ext cx="4210515" cy="4590531"/>
          </a:xfrm>
          <a:prstGeom prst="roundRect">
            <a:avLst>
              <a:gd name="adj" fmla="val 8496"/>
            </a:avLst>
          </a:prstGeom>
          <a:solidFill>
            <a:schemeClr val="bg1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ctangle 47"/>
          <p:cNvSpPr/>
          <p:nvPr/>
        </p:nvSpPr>
        <p:spPr>
          <a:xfrm>
            <a:off x="190166" y="5054495"/>
            <a:ext cx="406565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Bignamini </a:t>
            </a:r>
            <a:r>
              <a:rPr lang="it-IT" sz="1600" i="1" dirty="0">
                <a:solidFill>
                  <a:srgbClr val="C00000"/>
                </a:solidFill>
              </a:rPr>
              <a:t>et al. </a:t>
            </a:r>
            <a:r>
              <a:rPr lang="it-IT" sz="1600" dirty="0">
                <a:solidFill>
                  <a:srgbClr val="C00000"/>
                </a:solidFill>
              </a:rPr>
              <a:t>PRL103 (2009) 162001</a:t>
            </a:r>
          </a:p>
        </p:txBody>
      </p:sp>
      <p:pic>
        <p:nvPicPr>
          <p:cNvPr id="25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3" y="1498888"/>
            <a:ext cx="3811509" cy="2634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3"/>
              <p:cNvSpPr txBox="1"/>
              <p:nvPr/>
            </p:nvSpPr>
            <p:spPr>
              <a:xfrm>
                <a:off x="371889" y="4209783"/>
                <a:ext cx="3883936" cy="729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b="0" i="1" smtClean="0">
                              <a:latin typeface="Cambria Math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/>
                        </a:rPr>
                        <m:t>≈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0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1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b="0" i="1" smtClean="0">
                            <a:latin typeface="Cambria Math"/>
                          </a:rPr>
                          <m:t>𝑋</m:t>
                        </m:r>
                        <m:r>
                          <a:rPr lang="it-IT" b="0" i="1" smtClean="0">
                            <a:latin typeface="Cambria Math"/>
                          </a:rPr>
                          <m:t>(</m:t>
                        </m:r>
                        <m:r>
                          <a:rPr lang="it-IT" b="0" i="1" smtClean="0">
                            <a:latin typeface="Cambria Math"/>
                          </a:rPr>
                          <m:t>3872</m:t>
                        </m:r>
                        <m:r>
                          <a:rPr lang="it-IT" b="0" i="1" smtClean="0"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/>
                      </a:rPr>
                      <m:t>30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70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0000"/>
                        </a:solidFill>
                        <a:latin typeface="Cambria Math"/>
                      </a:rPr>
                      <m:t>nb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!!! </a:t>
                </a:r>
              </a:p>
            </p:txBody>
          </p:sp>
        </mc:Choice>
        <mc:Fallback xmlns="">
          <p:sp>
            <p:nvSpPr>
              <p:cNvPr id="27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89" y="4209783"/>
                <a:ext cx="3883936" cy="729302"/>
              </a:xfrm>
              <a:prstGeom prst="rect">
                <a:avLst/>
              </a:prstGeom>
              <a:blipFill>
                <a:blip r:embed="rId5"/>
                <a:stretch>
                  <a:fillRect t="-1681" r="-2041" b="-168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855732" y="1974570"/>
            <a:ext cx="1627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(CDF acceptance)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solidFill>
                <a:schemeClr val="bg1"/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it-IT" dirty="0"/>
                  <a:t>However, the applicability of Watson theorem is challenged by the presence of pions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ctr"/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 w="349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815787" y="1368254"/>
            <a:ext cx="3973615" cy="1237623"/>
            <a:chOff x="78526" y="1115616"/>
            <a:chExt cx="3973615" cy="1237623"/>
          </a:xfrm>
        </p:grpSpPr>
        <p:grpSp>
          <p:nvGrpSpPr>
            <p:cNvPr id="39" name="Gruppo 9"/>
            <p:cNvGrpSpPr/>
            <p:nvPr/>
          </p:nvGrpSpPr>
          <p:grpSpPr>
            <a:xfrm>
              <a:off x="112508" y="1115616"/>
              <a:ext cx="542282" cy="588523"/>
              <a:chOff x="921603" y="2808824"/>
              <a:chExt cx="819150" cy="889000"/>
            </a:xfrm>
          </p:grpSpPr>
          <p:sp>
            <p:nvSpPr>
              <p:cNvPr id="64" name="Ovale 13"/>
              <p:cNvSpPr/>
              <p:nvPr/>
            </p:nvSpPr>
            <p:spPr>
              <a:xfrm>
                <a:off x="1220053" y="3005674"/>
                <a:ext cx="520700" cy="520700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65" name="Connettore 2 14"/>
              <p:cNvCxnSpPr/>
              <p:nvPr/>
            </p:nvCxnSpPr>
            <p:spPr>
              <a:xfrm flipV="1">
                <a:off x="1391503" y="2808824"/>
                <a:ext cx="177800" cy="889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ttangolo 15"/>
                  <p:cNvSpPr/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it-IT" b="1" dirty="0">
                      <a:solidFill>
                        <a:srgbClr val="CC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Ovale 11"/>
            <p:cNvSpPr/>
            <p:nvPr/>
          </p:nvSpPr>
          <p:spPr>
            <a:xfrm>
              <a:off x="352121" y="2008532"/>
              <a:ext cx="344707" cy="344707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ttangolo 12"/>
                <p:cNvSpPr/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e>
                              <m:sup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it-IT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ttango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2807" b="-4186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igura a mano libera 1"/>
            <p:cNvSpPr/>
            <p:nvPr/>
          </p:nvSpPr>
          <p:spPr>
            <a:xfrm>
              <a:off x="768838" y="1452447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Figura a mano libera 16"/>
            <p:cNvSpPr/>
            <p:nvPr/>
          </p:nvSpPr>
          <p:spPr>
            <a:xfrm flipV="1">
              <a:off x="768838" y="1368181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4" name="Connettore 2 7"/>
            <p:cNvCxnSpPr/>
            <p:nvPr/>
          </p:nvCxnSpPr>
          <p:spPr>
            <a:xfrm flipV="1">
              <a:off x="900435" y="1368182"/>
              <a:ext cx="565860" cy="5330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10"/>
            <p:cNvCxnSpPr/>
            <p:nvPr/>
          </p:nvCxnSpPr>
          <p:spPr>
            <a:xfrm>
              <a:off x="1183365" y="1480090"/>
              <a:ext cx="756673" cy="7500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2 18"/>
            <p:cNvCxnSpPr/>
            <p:nvPr/>
          </p:nvCxnSpPr>
          <p:spPr>
            <a:xfrm flipH="1" flipV="1">
              <a:off x="2288765" y="1409878"/>
              <a:ext cx="500062" cy="771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20"/>
            <p:cNvCxnSpPr/>
            <p:nvPr/>
          </p:nvCxnSpPr>
          <p:spPr>
            <a:xfrm flipV="1">
              <a:off x="3104656" y="1418285"/>
              <a:ext cx="467163" cy="4829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22"/>
            <p:cNvCxnSpPr/>
            <p:nvPr/>
          </p:nvCxnSpPr>
          <p:spPr>
            <a:xfrm flipH="1" flipV="1">
              <a:off x="2874364" y="1590638"/>
              <a:ext cx="835630" cy="6395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CasellaDiTesto 27"/>
                <p:cNvSpPr txBox="1"/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59" name="CasellaDiTes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7073" b="-2926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asellaDiTesto 28"/>
                <p:cNvSpPr txBox="1"/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0" name="CasellaDiTes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asellaDiTesto 29"/>
                <p:cNvSpPr txBox="1"/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1" name="CasellaDiTesto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14286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asellaDiTesto 30"/>
                <p:cNvSpPr txBox="1"/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2" name="CasellaDiTesto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17073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CasellaDiTesto 31"/>
                <p:cNvSpPr txBox="1"/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3" name="CasellaDiTes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tangolo 4"/>
              <p:cNvSpPr/>
              <p:nvPr/>
            </p:nvSpPr>
            <p:spPr>
              <a:xfrm>
                <a:off x="4671185" y="2694794"/>
                <a:ext cx="4275051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A solution can be FSI (rescattering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),</a:t>
                </a:r>
                <a:br>
                  <a:rPr lang="it-IT" dirty="0"/>
                </a:br>
                <a:r>
                  <a:rPr lang="it-IT" dirty="0"/>
                  <a:t>which allow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it-IT" dirty="0"/>
                  <a:t> to be as large as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it-IT" dirty="0"/>
                  <a:t>, 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i="1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230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nb</m:t>
                    </m:r>
                  </m:oMath>
                </a14:m>
                <a:endParaRPr lang="it-IT" dirty="0"/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Artoisenet and Braaten, PRD81, 114018</a:t>
                </a:r>
              </a:p>
              <a:p>
                <a:r>
                  <a:rPr lang="it-IT" dirty="0"/>
                  <a:t>However, this is controversial because of the presence of comover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Bignamini </a:t>
                </a:r>
                <a:r>
                  <a:rPr lang="it-IT" sz="1600" i="1" dirty="0">
                    <a:solidFill>
                      <a:srgbClr val="C00000"/>
                    </a:solidFill>
                  </a:rPr>
                  <a:t>et al.</a:t>
                </a:r>
                <a:r>
                  <a:rPr lang="it-IT" sz="1600" dirty="0">
                    <a:solidFill>
                      <a:srgbClr val="C00000"/>
                    </a:solidFill>
                  </a:rPr>
                  <a:t> PLB684, 228-230</a:t>
                </a:r>
                <a:endParaRPr lang="it-IT" sz="1600" dirty="0"/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Esposito, Piccinini, AP, Polosa, JMP 4, 1569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Guerrieri, Piccinini, AP, Polosa, PRD90, 034003</a:t>
                </a:r>
              </a:p>
            </p:txBody>
          </p:sp>
        </mc:Choice>
        <mc:Fallback xmlns="">
          <p:sp>
            <p:nvSpPr>
              <p:cNvPr id="67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185" y="2694794"/>
                <a:ext cx="4275051" cy="2816156"/>
              </a:xfrm>
              <a:prstGeom prst="rect">
                <a:avLst/>
              </a:prstGeom>
              <a:blipFill rotWithShape="0">
                <a:blip r:embed="rId14"/>
                <a:stretch>
                  <a:fillRect l="-1140" t="-1082" r="-1994" b="-1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5FA513-732D-7D4E-9ED1-296DA4153D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319" y="1376320"/>
            <a:ext cx="3559337" cy="3460161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DC6CCFB-19E4-C5CC-CE4F-1A5EA78F80FD}"/>
              </a:ext>
            </a:extLst>
          </p:cNvPr>
          <p:cNvSpPr txBox="1"/>
          <p:nvPr/>
        </p:nvSpPr>
        <p:spPr>
          <a:xfrm>
            <a:off x="190166" y="4773554"/>
            <a:ext cx="4079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The </a:t>
            </a:r>
            <a:r>
              <a:rPr lang="it-IT" sz="1600" dirty="0" err="1"/>
              <a:t>comparison</a:t>
            </a:r>
            <a:r>
              <a:rPr lang="it-IT" sz="1600" dirty="0"/>
              <a:t> of production of </a:t>
            </a:r>
            <a:r>
              <a:rPr lang="it-IT" sz="1600" dirty="0" err="1"/>
              <a:t>other</a:t>
            </a:r>
            <a:r>
              <a:rPr lang="it-IT" sz="1600" dirty="0"/>
              <a:t> light nuclei </a:t>
            </a:r>
            <a:r>
              <a:rPr lang="it-IT" sz="1600" dirty="0" err="1"/>
              <a:t>suggests</a:t>
            </a:r>
            <a:r>
              <a:rPr lang="it-IT" sz="1600" dirty="0"/>
              <a:t> a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behavior</a:t>
            </a:r>
            <a:endParaRPr lang="it-IT" sz="1600" dirty="0"/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Esposito, Guerrieri, Maiani, Piccinini, AP, Polosa, </a:t>
            </a:r>
            <a:r>
              <a:rPr lang="it-IT" sz="1600" dirty="0" err="1">
                <a:solidFill>
                  <a:srgbClr val="C00000"/>
                </a:solidFill>
              </a:rPr>
              <a:t>Riquer</a:t>
            </a:r>
            <a:r>
              <a:rPr lang="it-IT" sz="1600" dirty="0">
                <a:solidFill>
                  <a:srgbClr val="C00000"/>
                </a:solidFill>
              </a:rPr>
              <a:t>, PRD92 (2015) 3, 034028</a:t>
            </a:r>
          </a:p>
        </p:txBody>
      </p:sp>
    </p:spTree>
    <p:extLst>
      <p:ext uri="{BB962C8B-B14F-4D97-AF65-F5344CB8AC3E}">
        <p14:creationId xmlns:p14="http://schemas.microsoft.com/office/powerpoint/2010/main" val="416211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7" grpId="0"/>
      <p:bldP spid="2" grpId="0"/>
      <p:bldP spid="33" grpId="0" animBg="1"/>
      <p:bldP spid="67" grpId="0"/>
      <p:bldP spid="3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creen Shot 2020-08-24 at 10.11.50.png" descr="Screen Shot 2020-08-24 at 10.11.50.png">
            <a:extLst>
              <a:ext uri="{FF2B5EF4-FFF2-40B4-BE49-F238E27FC236}">
                <a16:creationId xmlns:a16="http://schemas.microsoft.com/office/drawing/2014/main" id="{10387FBA-4607-B155-2028-4469E42E6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835" y="4189884"/>
            <a:ext cx="3631232" cy="253590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Multiplicity dependence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016523" y="1275306"/>
                <a:ext cx="467027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(3872) </m:t>
                    </m:r>
                  </m:oMath>
                </a14:m>
                <a:r>
                  <a:rPr lang="en-US" dirty="0"/>
                  <a:t>is more and more suppressed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when more </a:t>
                </a:r>
                <a:r>
                  <a:rPr lang="en-US" dirty="0" err="1"/>
                  <a:t>comovers</a:t>
                </a:r>
                <a:r>
                  <a:rPr lang="en-US" dirty="0"/>
                  <a:t> are present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a fragile molecule?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1175" t="-2538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0" y="1168502"/>
            <a:ext cx="3897453" cy="2290239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754" y="1575749"/>
            <a:ext cx="2239861" cy="419450"/>
          </a:xfrm>
          <a:custGeom>
            <a:avLst/>
            <a:gdLst>
              <a:gd name="connsiteX0" fmla="*/ 0 w 2239861"/>
              <a:gd name="connsiteY0" fmla="*/ 411061 h 419450"/>
              <a:gd name="connsiteX1" fmla="*/ 58723 w 2239861"/>
              <a:gd name="connsiteY1" fmla="*/ 0 h 419450"/>
              <a:gd name="connsiteX2" fmla="*/ 2239861 w 2239861"/>
              <a:gd name="connsiteY2" fmla="*/ 8389 h 419450"/>
              <a:gd name="connsiteX3" fmla="*/ 2239861 w 2239861"/>
              <a:gd name="connsiteY3" fmla="*/ 419450 h 419450"/>
              <a:gd name="connsiteX4" fmla="*/ 0 w 2239861"/>
              <a:gd name="connsiteY4" fmla="*/ 411061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9861" h="419450">
                <a:moveTo>
                  <a:pt x="0" y="411061"/>
                </a:moveTo>
                <a:lnTo>
                  <a:pt x="58723" y="0"/>
                </a:lnTo>
                <a:lnTo>
                  <a:pt x="2239861" y="8389"/>
                </a:lnTo>
                <a:lnTo>
                  <a:pt x="2239861" y="419450"/>
                </a:lnTo>
                <a:lnTo>
                  <a:pt x="0" y="4110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119070" y="3171070"/>
            <a:ext cx="183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LHCb 2009.06619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F54A94F-DF63-1D1B-B4F5-48626F15279D}"/>
                  </a:ext>
                </a:extLst>
              </p:cNvPr>
              <p:cNvSpPr/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(3872) </m:t>
                    </m:r>
                  </m:oMath>
                </a14:m>
                <a:r>
                  <a:rPr lang="en-US" dirty="0"/>
                  <a:t>is more and more suppressed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when more </a:t>
                </a:r>
                <a:r>
                  <a:rPr lang="en-US" dirty="0" err="1"/>
                  <a:t>comovers</a:t>
                </a:r>
                <a:r>
                  <a:rPr lang="en-US" dirty="0"/>
                  <a:t> are present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/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/>
                  <a:t>a fragile molecule?</a:t>
                </a:r>
                <a:br>
                  <a:rPr lang="en-US" b="1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No.</a:t>
                </a:r>
              </a:p>
            </p:txBody>
          </p:sp>
        </mc:Choice>
        <mc:Fallback xmlns="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F54A94F-DF63-1D1B-B4F5-48626F1527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  <a:blipFill>
                <a:blip r:embed="rId6"/>
                <a:stretch>
                  <a:fillRect l="-1175" t="-2058" r="-783" b="-53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4">
            <a:extLst>
              <a:ext uri="{FF2B5EF4-FFF2-40B4-BE49-F238E27FC236}">
                <a16:creationId xmlns:a16="http://schemas.microsoft.com/office/drawing/2014/main" id="{7F122B7C-4151-6535-6116-64CAB790E3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1" y="3927045"/>
            <a:ext cx="2917266" cy="27987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A194BB16-63D6-729D-F903-74B850B45D6D}"/>
                  </a:ext>
                </a:extLst>
              </p:cNvPr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it-IT" dirty="0">
                    <a:solidFill>
                      <a:srgbClr val="FF0000"/>
                    </a:solidFill>
                  </a:rPr>
                </a:br>
                <a:r>
                  <a:rPr lang="it-IT" dirty="0">
                    <a:solidFill>
                      <a:srgbClr val="FF0000"/>
                    </a:solidFill>
                  </a:rPr>
                  <a:t>are not molecules,</a:t>
                </a:r>
                <a:br>
                  <a:rPr lang="it-IT" dirty="0">
                    <a:solidFill>
                      <a:srgbClr val="FF0000"/>
                    </a:solidFill>
                  </a:rPr>
                </a:br>
                <a:r>
                  <a:rPr lang="it-IT" dirty="0">
                    <a:solidFill>
                      <a:srgbClr val="FF0000"/>
                    </a:solidFill>
                  </a:rPr>
                  <a:t>but they decrease</a:t>
                </a:r>
              </a:p>
            </p:txBody>
          </p:sp>
        </mc:Choice>
        <mc:Fallback xmlns="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A194BB16-63D6-729D-F903-74B850B45D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>
                <a:blip r:embed="rId8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9D80B91-6CE2-2510-EC35-47573814219C}"/>
              </a:ext>
            </a:extLst>
          </p:cNvPr>
          <p:cNvSpPr txBox="1"/>
          <p:nvPr/>
        </p:nvSpPr>
        <p:spPr>
          <a:xfrm>
            <a:off x="69308" y="3602125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CMS JHEP04(2014), 103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19483354-F118-82F1-40A1-DB2CD65CD1B1}"/>
                  </a:ext>
                </a:extLst>
              </p:cNvPr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it-IT" dirty="0">
                    <a:solidFill>
                      <a:schemeClr val="tx1"/>
                    </a:solidFill>
                  </a:rPr>
                </a:br>
                <a:r>
                  <a:rPr lang="it-IT" dirty="0">
                    <a:solidFill>
                      <a:schemeClr val="tx1"/>
                    </a:solidFill>
                  </a:rPr>
                  <a:t>are not molecules,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:r>
                  <a:rPr lang="it-IT" dirty="0">
                    <a:solidFill>
                      <a:schemeClr val="tx1"/>
                    </a:solidFill>
                  </a:rPr>
                  <a:t>but they decrease</a:t>
                </a:r>
              </a:p>
            </p:txBody>
          </p:sp>
        </mc:Choice>
        <mc:Fallback xmlns=""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19483354-F118-82F1-40A1-DB2CD65CD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>
                <a:blip r:embed="rId9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6">
            <a:extLst>
              <a:ext uri="{FF2B5EF4-FFF2-40B4-BE49-F238E27FC236}">
                <a16:creationId xmlns:a16="http://schemas.microsoft.com/office/drawing/2014/main" id="{37CFA87D-2E2C-EEF8-FFC3-DC7A5486FF7C}"/>
              </a:ext>
            </a:extLst>
          </p:cNvPr>
          <p:cNvSpPr/>
          <p:nvPr/>
        </p:nvSpPr>
        <p:spPr>
          <a:xfrm>
            <a:off x="6280179" y="3105834"/>
            <a:ext cx="240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 is a molecule,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but it increases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A65D8D4C-7692-5B49-C522-2DEB1779C4AA}"/>
              </a:ext>
            </a:extLst>
          </p:cNvPr>
          <p:cNvSpPr txBox="1"/>
          <p:nvPr/>
        </p:nvSpPr>
        <p:spPr>
          <a:xfrm>
            <a:off x="6537657" y="3820552"/>
            <a:ext cx="239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ALICE EPJC80, 9, 889</a:t>
            </a:r>
          </a:p>
        </p:txBody>
      </p:sp>
    </p:spTree>
    <p:extLst>
      <p:ext uri="{BB962C8B-B14F-4D97-AF65-F5344CB8AC3E}">
        <p14:creationId xmlns:p14="http://schemas.microsoft.com/office/powerpoint/2010/main" val="151808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5" grpId="0"/>
      <p:bldP spid="15" grpId="1"/>
      <p:bldP spid="17" grpId="0"/>
      <p:bldP spid="18" grpId="0"/>
      <p:bldP spid="19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The comover model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503" y="1302693"/>
            <a:ext cx="8690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interaction with final state </a:t>
            </a:r>
            <a:r>
              <a:rPr lang="en-US" dirty="0" err="1"/>
              <a:t>comoving</a:t>
            </a:r>
            <a:r>
              <a:rPr lang="en-US" dirty="0"/>
              <a:t> particles can help create/destroy a hadron</a:t>
            </a:r>
          </a:p>
          <a:p>
            <a:pPr algn="r"/>
            <a:r>
              <a:rPr lang="en-US" dirty="0" err="1">
                <a:solidFill>
                  <a:srgbClr val="C00000"/>
                </a:solidFill>
              </a:rPr>
              <a:t>Baym</a:t>
            </a:r>
            <a:r>
              <a:rPr lang="en-US" dirty="0">
                <a:solidFill>
                  <a:srgbClr val="C00000"/>
                </a:solidFill>
              </a:rPr>
              <a:t> PLB138,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"/>
              <p:cNvSpPr txBox="1"/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f>
                        <m:f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num>
                        <m:den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=−⟨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"/>
          <p:cNvSpPr txBox="1"/>
          <p:nvPr/>
        </p:nvSpPr>
        <p:spPr>
          <a:xfrm>
            <a:off x="5533731" y="6901690"/>
            <a:ext cx="1026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9391" y="4532619"/>
                <a:ext cx="8984609" cy="963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the </a:t>
                </a:r>
                <a:r>
                  <a:rPr lang="en-US" dirty="0" err="1"/>
                  <a:t>Comover</a:t>
                </a:r>
                <a:r>
                  <a:rPr lang="en-US" dirty="0"/>
                  <a:t> Interaction </a:t>
                </a:r>
                <a:r>
                  <a:rPr lang="en-US" dirty="0">
                    <a:solidFill>
                      <a:schemeClr val="tx1"/>
                    </a:solidFill>
                  </a:rPr>
                  <a:t>Model one takes </a:t>
                </a:r>
                <a14:m>
                  <m:oMath xmlns:m="http://schemas.openxmlformats.org/officeDocument/2006/math"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⟨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sSub>
                      <m:sSub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</m:sSub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  <m:sup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This has proved to be successful at describing 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data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91" y="4532619"/>
                <a:ext cx="8984609" cy="963982"/>
              </a:xfrm>
              <a:prstGeom prst="rect">
                <a:avLst/>
              </a:prstGeom>
              <a:blipFill rotWithShape="0">
                <a:blip r:embed="rId4"/>
                <a:stretch>
                  <a:fillRect l="-543" t="-18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26503" y="2092717"/>
            <a:ext cx="630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compact state in 𝑝𝑝 collisions the number evolves following</a:t>
            </a:r>
          </a:p>
        </p:txBody>
      </p:sp>
      <p:sp>
        <p:nvSpPr>
          <p:cNvPr id="14" name="heavy hadron number"/>
          <p:cNvSpPr txBox="1"/>
          <p:nvPr/>
        </p:nvSpPr>
        <p:spPr>
          <a:xfrm>
            <a:off x="1129788" y="2669526"/>
            <a:ext cx="16792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hadron </a:t>
            </a:r>
            <a:r>
              <a:rPr lang="it-IT" sz="1800" dirty="0">
                <a:solidFill>
                  <a:srgbClr val="0000FF"/>
                </a:solidFill>
              </a:rPr>
              <a:t>yield</a:t>
            </a:r>
            <a:endParaRPr sz="1800" dirty="0">
              <a:solidFill>
                <a:srgbClr val="0000FF"/>
              </a:solidFill>
            </a:endParaRPr>
          </a:p>
        </p:txBody>
      </p:sp>
      <p:sp>
        <p:nvSpPr>
          <p:cNvPr id="15" name="destruction cross section"/>
          <p:cNvSpPr txBox="1"/>
          <p:nvPr/>
        </p:nvSpPr>
        <p:spPr>
          <a:xfrm>
            <a:off x="4244838" y="2538010"/>
            <a:ext cx="30660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destruction cross 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mover density at initial time (Glauber model)"/>
              <p:cNvSpPr txBox="1"/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>
                  <a:defRPr sz="2200">
                    <a:solidFill>
                      <a:srgbClr val="389E32"/>
                    </a:solidFill>
                  </a:defRPr>
                </a:lvl1pPr>
              </a:lstStyle>
              <a:p>
                <a:r>
                  <a:rPr lang="en-US" sz="1800" dirty="0">
                    <a:solidFill>
                      <a:srgbClr val="0000FF"/>
                    </a:solidFill>
                  </a:rPr>
                  <a:t>comover density at initial time (</a:t>
                </a:r>
                <a:r>
                  <a:rPr lang="en-US" sz="1800" dirty="0" err="1">
                    <a:solidFill>
                      <a:srgbClr val="0000FF"/>
                    </a:solidFill>
                  </a:rPr>
                  <a:t>Glauber</a:t>
                </a:r>
                <a:r>
                  <a:rPr lang="en-US" sz="1800" dirty="0">
                    <a:solidFill>
                      <a:srgbClr val="0000FF"/>
                    </a:solidFill>
                  </a:rPr>
                  <a:t> model)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mover density at initial time (Glauber model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blipFill rotWithShape="0">
                <a:blip r:embed="rId5"/>
                <a:stretch>
                  <a:fillRect l="-3171" t="-3704" b="-1296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2416029" y="2917601"/>
            <a:ext cx="536896" cy="13151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781725" y="2899055"/>
            <a:ext cx="453005" cy="35643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636388" y="3682767"/>
            <a:ext cx="495964" cy="27683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275234" y="5424640"/>
            <a:ext cx="3642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rgbClr val="C00000"/>
                </a:solidFill>
              </a:rPr>
              <a:t>Ferreiro PLB749, 98</a:t>
            </a:r>
          </a:p>
          <a:p>
            <a:pPr algn="r"/>
            <a:r>
              <a:rPr lang="pt-BR" dirty="0">
                <a:solidFill>
                  <a:srgbClr val="C00000"/>
                </a:solidFill>
              </a:rPr>
              <a:t>Ferreiro, Lansberg JHEP10(2018), 94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08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Bottomonia &amp;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Further validate the model using CMS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 data</a:t>
                </a:r>
                <a:br>
                  <a:rPr lang="en-US" dirty="0"/>
                </a:br>
                <a:r>
                  <a:rPr lang="en-US" dirty="0"/>
                  <a:t>Using same cross sections as in 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018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creen Shot 2020-08-23 at 17.26.29.png" descr="Screen Shot 2020-08-23 at 17.26.2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91059"/>
            <a:ext cx="4359225" cy="306415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834996" y="5532115"/>
            <a:ext cx="5899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Esposito, Ferreiro, AP, Polosa, Salgado EPJC 81 (2021) 7, 669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512076" y="1276781"/>
                <a:ext cx="4495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dirty="0"/>
                  <a:t>Same model for a compact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076" y="1276781"/>
                <a:ext cx="4495800" cy="369332"/>
              </a:xfrm>
              <a:prstGeom prst="rect">
                <a:avLst/>
              </a:prstGeom>
              <a:blipFill>
                <a:blip r:embed="rId6"/>
                <a:stretch>
                  <a:fillRect t="-8197" r="-271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775" y="2291059"/>
            <a:ext cx="4359225" cy="303214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7283741" y="2902591"/>
            <a:ext cx="1616978" cy="4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eform 4"/>
          <p:cNvSpPr/>
          <p:nvPr/>
        </p:nvSpPr>
        <p:spPr>
          <a:xfrm>
            <a:off x="5749770" y="2417685"/>
            <a:ext cx="1565430" cy="1296140"/>
          </a:xfrm>
          <a:custGeom>
            <a:avLst/>
            <a:gdLst>
              <a:gd name="connsiteX0" fmla="*/ 0 w 1544715"/>
              <a:gd name="connsiteY0" fmla="*/ 1272466 h 1272466"/>
              <a:gd name="connsiteX1" fmla="*/ 917360 w 1544715"/>
              <a:gd name="connsiteY1" fmla="*/ 0 h 1272466"/>
              <a:gd name="connsiteX2" fmla="*/ 1544715 w 1544715"/>
              <a:gd name="connsiteY2" fmla="*/ 0 h 1272466"/>
              <a:gd name="connsiteX3" fmla="*/ 816746 w 1544715"/>
              <a:gd name="connsiteY3" fmla="*/ 1023892 h 1272466"/>
              <a:gd name="connsiteX4" fmla="*/ 0 w 1544715"/>
              <a:gd name="connsiteY4" fmla="*/ 1272466 h 1272466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0 w 1565430"/>
              <a:gd name="connsiteY4" fmla="*/ 1296140 h 1296140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411333 w 1565430"/>
              <a:gd name="connsiteY4" fmla="*/ 1195527 h 1296140"/>
              <a:gd name="connsiteX5" fmla="*/ 0 w 1565430"/>
              <a:gd name="connsiteY5" fmla="*/ 1296140 h 12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430" h="1296140">
                <a:moveTo>
                  <a:pt x="0" y="1296140"/>
                </a:moveTo>
                <a:lnTo>
                  <a:pt x="938075" y="0"/>
                </a:lnTo>
                <a:lnTo>
                  <a:pt x="1565430" y="0"/>
                </a:lnTo>
                <a:lnTo>
                  <a:pt x="837461" y="1023892"/>
                </a:lnTo>
                <a:cubicBezTo>
                  <a:pt x="685554" y="1073212"/>
                  <a:pt x="563240" y="1146207"/>
                  <a:pt x="411333" y="1195527"/>
                </a:cubicBezTo>
                <a:lnTo>
                  <a:pt x="0" y="129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eform 17"/>
          <p:cNvSpPr/>
          <p:nvPr/>
        </p:nvSpPr>
        <p:spPr>
          <a:xfrm>
            <a:off x="5652117" y="4006788"/>
            <a:ext cx="3355759" cy="798991"/>
          </a:xfrm>
          <a:custGeom>
            <a:avLst/>
            <a:gdLst>
              <a:gd name="connsiteX0" fmla="*/ 32551 w 3355759"/>
              <a:gd name="connsiteY0" fmla="*/ 0 h 798991"/>
              <a:gd name="connsiteX1" fmla="*/ 180512 w 3355759"/>
              <a:gd name="connsiteY1" fmla="*/ 0 h 798991"/>
              <a:gd name="connsiteX2" fmla="*/ 257452 w 3355759"/>
              <a:gd name="connsiteY2" fmla="*/ 757562 h 798991"/>
              <a:gd name="connsiteX3" fmla="*/ 3355759 w 3355759"/>
              <a:gd name="connsiteY3" fmla="*/ 757562 h 798991"/>
              <a:gd name="connsiteX4" fmla="*/ 3355759 w 3355759"/>
              <a:gd name="connsiteY4" fmla="*/ 798991 h 798991"/>
              <a:gd name="connsiteX5" fmla="*/ 0 w 3355759"/>
              <a:gd name="connsiteY5" fmla="*/ 798991 h 798991"/>
              <a:gd name="connsiteX6" fmla="*/ 32551 w 3355759"/>
              <a:gd name="connsiteY6" fmla="*/ 0 h 79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5759" h="798991">
                <a:moveTo>
                  <a:pt x="32551" y="0"/>
                </a:moveTo>
                <a:lnTo>
                  <a:pt x="180512" y="0"/>
                </a:lnTo>
                <a:lnTo>
                  <a:pt x="257452" y="757562"/>
                </a:lnTo>
                <a:lnTo>
                  <a:pt x="3355759" y="757562"/>
                </a:lnTo>
                <a:lnTo>
                  <a:pt x="3355759" y="798991"/>
                </a:lnTo>
                <a:lnTo>
                  <a:pt x="0" y="798991"/>
                </a:lnTo>
                <a:lnTo>
                  <a:pt x="325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 18"/>
          <p:cNvSpPr/>
          <p:nvPr/>
        </p:nvSpPr>
        <p:spPr>
          <a:xfrm>
            <a:off x="5723951" y="368645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5754872" y="3818632"/>
            <a:ext cx="87964" cy="17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52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Deuteron</a:t>
            </a:r>
            <a:r>
              <a:rPr lang="it-IT" sz="3600" dirty="0">
                <a:solidFill>
                  <a:schemeClr val="tx2"/>
                </a:solidFill>
              </a:rPr>
              <a:t> in </a:t>
            </a:r>
            <a:r>
              <a:rPr lang="it-IT" sz="3600" dirty="0" err="1">
                <a:solidFill>
                  <a:schemeClr val="tx2"/>
                </a:solidFill>
              </a:rPr>
              <a:t>coalescence</a:t>
            </a:r>
            <a:r>
              <a:rPr lang="it-IT" sz="3600" dirty="0">
                <a:solidFill>
                  <a:schemeClr val="tx2"/>
                </a:solidFill>
              </a:rPr>
              <a:t> model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8093" y="1501058"/>
                <a:ext cx="8388707" cy="6991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func>
                            <m:func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Sup>
                                    <m:sSubSup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𝑝𝑝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93" y="1501058"/>
                <a:ext cx="8388707" cy="6991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4052344"/>
                <a:ext cx="3764606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coalescence momentum </a:t>
                </a:r>
                <a:br>
                  <a:rPr lang="en-US" dirty="0"/>
                </a:br>
                <a:r>
                  <a:rPr lang="en-US" dirty="0"/>
                  <a:t>for deuteron is known to be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Cross sections calculated from scattering of constituents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52344"/>
                <a:ext cx="3764606" cy="1754326"/>
              </a:xfrm>
              <a:prstGeom prst="rect">
                <a:avLst/>
              </a:prstGeom>
              <a:blipFill>
                <a:blip r:embed="rId4"/>
                <a:stretch>
                  <a:fillRect l="-1294" t="-2083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239867" y="986859"/>
            <a:ext cx="7003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Solution of the </a:t>
            </a:r>
            <a:r>
              <a:rPr lang="it-IT" sz="2400" dirty="0" err="1"/>
              <a:t>evolution</a:t>
            </a:r>
            <a:r>
              <a:rPr lang="it-IT" sz="2400" dirty="0"/>
              <a:t> </a:t>
            </a:r>
            <a:r>
              <a:rPr lang="it-IT" sz="2400" dirty="0" err="1"/>
              <a:t>equation</a:t>
            </a:r>
            <a:r>
              <a:rPr lang="it-IT" sz="2400" dirty="0"/>
              <a:t> with </a:t>
            </a:r>
            <a:r>
              <a:rPr lang="it-IT" sz="2400" dirty="0" err="1"/>
              <a:t>recombination</a:t>
            </a:r>
            <a:endParaRPr lang="it-IT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75" y="2612305"/>
            <a:ext cx="4962953" cy="327242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0" name="Straight Arrow Connector 9"/>
          <p:cNvCxnSpPr/>
          <p:nvPr/>
        </p:nvCxnSpPr>
        <p:spPr>
          <a:xfrm flipV="1">
            <a:off x="2393004" y="2472950"/>
            <a:ext cx="671209" cy="42589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Numbers of molecule at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/>
                  <a:t> in Pythia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782" t="-5660" r="-594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64665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again</a:t>
                </a: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200" y="2193606"/>
                <a:ext cx="4980562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coalescence momentum </a:t>
                </a:r>
                <a:br>
                  <a:rPr lang="en-US" dirty="0"/>
                </a:br>
                <a:r>
                  <a:rPr lang="en-US" dirty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it-IT" dirty="0" err="1"/>
                  <a:t>Controversies</a:t>
                </a:r>
                <a:r>
                  <a:rPr lang="it-IT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it-IT" dirty="0"/>
                  <a:t>: </a:t>
                </a:r>
                <a:br>
                  <a:rPr lang="it-IT" dirty="0"/>
                </a:br>
                <a:r>
                  <a:rPr lang="it-IT" dirty="0"/>
                  <a:t>How is the 𝑋 produced?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Through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it-IT" dirty="0"/>
              </a:p>
              <a:p>
                <a:r>
                  <a:rPr lang="it-IT" dirty="0"/>
                  <a:t>The difference shown with a green band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193606"/>
                <a:ext cx="4980562" cy="3139321"/>
              </a:xfrm>
              <a:prstGeom prst="rect">
                <a:avLst/>
              </a:prstGeom>
              <a:blipFill>
                <a:blip r:embed="rId4"/>
                <a:stretch>
                  <a:fillRect l="-1102" t="-11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575" y="2300787"/>
            <a:ext cx="4359225" cy="30321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7400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49560" y="2253970"/>
            <a:ext cx="8327418" cy="324735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120000"/>
            </a:pPr>
            <a:r>
              <a:rPr lang="it-IT" dirty="0" err="1">
                <a:solidFill>
                  <a:schemeClr val="tx1"/>
                </a:solidFill>
              </a:rPr>
              <a:t>Lots</a:t>
            </a:r>
            <a:r>
              <a:rPr lang="it-IT" dirty="0">
                <a:solidFill>
                  <a:schemeClr val="tx1"/>
                </a:solidFill>
              </a:rPr>
              <a:t> of </a:t>
            </a:r>
            <a:r>
              <a:rPr lang="it-IT" dirty="0" err="1">
                <a:solidFill>
                  <a:schemeClr val="tx1"/>
                </a:solidFill>
              </a:rPr>
              <a:t>unexpected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stuff</a:t>
            </a:r>
            <a:r>
              <a:rPr lang="it-IT" dirty="0">
                <a:solidFill>
                  <a:schemeClr val="tx1"/>
                </a:solidFill>
              </a:rPr>
              <a:t> happening!</a:t>
            </a:r>
          </a:p>
          <a:p>
            <a:pPr>
              <a:spcBef>
                <a:spcPts val="1200"/>
              </a:spcBef>
              <a:buSzPct val="120000"/>
            </a:pPr>
            <a:r>
              <a:rPr lang="it-IT" dirty="0" err="1">
                <a:solidFill>
                  <a:schemeClr val="tx1"/>
                </a:solidFill>
              </a:rPr>
              <a:t>Needs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rigorous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methods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 err="1">
                <a:solidFill>
                  <a:schemeClr val="tx1"/>
                </a:solidFill>
              </a:rPr>
              <a:t>as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well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as</a:t>
            </a:r>
            <a:r>
              <a:rPr lang="it-IT" dirty="0">
                <a:solidFill>
                  <a:schemeClr val="tx1"/>
                </a:solidFill>
              </a:rPr>
              <a:t> fantasy</a:t>
            </a:r>
          </a:p>
          <a:p>
            <a:pPr marL="0" indent="0">
              <a:spcBef>
                <a:spcPts val="1200"/>
              </a:spcBef>
              <a:buNone/>
            </a:pP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286000" y="563388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b="1" dirty="0" err="1"/>
              <a:t>Thank</a:t>
            </a:r>
            <a:r>
              <a:rPr lang="it-IT" sz="2400" b="1" dirty="0"/>
              <a:t> </a:t>
            </a:r>
            <a:r>
              <a:rPr lang="it-IT" sz="2400" b="1" dirty="0" err="1"/>
              <a:t>you</a:t>
            </a:r>
            <a:endParaRPr lang="it-IT" sz="2400" b="1" dirty="0"/>
          </a:p>
        </p:txBody>
      </p:sp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Conclusions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363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threshold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Too 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4</m:t>
                    </m:r>
                  </m:oMath>
                </a14:m>
                <a:endParaRPr lang="it-IT" dirty="0">
                  <a:solidFill>
                    <a:schemeClr val="accent1"/>
                  </a:solidFill>
                </a:endParaRPr>
              </a:p>
              <a:p>
                <a:r>
                  <a:rPr lang="it-IT" dirty="0">
                    <a:solidFill>
                      <a:srgbClr val="0000FF"/>
                    </a:solidFill>
                  </a:rPr>
                  <a:t>Mass</a:t>
                </a:r>
                <a:r>
                  <a:rPr lang="it-IT" dirty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3871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06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000" b="0" i="0" dirty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192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19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0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>
                <a:blip r:embed="rId6"/>
                <a:stretch>
                  <a:fillRect t="-3614" b="-2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512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A new look to </a:t>
                </a:r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85386" y="825653"/>
            <a:ext cx="3582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Maiani, Polosa, Riquer PLB 778, 247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45263" y="1515139"/>
                <a:ext cx="6400800" cy="45014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/>
                  <a:t>Size of the diquark-antidiquark bound state: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it-IT" sz="2200" dirty="0"/>
              </a:p>
              <a:p>
                <a:r>
                  <a:rPr lang="it-IT" sz="2200" dirty="0"/>
                  <a:t>Size of the diquark: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it-IT" sz="2200" dirty="0"/>
              </a:p>
              <a:p>
                <a:endParaRPr lang="it-IT" sz="2200" dirty="0"/>
              </a:p>
              <a:p>
                <a:r>
                  <a:rPr lang="it-IT" sz="2200" dirty="0"/>
                  <a:t>There are two possible descriptions of the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𝑐𝑢</m:t>
                          </m:r>
                        </m:e>
                      </m:d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̅"/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t-IT" sz="2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it-IT" sz="2200" i="1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̅"/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it-IT" sz="2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it-IT" sz="22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2200" dirty="0"/>
              </a:p>
              <a:p>
                <a:endParaRPr lang="it-IT" sz="2200" dirty="0"/>
              </a:p>
              <a:p>
                <a:r>
                  <a:rPr lang="it-IT" sz="2200" dirty="0"/>
                  <a:t>We introduce the ratio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endParaRPr lang="it-IT" sz="2200" dirty="0"/>
              </a:p>
              <a:p>
                <a:endParaRPr lang="it-IT" sz="2200" dirty="0"/>
              </a:p>
              <a:p>
                <a:r>
                  <a:rPr lang="it-IT" sz="2200" dirty="0"/>
                  <a:t>For appropriate values of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it-IT" sz="2200" dirty="0"/>
                  <a:t>, these two states can be quasi-degenerate in mass!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2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20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)−</m:t>
                      </m:r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2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20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) =</m:t>
                      </m:r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sz="22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/>
              </a:p>
              <a:p>
                <a:r>
                  <a:rPr lang="it-IT" sz="2200" dirty="0"/>
                  <a:t>degeneracy occurs for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∼3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263" y="1515139"/>
                <a:ext cx="6400800" cy="4501425"/>
              </a:xfrm>
              <a:prstGeom prst="rect">
                <a:avLst/>
              </a:prstGeom>
              <a:blipFill rotWithShape="0">
                <a:blip r:embed="rId4"/>
                <a:stretch>
                  <a:fillRect l="-1238" t="-949" b="-17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9542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8642" y="1312753"/>
                <a:ext cx="8763755" cy="1305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acc>
                            <m:accPr>
                              <m:chr m:val="̅"/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lang="it-IT" sz="22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it-IT" sz="2200" b="0" i="0" smtClean="0">
                              <a:latin typeface="Cambria Math" panose="02040503050406030204" pitchFamily="18" charset="0"/>
                            </a:rPr>
                            <m:t>or</m:t>
                          </m:r>
                          <m:r>
                            <m:rPr>
                              <m:nor/>
                            </m:rPr>
                            <a:rPr lang="it-IT" sz="22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it-IT" sz="2200" dirty="0"/>
              </a:p>
              <a:p>
                <a:endParaRPr lang="it-IT" dirty="0"/>
              </a:p>
              <a:p>
                <a:r>
                  <a:rPr lang="it-IT" dirty="0"/>
                  <a:t>The final state kaon can be formed with a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it-IT" dirty="0"/>
                  <a:t> from the sea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/>
                  <a:t>), with a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it-IT" dirty="0"/>
                  <a:t> from the sea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dirty="0"/>
                  <a:t>), or with the spectator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it-IT" dirty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/>
                  <a:t>). Let’s name the sea amplitude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dirty="0"/>
                  <a:t> and the other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42" y="1312753"/>
                <a:ext cx="8763755" cy="1305486"/>
              </a:xfrm>
              <a:prstGeom prst="rect">
                <a:avLst/>
              </a:prstGeom>
              <a:blipFill rotWithShape="0">
                <a:blip r:embed="rId4"/>
                <a:stretch>
                  <a:fillRect l="-626" b="-60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8642" y="2989482"/>
                <a:ext cx="5404918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sz="22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it-IT" sz="220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it-IT" sz="2200" i="1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sz="2200" i="1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sz="2200" dirty="0"/>
              </a:p>
              <a:p>
                <a:endParaRPr lang="it-IT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sz="2200" i="1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sz="2200" i="1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it-IT" sz="2200" i="1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sz="2200" dirty="0"/>
              </a:p>
              <a:p>
                <a:endParaRPr lang="it-IT" sz="2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42" y="2989482"/>
                <a:ext cx="5404918" cy="280076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758004" y="3104458"/>
                <a:ext cx="26701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it-IT" dirty="0"/>
                  <a:t> has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it-IT" dirty="0"/>
                  <a:t> has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004" y="3104458"/>
                <a:ext cx="2670155" cy="646331"/>
              </a:xfrm>
              <a:prstGeom prst="rect">
                <a:avLst/>
              </a:prstGeom>
              <a:blipFill rotWithShape="0">
                <a:blip r:embed="rId6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458226" y="4662894"/>
                <a:ext cx="2868734" cy="656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func>
                        <m:func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func>
                        <m:func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226" y="4662894"/>
                <a:ext cx="2868734" cy="656655"/>
              </a:xfrm>
              <a:prstGeom prst="rect">
                <a:avLst/>
              </a:prstGeom>
              <a:blipFill rotWithShape="0">
                <a:blip r:embed="rId7"/>
                <a:stretch>
                  <a:fillRect b="-64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485386" y="825653"/>
            <a:ext cx="3582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Maiani, Polosa, Riquer PLB 778, 247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91092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85386" y="825653"/>
            <a:ext cx="3582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Maiani, Polosa, Riquer PLB 778, 247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t="26929" r="7227" b="11284"/>
          <a:stretch/>
        </p:blipFill>
        <p:spPr>
          <a:xfrm>
            <a:off x="606581" y="1194985"/>
            <a:ext cx="7776927" cy="40575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874068" y="5483424"/>
                <a:ext cx="60386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It is still possible to find room in the parameter space to comply with the experimental upper limits on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8" y="5483424"/>
                <a:ext cx="6038662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807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932728" y="5183302"/>
            <a:ext cx="1961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(Slide by A. Polosa)</a:t>
            </a:r>
          </a:p>
        </p:txBody>
      </p:sp>
    </p:spTree>
    <p:extLst>
      <p:ext uri="{BB962C8B-B14F-4D97-AF65-F5344CB8AC3E}">
        <p14:creationId xmlns:p14="http://schemas.microsoft.com/office/powerpoint/2010/main" val="911427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45" y="4005330"/>
            <a:ext cx="3409555" cy="231007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6487" y="1025092"/>
            <a:ext cx="5197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Karliner &amp; Rosner, PLB752, 329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Hiller Blin,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PRD94, 034002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D. Winney, C. Fanelli,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 PRD100, 034019</a:t>
            </a:r>
          </a:p>
          <a:p>
            <a:pPr algn="r"/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9" b="14648"/>
          <a:stretch/>
        </p:blipFill>
        <p:spPr>
          <a:xfrm>
            <a:off x="62545" y="1260806"/>
            <a:ext cx="2435732" cy="1720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photoproduction</a:t>
                </a: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5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44" y="3108336"/>
            <a:ext cx="635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Vector meson dominance relates radiative width to hadronic one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9075" y="2159812"/>
            <a:ext cx="3610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background is described</a:t>
            </a:r>
            <a:br>
              <a:rPr lang="it-IT" dirty="0"/>
            </a:br>
            <a:r>
              <a:rPr lang="it-IT" dirty="0"/>
              <a:t>via an </a:t>
            </a:r>
            <a:r>
              <a:rPr lang="it-IT" dirty="0">
                <a:solidFill>
                  <a:srgbClr val="0000FF"/>
                </a:solidFill>
              </a:rPr>
              <a:t>Effective Vector Pomeron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" y="3903256"/>
            <a:ext cx="3682493" cy="24949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2544" y="3578482"/>
                <a:ext cx="7821772" cy="4866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Fit the model to GlueX and SLAC data, upper limit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dirty="0"/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4" y="3578482"/>
                <a:ext cx="7821772" cy="486608"/>
              </a:xfrm>
              <a:prstGeom prst="rect">
                <a:avLst/>
              </a:prstGeom>
              <a:blipFill rotWithShape="0">
                <a:blip r:embed="rId7"/>
                <a:stretch>
                  <a:fillRect l="-624" b="-7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5251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Polarization observables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Heavy quark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13" y="1813293"/>
            <a:ext cx="6288477" cy="647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" y="1101264"/>
                <a:ext cx="80257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One can take advantage of the polarized beam at Jlab</a:t>
                </a:r>
                <a:br>
                  <a:rPr lang="it-IT" dirty="0"/>
                </a:br>
                <a:r>
                  <a:rPr lang="it-IT" dirty="0"/>
                  <a:t>Need polarized target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it-IT" dirty="0"/>
                  <a:t>) or polarization of recoiling proton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101264"/>
                <a:ext cx="8025788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684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6971"/>
            <a:ext cx="3963393" cy="1995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015064" y="2578458"/>
                <a:ext cx="5777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𝐿𝐿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064" y="2578458"/>
                <a:ext cx="57778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03" y="3153064"/>
            <a:ext cx="4284353" cy="2999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" y="4461124"/>
            <a:ext cx="3459220" cy="2334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8922" y="4468380"/>
            <a:ext cx="200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(in SBS acceptance)</a:t>
            </a:r>
          </a:p>
        </p:txBody>
      </p:sp>
    </p:spTree>
    <p:extLst>
      <p:ext uri="{BB962C8B-B14F-4D97-AF65-F5344CB8AC3E}">
        <p14:creationId xmlns:p14="http://schemas.microsoft.com/office/powerpoint/2010/main" val="26931383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Nuclear modification factors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3483" r="2420" b="31900"/>
          <a:stretch/>
        </p:blipFill>
        <p:spPr>
          <a:xfrm>
            <a:off x="4780230" y="3299806"/>
            <a:ext cx="4047356" cy="2755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6" t="3134" r="2347" b="31987"/>
          <a:stretch/>
        </p:blipFill>
        <p:spPr>
          <a:xfrm>
            <a:off x="340849" y="3311188"/>
            <a:ext cx="4029691" cy="27437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751293" y="1861275"/>
                <a:ext cx="2252155" cy="1231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𝐴𝐴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Pb</m:t>
                              </m:r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Pb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293" y="1861275"/>
                <a:ext cx="2252155" cy="123110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37150" y="1893270"/>
                <a:ext cx="2169248" cy="1199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150" y="1893270"/>
                <a:ext cx="2169248" cy="119911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770" y="1036500"/>
                <a:ext cx="7954678" cy="649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We can use deuteron data to extract the values of the nuclear modification factors </a:t>
                </a:r>
                <a:br>
                  <a:rPr lang="it-IT" dirty="0"/>
                </a:br>
                <a:r>
                  <a:rPr lang="it-IT" dirty="0"/>
                  <a:t>(caveat: for RAA data have different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0" y="1036500"/>
                <a:ext cx="7954678" cy="649345"/>
              </a:xfrm>
              <a:prstGeom prst="rect">
                <a:avLst/>
              </a:prstGeom>
              <a:blipFill rotWithShape="0">
                <a:blip r:embed="rId7"/>
                <a:stretch>
                  <a:fillRect l="-613" t="-4673" b="-140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2121774" y="3092381"/>
            <a:ext cx="2450226" cy="16920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6463762" y="3262077"/>
            <a:ext cx="2450226" cy="12704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14051" y="2968008"/>
                <a:ext cx="30158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Larger than 1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it-IT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.5 </m:t>
                    </m:r>
                    <m:r>
                      <m:rPr>
                        <m:nor/>
                      </m:rPr>
                      <a:rPr lang="it-IT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051" y="2968008"/>
                <a:ext cx="3015890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818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02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40277" y="1427656"/>
            <a:ext cx="8863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dirty="0">
                <a:solidFill>
                  <a:schemeClr val="tx1"/>
                </a:solidFill>
              </a:rPr>
              <a:t>We assume a pure Glauber model (RAA = 1) and a value RAA = 5 to rescale Pb-Pb data to pp</a:t>
            </a:r>
          </a:p>
        </p:txBody>
      </p:sp>
      <p:sp>
        <p:nvSpPr>
          <p:cNvPr id="9" name="Rectangle 8"/>
          <p:cNvSpPr/>
          <p:nvPr/>
        </p:nvSpPr>
        <p:spPr>
          <a:xfrm>
            <a:off x="5669864" y="2362781"/>
            <a:ext cx="3261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dirty="0">
                <a:solidFill>
                  <a:srgbClr val="0000FF"/>
                </a:solidFill>
              </a:rPr>
              <a:t>Are they similar objects?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57002" y="1001412"/>
            <a:ext cx="6864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dirty="0">
                <a:solidFill>
                  <a:srgbClr val="C00000"/>
                </a:solidFill>
              </a:rPr>
              <a:t>Esposito, Guerrieri, Maiani, Piccinini, AP, Polosa, Riquer, PRD92, 034028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Light nuclei at ALICE vs.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0" y="2281473"/>
            <a:ext cx="4260118" cy="4100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70" y="2281473"/>
            <a:ext cx="4237514" cy="4079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0527" y="2399540"/>
            <a:ext cx="1746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Exponential extr.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40040" y="2371263"/>
            <a:ext cx="165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Blast-wave extr.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09297" y="1907228"/>
                <a:ext cx="6017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is way larger than the extrapolated cross section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297" y="1907228"/>
                <a:ext cx="6017545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810" t="-10000" r="-101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V="1">
            <a:off x="4127822" y="4488913"/>
            <a:ext cx="0" cy="1027458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830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0" y="1049482"/>
            <a:ext cx="8881450" cy="5402689"/>
          </a:xfrm>
          <a:prstGeom prst="roundRect">
            <a:avLst>
              <a:gd name="adj" fmla="val 6785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5167901" y="652259"/>
            <a:ext cx="39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C00000"/>
              </a:buClr>
            </a:pPr>
            <a:r>
              <a:rPr lang="en-US" dirty="0">
                <a:solidFill>
                  <a:srgbClr val="C00000"/>
                </a:solidFill>
              </a:rPr>
              <a:t>Esposito, </a:t>
            </a:r>
            <a:r>
              <a:rPr lang="en-US" dirty="0" err="1">
                <a:solidFill>
                  <a:srgbClr val="C00000"/>
                </a:solidFill>
              </a:rPr>
              <a:t>Guerrieri</a:t>
            </a:r>
            <a:r>
              <a:rPr lang="en-US" dirty="0">
                <a:solidFill>
                  <a:srgbClr val="C00000"/>
                </a:solidFill>
              </a:rPr>
              <a:t>, AP, PLB 746, 194-201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099" y="2213394"/>
            <a:ext cx="2937568" cy="1757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2065" y="1455449"/>
            <a:ext cx="915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Kinematics with HQSS, dynamics estimated according to </a:t>
            </a:r>
            <a:r>
              <a:rPr lang="it-IT" dirty="0">
                <a:solidFill>
                  <a:srgbClr val="C00000"/>
                </a:solidFill>
              </a:rPr>
              <a:t>Brodsky et al., PRL113, 112001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99037" y="1049482"/>
            <a:ext cx="1745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If tetraquark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7557" r="2212" b="2144"/>
          <a:stretch/>
        </p:blipFill>
        <p:spPr>
          <a:xfrm>
            <a:off x="4577688" y="4575659"/>
            <a:ext cx="4109112" cy="15379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12065" y="2186964"/>
                <a:ext cx="5587748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acc>
                                <m:accPr>
                                  <m:chr m:val="̅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acc>
                                <m:accPr>
                                  <m:chr m:val="̅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𝐻𝑄𝑆</m:t>
                              </m:r>
                            </m:sub>
                          </m:sSub>
                        </m:e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𝑐𝑞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𝑄𝐶𝐷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065" y="2186964"/>
                <a:ext cx="5587748" cy="71468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534154" y="2194826"/>
            <a:ext cx="1405432" cy="701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 20"/>
          <p:cNvSpPr/>
          <p:nvPr/>
        </p:nvSpPr>
        <p:spPr>
          <a:xfrm>
            <a:off x="1989002" y="2162560"/>
            <a:ext cx="2299256" cy="7752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914400" y="2896271"/>
            <a:ext cx="325925" cy="4716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37" y="3367889"/>
            <a:ext cx="1675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Clebsch-Gordan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308634" y="2937859"/>
            <a:ext cx="829996" cy="1109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34154" y="4092164"/>
                <a:ext cx="3078279" cy="9396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Reduced matrix element</a:t>
                </a:r>
              </a:p>
              <a:p>
                <a:pPr marL="285750" indent="-28575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it-IT" dirty="0"/>
                  <a:t>approximated as a constant</a:t>
                </a:r>
              </a:p>
              <a:p>
                <a:pPr marL="285750" indent="-28575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it-IT" b="0" dirty="0"/>
                  <a:t>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54" y="4092164"/>
                <a:ext cx="3078279" cy="939681"/>
              </a:xfrm>
              <a:prstGeom prst="rect">
                <a:avLst/>
              </a:prstGeom>
              <a:blipFill rotWithShape="0">
                <a:blip r:embed="rId7"/>
                <a:stretch>
                  <a:fillRect l="-1782" t="-3247" r="-594" b="-77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206939" y="2994260"/>
                <a:ext cx="13131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Uncertainty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∼25%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939" y="2994260"/>
                <a:ext cx="1313180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3704" t="-4717" r="-23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/>
          <p:cNvSpPr/>
          <p:nvPr/>
        </p:nvSpPr>
        <p:spPr>
          <a:xfrm>
            <a:off x="4448312" y="2142853"/>
            <a:ext cx="1056713" cy="8541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791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99588" y="1049481"/>
            <a:ext cx="9044411" cy="5402689"/>
          </a:xfrm>
          <a:prstGeom prst="roundRect">
            <a:avLst>
              <a:gd name="adj" fmla="val 6785"/>
            </a:avLst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5167901" y="652259"/>
            <a:ext cx="39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C00000"/>
              </a:buClr>
            </a:pPr>
            <a:r>
              <a:rPr lang="en-US" dirty="0">
                <a:solidFill>
                  <a:srgbClr val="C00000"/>
                </a:solidFill>
              </a:rPr>
              <a:t>Esposito, </a:t>
            </a:r>
            <a:r>
              <a:rPr lang="en-US" dirty="0" err="1">
                <a:solidFill>
                  <a:srgbClr val="C00000"/>
                </a:solidFill>
              </a:rPr>
              <a:t>Guerrieri</a:t>
            </a:r>
            <a:r>
              <a:rPr lang="en-US" dirty="0">
                <a:solidFill>
                  <a:srgbClr val="C00000"/>
                </a:solidFill>
              </a:rPr>
              <a:t>, AP, PLB 746, 194-201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69" y="2264881"/>
            <a:ext cx="4339524" cy="9755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85567" y="1023757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If molecule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5818" y="1533665"/>
            <a:ext cx="7977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Non-Relativistic Effective Theory, HQET+NRQCD and Hidden gauge Lagrangian</a:t>
            </a:r>
          </a:p>
          <a:p>
            <a:r>
              <a:rPr lang="it-IT" dirty="0"/>
              <a:t>Uncertainty estimated with power counting at NLO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84" y="4224166"/>
            <a:ext cx="4565247" cy="649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37" y="3849964"/>
            <a:ext cx="3922976" cy="25107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8433" y="3947166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Molecule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34748" y="4469128"/>
            <a:ext cx="1192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Tetraquark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1" y="4876825"/>
            <a:ext cx="4293774" cy="598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94" y="2165248"/>
            <a:ext cx="4453506" cy="16327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225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2407"/>
            <a:ext cx="7731659" cy="57942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72" y="921174"/>
            <a:ext cx="897425" cy="4206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17260" y="6093984"/>
            <a:ext cx="222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(Slide by P. Ronggang)</a:t>
            </a:r>
          </a:p>
        </p:txBody>
      </p:sp>
      <p:sp>
        <p:nvSpPr>
          <p:cNvPr id="5" name="Rectangle 4"/>
          <p:cNvSpPr/>
          <p:nvPr/>
        </p:nvSpPr>
        <p:spPr>
          <a:xfrm>
            <a:off x="6879731" y="1341827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1906.00831</a:t>
            </a:r>
          </a:p>
        </p:txBody>
      </p:sp>
    </p:spTree>
    <p:extLst>
      <p:ext uri="{BB962C8B-B14F-4D97-AF65-F5344CB8AC3E}">
        <p14:creationId xmlns:p14="http://schemas.microsoft.com/office/powerpoint/2010/main" val="1968392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" y="3369899"/>
            <a:ext cx="2845236" cy="272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6" y="574012"/>
            <a:ext cx="5463767" cy="5552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Large prompt production </a:t>
                </a:r>
                <a:br>
                  <a:rPr lang="it-IT" dirty="0"/>
                </a:br>
                <a:r>
                  <a:rPr lang="it-IT" dirty="0"/>
                  <a:t>at hadron colliders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26.3±2.3±1.6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𝜓𝜋𝜋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1.06±0.11±0.15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r">
                  <a:spcBef>
                    <a:spcPts val="1200"/>
                  </a:spcBef>
                </a:pPr>
                <a:r>
                  <a:rPr lang="it-IT" dirty="0">
                    <a:solidFill>
                      <a:srgbClr val="C00000"/>
                    </a:solidFill>
                  </a:rPr>
                  <a:t>CMS, JHEP 1304, 154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blipFill rotWithShape="0">
                <a:blip r:embed="rId5"/>
                <a:stretch>
                  <a:fillRect t="-1397" r="-1356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/>
          <p:cNvCxnSpPr/>
          <p:nvPr/>
        </p:nvCxnSpPr>
        <p:spPr>
          <a:xfrm flipH="1">
            <a:off x="5875699" y="488887"/>
            <a:ext cx="688063" cy="3530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681049" y="2352392"/>
            <a:ext cx="688063" cy="3530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2186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Rettangolo 2"/>
          <p:cNvSpPr/>
          <p:nvPr/>
        </p:nvSpPr>
        <p:spPr>
          <a:xfrm>
            <a:off x="142798" y="896728"/>
            <a:ext cx="8971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Esposito, AP, Polosa, PLB758, 292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451201" y="1424228"/>
                <a:ext cx="3458424" cy="24397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b="0" dirty="0"/>
                  <a:t>Let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b="0" dirty="0"/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it-IT" b="0" dirty="0"/>
                  <a:t> be orthogonal subspaces of the Hilbert space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b="0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𝑃𝑃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𝑄𝑄</m:t>
                        </m:r>
                      </m:sub>
                    </m:sSub>
                  </m:oMath>
                </a14:m>
                <a:endParaRPr lang="it-IT" dirty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dirty="0"/>
                  <a:t>We have the (weak) scattering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it-IT" dirty="0"/>
                  <a:t> in the open channel.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dirty="0"/>
                  <a:t>We add an off-diagonal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i="1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𝑄𝑃</m:t>
                        </m:r>
                      </m:sub>
                    </m:sSub>
                  </m:oMath>
                </a14:m>
                <a:r>
                  <a:rPr lang="it-IT" dirty="0"/>
                  <a:t> which connects the two subspaces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201" y="1424228"/>
                <a:ext cx="3458424" cy="2439770"/>
              </a:xfrm>
              <a:prstGeom prst="rect">
                <a:avLst/>
              </a:prstGeom>
              <a:blipFill rotWithShape="0">
                <a:blip r:embed="rId3"/>
                <a:stretch>
                  <a:fillRect l="-4049" t="-3250" r="-5282" b="-4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289249" y="1085249"/>
            <a:ext cx="4705091" cy="3010147"/>
            <a:chOff x="111098" y="2248811"/>
            <a:chExt cx="5246045" cy="335623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20" t="4185" r="-1706" b="-229"/>
            <a:stretch/>
          </p:blipFill>
          <p:spPr>
            <a:xfrm>
              <a:off x="111098" y="2248811"/>
              <a:ext cx="5246045" cy="3356230"/>
            </a:xfrm>
            <a:prstGeom prst="rect">
              <a:avLst/>
            </a:prstGeom>
            <a:solidFill>
              <a:schemeClr val="bg1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674891" y="2495790"/>
                  <a:ext cx="1428853" cy="29655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a14:m>
                  <a:r>
                    <a:rPr lang="it-IT" dirty="0"/>
                    <a:t> </a:t>
                  </a:r>
                  <a:r>
                    <a:rPr lang="it-IT" dirty="0">
                      <a:solidFill>
                        <a:srgbClr val="FF0000"/>
                      </a:solidFill>
                    </a:rPr>
                    <a:t>(tetraquark)</a:t>
                  </a: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4891" y="2495790"/>
                  <a:ext cx="1428853" cy="29655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6667" t="-27273" r="-22857" b="-5909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019990" y="3880358"/>
                  <a:ext cx="176695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a14:m>
                  <a:r>
                    <a:rPr lang="it-IT" dirty="0">
                      <a:solidFill>
                        <a:srgbClr val="0000FF"/>
                      </a:solidFill>
                    </a:rPr>
                    <a:t> (meson-meson)</a:t>
                  </a: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9990" y="3880358"/>
                  <a:ext cx="1766959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5000" t="-31707" r="-20769" b="-6829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Taking thresholds into account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56078" y="4111120"/>
            <a:ext cx="2388210" cy="2266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5"/>
          <a:stretch/>
        </p:blipFill>
        <p:spPr>
          <a:xfrm>
            <a:off x="1430468" y="4110266"/>
            <a:ext cx="4124266" cy="22686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24" y="5320035"/>
            <a:ext cx="737357" cy="9310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54734" y="4470439"/>
            <a:ext cx="2243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(Breit-Wigner masses </a:t>
            </a:r>
            <a:br>
              <a:rPr lang="it-IT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and widths are used)</a:t>
            </a:r>
          </a:p>
        </p:txBody>
      </p:sp>
    </p:spTree>
    <p:extLst>
      <p:ext uri="{BB962C8B-B14F-4D97-AF65-F5344CB8AC3E}">
        <p14:creationId xmlns:p14="http://schemas.microsoft.com/office/powerpoint/2010/main" val="5675692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Taking thresholds into account</a:t>
            </a:r>
          </a:p>
        </p:txBody>
      </p:sp>
      <p:sp>
        <p:nvSpPr>
          <p:cNvPr id="9" name="Rectangle 8"/>
          <p:cNvSpPr/>
          <p:nvPr/>
        </p:nvSpPr>
        <p:spPr>
          <a:xfrm>
            <a:off x="5837538" y="1011472"/>
            <a:ext cx="3285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dirty="0">
                <a:solidFill>
                  <a:srgbClr val="C00000"/>
                </a:solidFill>
              </a:rPr>
              <a:t>Esposito, AP, Polosa, PLB758, 292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72" y="2522734"/>
            <a:ext cx="5051832" cy="34395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33546" y="2897109"/>
            <a:ext cx="263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Not included in the model</a:t>
            </a:r>
          </a:p>
        </p:txBody>
      </p:sp>
      <p:cxnSp>
        <p:nvCxnSpPr>
          <p:cNvPr id="10" name="Straight Arrow Connector 9"/>
          <p:cNvCxnSpPr>
            <a:stCxn id="2" idx="2"/>
          </p:cNvCxnSpPr>
          <p:nvPr/>
        </p:nvCxnSpPr>
        <p:spPr>
          <a:xfrm flipH="1">
            <a:off x="7650178" y="3266441"/>
            <a:ext cx="1197" cy="29249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4309450" y="2666277"/>
            <a:ext cx="2133838" cy="2892551"/>
          </a:xfrm>
          <a:prstGeom prst="roundRect">
            <a:avLst/>
          </a:prstGeom>
          <a:noFill/>
          <a:ln w="38100">
            <a:solidFill>
              <a:srgbClr val="0000FF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Box 14"/>
          <p:cNvSpPr txBox="1"/>
          <p:nvPr/>
        </p:nvSpPr>
        <p:spPr>
          <a:xfrm>
            <a:off x="4441950" y="2302239"/>
            <a:ext cx="22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Very good agreement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97590" y="4444223"/>
            <a:ext cx="1417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Unconfirmed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7557" y="5283406"/>
                <a:ext cx="3607591" cy="9336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All the resonances can be fitted with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10.3±1.3</m:t>
                          </m:r>
                        </m:e>
                      </m:d>
                      <m:r>
                        <m:rPr>
                          <m:nor/>
                        </m:rPr>
                        <a:rPr lang="it-IT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it-IT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MeV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it-IT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DOF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=1.2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7" y="5283406"/>
                <a:ext cx="3607591" cy="933654"/>
              </a:xfrm>
              <a:prstGeom prst="rect">
                <a:avLst/>
              </a:prstGeom>
              <a:blipFill rotWithShape="0">
                <a:blip r:embed="rId4"/>
                <a:stretch>
                  <a:fillRect l="-1351" t="-3922" r="-676" b="-45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89866" y="1463038"/>
                <a:ext cx="6817059" cy="6323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=−16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ℑ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16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𝑃𝑄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866" y="1463038"/>
                <a:ext cx="6817059" cy="63235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9335" y="1938910"/>
                <a:ext cx="3848037" cy="3267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it-IT" sz="2200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endParaRPr lang="it-IT" sz="2200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2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sz="2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r>
                        <a:rPr lang="it-IT" sz="2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ad>
                        <m:radPr>
                          <m:degHide m:val="on"/>
                          <m:ctrlPr>
                            <a:rPr lang="it-IT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rad>
                    </m:oMath>
                  </m:oMathPara>
                </a14:m>
                <a:endParaRPr lang="it-IT" sz="2200" dirty="0"/>
              </a:p>
              <a:p>
                <a:r>
                  <a:rPr lang="it-IT" dirty="0"/>
                  <a:t>We therefore expect to see a level if: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it-IT" dirty="0"/>
                  <a:t> the state </a:t>
                </a:r>
                <a:r>
                  <a:rPr lang="it-IT" dirty="0">
                    <a:solidFill>
                      <a:srgbClr val="FF0000"/>
                    </a:solidFill>
                  </a:rPr>
                  <a:t>lies above threshold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it-IT" dirty="0"/>
                  <a:t>, only the </a:t>
                </a:r>
                <a:r>
                  <a:rPr lang="it-IT" dirty="0">
                    <a:solidFill>
                      <a:srgbClr val="FF0000"/>
                    </a:solidFill>
                  </a:rPr>
                  <a:t>closest threshold </a:t>
                </a:r>
                <a:r>
                  <a:rPr lang="it-IT" dirty="0"/>
                  <a:t>contributes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The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it-IT" dirty="0"/>
                  <a:t> are </a:t>
                </a:r>
                <a:r>
                  <a:rPr lang="it-IT" dirty="0">
                    <a:solidFill>
                      <a:srgbClr val="FF0000"/>
                    </a:solidFill>
                  </a:rPr>
                  <a:t>orthogonal</a:t>
                </a:r>
                <a:r>
                  <a:rPr lang="it-IT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5" y="1938910"/>
                <a:ext cx="3848037" cy="3267433"/>
              </a:xfrm>
              <a:prstGeom prst="rect">
                <a:avLst/>
              </a:prstGeom>
              <a:blipFill rotWithShape="0">
                <a:blip r:embed="rId6"/>
                <a:stretch>
                  <a:fillRect l="-1266" r="-9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6717671" y="4336610"/>
            <a:ext cx="1697230" cy="94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7743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Repulsion between diquarks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290" y="1049482"/>
            <a:ext cx="847857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/>
              <a:t>Solution: at small separations the </a:t>
            </a:r>
            <a:r>
              <a:rPr lang="it-IT" sz="2200" dirty="0">
                <a:solidFill>
                  <a:srgbClr val="FF0000"/>
                </a:solidFill>
              </a:rPr>
              <a:t>inter-diquark potential is repulsive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Selem, Wilczek, hep-ph/0602128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Esposito, Polosa, EPJC 78, 9, 782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Maiani, Polosa, Riquer PLB 778, 247 </a:t>
            </a:r>
            <a:br>
              <a:rPr lang="it-IT" dirty="0">
                <a:solidFill>
                  <a:srgbClr val="C00000"/>
                </a:solidFill>
              </a:rPr>
            </a:b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573" y="2376298"/>
            <a:ext cx="58892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/>
              <a:t>In absence of a repulsive barrier, the tetraquark would just decay in a pair of mesons, the barrier making it metastable</a:t>
            </a:r>
          </a:p>
          <a:p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Diquarks are separated</a:t>
            </a:r>
            <a:r>
              <a:rPr lang="en-US" dirty="0"/>
              <a:t> </a:t>
            </a:r>
            <a:r>
              <a:rPr lang="en-US" b="1" dirty="0"/>
              <a:t>→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spin-spin interactions outside the </a:t>
            </a:r>
            <a:r>
              <a:rPr lang="en-US" dirty="0" err="1">
                <a:solidFill>
                  <a:srgbClr val="FF0000"/>
                </a:solidFill>
              </a:rPr>
              <a:t>diquarks</a:t>
            </a:r>
            <a:r>
              <a:rPr lang="en-US" dirty="0">
                <a:solidFill>
                  <a:srgbClr val="FF0000"/>
                </a:solidFill>
              </a:rPr>
              <a:t> are suppressed</a:t>
            </a:r>
            <a:endParaRPr lang="it-IT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At short distances the barrier is dominant </a:t>
            </a:r>
            <a:r>
              <a:rPr lang="en-US" dirty="0"/>
              <a:t> </a:t>
            </a:r>
            <a:r>
              <a:rPr lang="en-US" b="1" dirty="0"/>
              <a:t>→</a:t>
            </a:r>
            <a:r>
              <a:rPr lang="en-US" dirty="0"/>
              <a:t> the Coulomb part plays little role</a:t>
            </a: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Harder to tunnel a heavy quark </a:t>
            </a:r>
            <a:r>
              <a:rPr lang="en-US" b="1" dirty="0"/>
              <a:t>→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decay into open flavor more likely than into </a:t>
            </a:r>
            <a:r>
              <a:rPr lang="en-US" dirty="0" err="1">
                <a:solidFill>
                  <a:srgbClr val="FF0000"/>
                </a:solidFill>
              </a:rPr>
              <a:t>quarkonia</a:t>
            </a:r>
            <a:endParaRPr lang="it-IT" dirty="0">
              <a:solidFill>
                <a:srgbClr val="FF0000"/>
              </a:solidFill>
            </a:endParaRPr>
          </a:p>
        </p:txBody>
      </p:sp>
      <p:grpSp>
        <p:nvGrpSpPr>
          <p:cNvPr id="16" name="Gruppo 25"/>
          <p:cNvGrpSpPr/>
          <p:nvPr/>
        </p:nvGrpSpPr>
        <p:grpSpPr>
          <a:xfrm>
            <a:off x="6495920" y="3085213"/>
            <a:ext cx="2393430" cy="2075126"/>
            <a:chOff x="6771654" y="2691766"/>
            <a:chExt cx="2053512" cy="1827795"/>
          </a:xfrm>
        </p:grpSpPr>
        <p:cxnSp>
          <p:nvCxnSpPr>
            <p:cNvPr id="17" name="Connettore 1 10"/>
            <p:cNvCxnSpPr/>
            <p:nvPr/>
          </p:nvCxnSpPr>
          <p:spPr>
            <a:xfrm>
              <a:off x="6892413" y="3637933"/>
              <a:ext cx="1799303" cy="0"/>
            </a:xfrm>
            <a:prstGeom prst="line">
              <a:avLst/>
            </a:prstGeom>
            <a:ln>
              <a:solidFill>
                <a:srgbClr val="FF99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2"/>
            <p:cNvCxnSpPr/>
            <p:nvPr/>
          </p:nvCxnSpPr>
          <p:spPr>
            <a:xfrm>
              <a:off x="7639665" y="3637933"/>
              <a:ext cx="0" cy="55060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36"/>
            <p:cNvCxnSpPr/>
            <p:nvPr/>
          </p:nvCxnSpPr>
          <p:spPr>
            <a:xfrm>
              <a:off x="7949377" y="3642853"/>
              <a:ext cx="0" cy="55060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4"/>
            <p:cNvCxnSpPr/>
            <p:nvPr/>
          </p:nvCxnSpPr>
          <p:spPr>
            <a:xfrm>
              <a:off x="7618869" y="4183969"/>
              <a:ext cx="26993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37"/>
            <p:cNvCxnSpPr/>
            <p:nvPr/>
          </p:nvCxnSpPr>
          <p:spPr>
            <a:xfrm flipH="1">
              <a:off x="7939969" y="4184539"/>
              <a:ext cx="26993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18"/>
            <p:cNvCxnSpPr/>
            <p:nvPr/>
          </p:nvCxnSpPr>
          <p:spPr>
            <a:xfrm>
              <a:off x="7639665" y="4183969"/>
              <a:ext cx="3138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ttangolo 24"/>
            <p:cNvSpPr/>
            <p:nvPr/>
          </p:nvSpPr>
          <p:spPr>
            <a:xfrm>
              <a:off x="7509375" y="4150229"/>
              <a:ext cx="6094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chemeClr val="bg1">
                      <a:lumMod val="50000"/>
                    </a:schemeClr>
                  </a:solidFill>
                </a:rPr>
                <a:t>1 fm</a:t>
              </a:r>
            </a:p>
          </p:txBody>
        </p:sp>
        <p:sp>
          <p:nvSpPr>
            <p:cNvPr id="26" name="Figura a mano libera 8"/>
            <p:cNvSpPr/>
            <p:nvPr/>
          </p:nvSpPr>
          <p:spPr>
            <a:xfrm>
              <a:off x="6771654" y="2691766"/>
              <a:ext cx="2053512" cy="1174844"/>
            </a:xfrm>
            <a:custGeom>
              <a:avLst/>
              <a:gdLst>
                <a:gd name="connsiteX0" fmla="*/ 0 w 1720645"/>
                <a:gd name="connsiteY0" fmla="*/ 0 h 874580"/>
                <a:gd name="connsiteX1" fmla="*/ 560439 w 1720645"/>
                <a:gd name="connsiteY1" fmla="*/ 865239 h 874580"/>
                <a:gd name="connsiteX2" fmla="*/ 855407 w 1720645"/>
                <a:gd name="connsiteY2" fmla="*/ 481781 h 874580"/>
                <a:gd name="connsiteX3" fmla="*/ 1140542 w 1720645"/>
                <a:gd name="connsiteY3" fmla="*/ 865239 h 874580"/>
                <a:gd name="connsiteX4" fmla="*/ 1720645 w 1720645"/>
                <a:gd name="connsiteY4" fmla="*/ 19664 h 874580"/>
                <a:gd name="connsiteX5" fmla="*/ 1720645 w 1720645"/>
                <a:gd name="connsiteY5" fmla="*/ 19664 h 87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0645" h="874580">
                  <a:moveTo>
                    <a:pt x="0" y="0"/>
                  </a:moveTo>
                  <a:cubicBezTo>
                    <a:pt x="208935" y="392471"/>
                    <a:pt x="417871" y="784942"/>
                    <a:pt x="560439" y="865239"/>
                  </a:cubicBezTo>
                  <a:cubicBezTo>
                    <a:pt x="703007" y="945536"/>
                    <a:pt x="758723" y="481781"/>
                    <a:pt x="855407" y="481781"/>
                  </a:cubicBezTo>
                  <a:cubicBezTo>
                    <a:pt x="952091" y="481781"/>
                    <a:pt x="996336" y="942259"/>
                    <a:pt x="1140542" y="865239"/>
                  </a:cubicBezTo>
                  <a:cubicBezTo>
                    <a:pt x="1284748" y="788220"/>
                    <a:pt x="1720645" y="19664"/>
                    <a:pt x="1720645" y="19664"/>
                  </a:cubicBezTo>
                  <a:lnTo>
                    <a:pt x="1720645" y="19664"/>
                  </a:lnTo>
                </a:path>
              </a:pathLst>
            </a:cu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937954" y="3717939"/>
                <a:ext cx="6853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𝑄𝑞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7954" y="3717939"/>
                <a:ext cx="68538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783170" y="3714677"/>
                <a:ext cx="692113" cy="370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̅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3170" y="3714677"/>
                <a:ext cx="692113" cy="370230"/>
              </a:xfrm>
              <a:prstGeom prst="rect">
                <a:avLst/>
              </a:prstGeom>
              <a:blipFill rotWithShape="0">
                <a:blip r:embed="rId4"/>
                <a:stretch>
                  <a:fillRect r="-20354" b="-163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859708" y="5542004"/>
                <a:ext cx="5208092" cy="6469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Origin of the barrier from the repulsion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acc>
                              <m:accPr>
                                <m:chr m:val="̅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sub>
                    </m:sSub>
                  </m:oMath>
                </a14:m>
                <a:r>
                  <a:rPr lang="it-IT" dirty="0"/>
                  <a:t>, </a:t>
                </a:r>
                <a:br>
                  <a:rPr lang="it-IT" dirty="0"/>
                </a:br>
                <a:r>
                  <a:rPr lang="it-IT" dirty="0"/>
                  <a:t>discussed in </a:t>
                </a:r>
                <a:r>
                  <a:rPr lang="it-IT" dirty="0">
                    <a:solidFill>
                      <a:srgbClr val="C00000"/>
                    </a:solidFill>
                  </a:rPr>
                  <a:t>Maiani, Polosa, Riquer, PRD 100, 014002</a:t>
                </a:r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708" y="5542004"/>
                <a:ext cx="5208092" cy="646908"/>
              </a:xfrm>
              <a:prstGeom prst="rect">
                <a:avLst/>
              </a:prstGeom>
              <a:blipFill rotWithShape="0">
                <a:blip r:embed="rId5"/>
                <a:stretch>
                  <a:fillRect l="-936" t="-3774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98666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Repulsion between diquarks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t="28117" r="2871" b="6267"/>
          <a:stretch/>
        </p:blipFill>
        <p:spPr>
          <a:xfrm>
            <a:off x="144855" y="1186004"/>
            <a:ext cx="8700382" cy="44995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79811" y="5653790"/>
            <a:ext cx="2135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(Slide by A. Esposito)</a:t>
            </a:r>
          </a:p>
        </p:txBody>
      </p:sp>
    </p:spTree>
    <p:extLst>
      <p:ext uri="{BB962C8B-B14F-4D97-AF65-F5344CB8AC3E}">
        <p14:creationId xmlns:p14="http://schemas.microsoft.com/office/powerpoint/2010/main" val="42318136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Tetraquark decay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t="28776" r="1980" b="6796"/>
          <a:stretch/>
        </p:blipFill>
        <p:spPr>
          <a:xfrm>
            <a:off x="81481" y="1204110"/>
            <a:ext cx="8781862" cy="44180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9811" y="5653790"/>
            <a:ext cx="2135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(Slide by A. Esposito)</a:t>
            </a:r>
          </a:p>
        </p:txBody>
      </p:sp>
    </p:spTree>
    <p:extLst>
      <p:ext uri="{BB962C8B-B14F-4D97-AF65-F5344CB8AC3E}">
        <p14:creationId xmlns:p14="http://schemas.microsoft.com/office/powerpoint/2010/main" val="15733444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Tetraquark decay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3005" y="1049482"/>
                <a:ext cx="8340092" cy="5183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/>
                  <a:t>If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2200" dirty="0"/>
                  <a:t>, the decay rate is given by</a:t>
                </a:r>
              </a:p>
              <a:p>
                <a:endParaRPr lang="it-IT" sz="2200" dirty="0"/>
              </a:p>
              <a:p>
                <a:endParaRPr lang="it-IT" sz="2200" dirty="0"/>
              </a:p>
              <a:p>
                <a:endParaRPr lang="it-IT" sz="2200" dirty="0"/>
              </a:p>
              <a:p>
                <a:endParaRPr lang="it-IT" sz="2200" dirty="0"/>
              </a:p>
              <a:p>
                <a:r>
                  <a:rPr lang="it-IT" sz="2200" dirty="0"/>
                  <a:t>With a dynamical model one provides an expression for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br>
                  <a:rPr lang="it-IT" sz="2200" dirty="0"/>
                </a:br>
                <a:r>
                  <a:rPr lang="it-IT" sz="2200" dirty="0"/>
                  <a:t>All parameters in A are already, the only new one being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it-IT" sz="2200" dirty="0"/>
              </a:p>
              <a:p>
                <a:endParaRPr lang="it-IT" sz="2200" dirty="0"/>
              </a:p>
              <a:p>
                <a:r>
                  <a:rPr lang="it-IT" sz="2200" dirty="0"/>
                  <a:t>One can get the same value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2200" b="0" i="0" smtClean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it-IT" sz="2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200" dirty="0"/>
                  <a:t> for both charm and bottom, by choosing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it-IT" sz="2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2200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200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it-IT" sz="2200" dirty="0"/>
                  <a:t>, </a:t>
                </a:r>
              </a:p>
              <a:p>
                <a:endParaRPr lang="it-IT" sz="2200" dirty="0"/>
              </a:p>
              <a:p>
                <a:r>
                  <a:rPr lang="en-US" sz="2200" dirty="0"/>
                  <a:t>The repulsive barrier makes the </a:t>
                </a:r>
                <a:r>
                  <a:rPr lang="en-US" sz="2200" dirty="0" err="1"/>
                  <a:t>tetraquark</a:t>
                </a:r>
                <a:r>
                  <a:rPr lang="en-US" sz="2200" dirty="0"/>
                  <a:t> slightly larger than a standard hadron, with the bottom </a:t>
                </a:r>
                <a:r>
                  <a:rPr lang="en-US" sz="2200" dirty="0" err="1"/>
                  <a:t>tetraquarks</a:t>
                </a:r>
                <a:r>
                  <a:rPr lang="en-US" sz="2200" dirty="0"/>
                  <a:t> more compact than the charm ones</a:t>
                </a:r>
                <a:endParaRPr lang="it-IT" sz="2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5" y="1049482"/>
                <a:ext cx="8340092" cy="5183342"/>
              </a:xfrm>
              <a:prstGeom prst="rect">
                <a:avLst/>
              </a:prstGeom>
              <a:blipFill rotWithShape="0">
                <a:blip r:embed="rId3"/>
                <a:stretch>
                  <a:fillRect l="-950" t="-824" b="-15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62" y="1592253"/>
            <a:ext cx="6015273" cy="96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75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Vector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</a:t>
                </a:r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Lots of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dirty="0"/>
                  <a:t> states </a:t>
                </a:r>
                <a:br>
                  <a:rPr lang="it-IT" dirty="0"/>
                </a:br>
                <a:r>
                  <a:rPr lang="it-IT" dirty="0"/>
                  <a:t>found in ISR/direct production (and nowhere else!)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Seen in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it-IT" dirty="0">
                    <a:latin typeface="Cambria Math" panose="02040503050406030204" pitchFamily="18" charset="0"/>
                  </a:rPr>
                  <a:t>, 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mostly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latin typeface="Cambria Math" panose="02040503050406030204" pitchFamily="18" charset="0"/>
                </a:endParaRPr>
              </a:p>
              <a:p>
                <a:endParaRPr lang="it-IT" dirty="0">
                  <a:latin typeface="Cambria Math" panose="02040503050406030204" pitchFamily="18" charset="0"/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Not seen decaying into open charm pairs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Large HQSS violation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  <a:blipFill rotWithShape="0">
                <a:blip r:embed="rId4"/>
                <a:stretch>
                  <a:fillRect l="-980" t="-1502" r="-24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3758579"/>
            <a:ext cx="3449831" cy="2475114"/>
          </a:xfrm>
          <a:prstGeom prst="rect">
            <a:avLst/>
          </a:prstGeom>
        </p:spPr>
      </p:pic>
      <p:pic>
        <p:nvPicPr>
          <p:cNvPr id="13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9" y="3947441"/>
            <a:ext cx="520699" cy="423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1049482"/>
            <a:ext cx="3693908" cy="2582122"/>
          </a:xfrm>
          <a:prstGeom prst="rect">
            <a:avLst/>
          </a:prstGeom>
        </p:spPr>
      </p:pic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5" y="3150063"/>
            <a:ext cx="4378105" cy="2919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Oval 17"/>
          <p:cNvSpPr/>
          <p:nvPr/>
        </p:nvSpPr>
        <p:spPr>
          <a:xfrm>
            <a:off x="7568807" y="3363601"/>
            <a:ext cx="90000" cy="9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68807" y="3655460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Belle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blipFill rotWithShape="0">
                <a:blip r:embed="rId9"/>
                <a:stretch>
                  <a:fillRect l="-3687" t="-5660" r="-46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6862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Vector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 in BESIII</a:t>
                </a:r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249350" y="1332736"/>
            <a:ext cx="4005563" cy="2550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03" y="1021799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092001 (2017) 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33" y="1373472"/>
            <a:ext cx="510582" cy="2393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79327" y="781382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092002 (2017) 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007" r="1683" b="-792"/>
          <a:stretch/>
        </p:blipFill>
        <p:spPr>
          <a:xfrm>
            <a:off x="4507364" y="3903338"/>
            <a:ext cx="4468837" cy="2618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19" y="6259436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New BESIII data show a peculiar lineshape</a:t>
                </a:r>
                <a:br>
                  <a:rPr lang="it-IT" dirty="0"/>
                </a:br>
                <a:r>
                  <a:rPr lang="it-IT" dirty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  <a:p>
                <a:r>
                  <a:rPr lang="it-IT" dirty="0"/>
                  <a:t>The state appear lighter and narrower,</a:t>
                </a:r>
                <a:br>
                  <a:rPr lang="it-IT" dirty="0"/>
                </a:br>
                <a:r>
                  <a:rPr lang="it-IT" dirty="0"/>
                  <a:t>compatible with the ones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it-IT" dirty="0"/>
              </a:p>
              <a:p>
                <a:r>
                  <a:rPr lang="it-IT" dirty="0"/>
                  <a:t>A broader old-fashioned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is appearing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/>
                  <a:t>, maybe indicating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  <a:p>
                <a:r>
                  <a:rPr lang="it-IT" dirty="0"/>
                  <a:t>dominance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blipFill rotWithShape="0">
                <a:blip r:embed="rId9"/>
                <a:stretch>
                  <a:fillRect l="-1275" t="-1502" r="-1133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9241" r="36668" b="75841"/>
          <a:stretch/>
        </p:blipFill>
        <p:spPr>
          <a:xfrm>
            <a:off x="4482160" y="1691573"/>
            <a:ext cx="4394904" cy="14782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35452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=4023.9±2.4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=10±6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3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(4020)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>
                    <a:latin typeface="Cambria Math" panose="02040503050406030204" pitchFamily="18" charset="0"/>
                  </a:rPr>
                  <a:t>appear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5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448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967373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Charged quarkonium-like resonances have been found, </a:t>
            </a:r>
            <a:r>
              <a:rPr lang="it-IT" b="1" dirty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9" y="3752484"/>
            <a:ext cx="3633157" cy="2608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88" y="3972103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625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8598</Words>
  <Application>Microsoft Office PowerPoint</Application>
  <PresentationFormat>Presentazione su schermo (4:3)</PresentationFormat>
  <Paragraphs>973</Paragraphs>
  <Slides>65</Slides>
  <Notes>59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65</vt:i4>
      </vt:variant>
    </vt:vector>
  </HeadingPairs>
  <TitlesOfParts>
    <vt:vector size="70" baseType="lpstr">
      <vt:lpstr>Arial</vt:lpstr>
      <vt:lpstr>Calibri</vt:lpstr>
      <vt:lpstr>Cambria</vt:lpstr>
      <vt:lpstr>Cambria Math</vt:lpstr>
      <vt:lpstr>NewsPrint</vt:lpstr>
      <vt:lpstr>Exotic hadron spectroscopy III: Heavy exotics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Exotics @ECT</dc:title>
  <dc:creator>Pillaus</dc:creator>
  <cp:lastModifiedBy>Alessandro Pilloni</cp:lastModifiedBy>
  <cp:revision>854</cp:revision>
  <dcterms:created xsi:type="dcterms:W3CDTF">2012-05-23T17:12:57Z</dcterms:created>
  <dcterms:modified xsi:type="dcterms:W3CDTF">2022-05-19T10:58:12Z</dcterms:modified>
</cp:coreProperties>
</file>