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9.jpg" ContentType="image/jpe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media/image69.jpg" ContentType="image/jpeg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95.jp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5" r:id="rId1"/>
  </p:sldMasterIdLst>
  <p:notesMasterIdLst>
    <p:notesMasterId r:id="rId65"/>
  </p:notesMasterIdLst>
  <p:sldIdLst>
    <p:sldId id="493" r:id="rId2"/>
    <p:sldId id="712" r:id="rId3"/>
    <p:sldId id="757" r:id="rId4"/>
    <p:sldId id="763" r:id="rId5"/>
    <p:sldId id="769" r:id="rId6"/>
    <p:sldId id="768" r:id="rId7"/>
    <p:sldId id="741" r:id="rId8"/>
    <p:sldId id="689" r:id="rId9"/>
    <p:sldId id="690" r:id="rId10"/>
    <p:sldId id="758" r:id="rId11"/>
    <p:sldId id="727" r:id="rId12"/>
    <p:sldId id="759" r:id="rId13"/>
    <p:sldId id="760" r:id="rId14"/>
    <p:sldId id="761" r:id="rId15"/>
    <p:sldId id="762" r:id="rId16"/>
    <p:sldId id="731" r:id="rId17"/>
    <p:sldId id="739" r:id="rId18"/>
    <p:sldId id="682" r:id="rId19"/>
    <p:sldId id="743" r:id="rId20"/>
    <p:sldId id="750" r:id="rId21"/>
    <p:sldId id="764" r:id="rId22"/>
    <p:sldId id="765" r:id="rId23"/>
    <p:sldId id="754" r:id="rId24"/>
    <p:sldId id="766" r:id="rId25"/>
    <p:sldId id="756" r:id="rId26"/>
    <p:sldId id="755" r:id="rId27"/>
    <p:sldId id="767" r:id="rId28"/>
    <p:sldId id="659" r:id="rId29"/>
    <p:sldId id="705" r:id="rId30"/>
    <p:sldId id="277" r:id="rId31"/>
    <p:sldId id="742" r:id="rId32"/>
    <p:sldId id="740" r:id="rId33"/>
    <p:sldId id="744" r:id="rId34"/>
    <p:sldId id="745" r:id="rId35"/>
    <p:sldId id="746" r:id="rId36"/>
    <p:sldId id="747" r:id="rId37"/>
    <p:sldId id="738" r:id="rId38"/>
    <p:sldId id="737" r:id="rId39"/>
    <p:sldId id="679" r:id="rId40"/>
    <p:sldId id="714" r:id="rId41"/>
    <p:sldId id="655" r:id="rId42"/>
    <p:sldId id="726" r:id="rId43"/>
    <p:sldId id="748" r:id="rId44"/>
    <p:sldId id="720" r:id="rId45"/>
    <p:sldId id="736" r:id="rId46"/>
    <p:sldId id="721" r:id="rId47"/>
    <p:sldId id="650" r:id="rId48"/>
    <p:sldId id="592" r:id="rId49"/>
    <p:sldId id="539" r:id="rId50"/>
    <p:sldId id="540" r:id="rId51"/>
    <p:sldId id="541" r:id="rId52"/>
    <p:sldId id="542" r:id="rId53"/>
    <p:sldId id="545" r:id="rId54"/>
    <p:sldId id="608" r:id="rId55"/>
    <p:sldId id="648" r:id="rId56"/>
    <p:sldId id="393" r:id="rId57"/>
    <p:sldId id="452" r:id="rId58"/>
    <p:sldId id="525" r:id="rId59"/>
    <p:sldId id="565" r:id="rId60"/>
    <p:sldId id="548" r:id="rId61"/>
    <p:sldId id="550" r:id="rId62"/>
    <p:sldId id="475" r:id="rId63"/>
    <p:sldId id="557" r:id="rId6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E"/>
    <a:srgbClr val="DDB867"/>
    <a:srgbClr val="666666"/>
    <a:srgbClr val="0070C0"/>
    <a:srgbClr val="FFCC00"/>
    <a:srgbClr val="FFCA00"/>
    <a:srgbClr val="0000FF"/>
    <a:srgbClr val="FF0000"/>
    <a:srgbClr val="CC00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76" autoAdjust="0"/>
    <p:restoredTop sz="86545" autoAdjust="0"/>
  </p:normalViewPr>
  <p:slideViewPr>
    <p:cSldViewPr snapToGrid="0">
      <p:cViewPr varScale="1">
        <p:scale>
          <a:sx n="103" d="100"/>
          <a:sy n="103" d="100"/>
        </p:scale>
        <p:origin x="98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78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49CF29-CF73-4F2E-A172-B299FB3DCC6A}" type="datetimeFigureOut">
              <a:rPr lang="it-IT" smtClean="0"/>
              <a:t>18/08/2019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E17905-6154-47DE-9E51-7B1BC081B3A9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3518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464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6183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09295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7186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5361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4798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39126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531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64103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4900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2700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56687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30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5130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17849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0339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15511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2279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61968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99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3025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8398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001985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8773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08958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69471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40988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3957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79567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352648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66105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8522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1655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23112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841292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9063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3669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708654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82591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91811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9135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54294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0217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789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2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, a </a:t>
            </a:r>
            <a:r>
              <a:rPr lang="it-IT" baseline="0" dirty="0" err="1" smtClean="0"/>
              <a:t>Bes</a:t>
            </a:r>
            <a:r>
              <a:rPr lang="it-IT" baseline="0" dirty="0" smtClean="0"/>
              <a:t> e a Belle</a:t>
            </a:r>
          </a:p>
          <a:p>
            <a:r>
              <a:rPr lang="it-IT" baseline="0" dirty="0" smtClean="0"/>
              <a:t>2 slide su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 model: dall’hamiltoniana di </a:t>
            </a:r>
            <a:r>
              <a:rPr lang="it-IT" baseline="0" dirty="0" err="1" smtClean="0"/>
              <a:t>Jaffe</a:t>
            </a:r>
            <a:r>
              <a:rPr lang="it-IT" baseline="0" dirty="0" smtClean="0"/>
              <a:t> al calcolo delle masse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molecular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models</a:t>
            </a:r>
            <a:r>
              <a:rPr lang="it-IT" baseline="0" dirty="0" smtClean="0"/>
              <a:t>, dove sono i carichi? (non in </a:t>
            </a:r>
            <a:r>
              <a:rPr lang="it-IT" baseline="0" dirty="0" err="1" smtClean="0"/>
              <a:t>Tornqvist</a:t>
            </a:r>
            <a:r>
              <a:rPr lang="it-IT" baseline="0" dirty="0" smtClean="0"/>
              <a:t>, si in </a:t>
            </a:r>
            <a:r>
              <a:rPr lang="it-IT" baseline="0" dirty="0" err="1" smtClean="0"/>
              <a:t>Hanhart</a:t>
            </a:r>
            <a:r>
              <a:rPr lang="it-IT" baseline="0" dirty="0" smtClean="0"/>
              <a:t>, vedere </a:t>
            </a:r>
            <a:r>
              <a:rPr lang="it-IT" baseline="0" dirty="0" err="1" smtClean="0"/>
              <a:t>Braaten</a:t>
            </a:r>
            <a:r>
              <a:rPr lang="it-IT" baseline="0" dirty="0" smtClean="0"/>
              <a:t>, citare </a:t>
            </a:r>
            <a:r>
              <a:rPr lang="it-IT" baseline="0" dirty="0" err="1" smtClean="0"/>
              <a:t>Nefediev</a:t>
            </a:r>
            <a:r>
              <a:rPr lang="it-IT" baseline="0" dirty="0" smtClean="0"/>
              <a:t>)</a:t>
            </a:r>
          </a:p>
          <a:p>
            <a:r>
              <a:rPr lang="it-IT" baseline="0" dirty="0" smtClean="0"/>
              <a:t>2 </a:t>
            </a:r>
            <a:r>
              <a:rPr lang="it-IT" baseline="0" dirty="0" err="1" smtClean="0"/>
              <a:t>slides</a:t>
            </a:r>
            <a:r>
              <a:rPr lang="it-IT" baseline="0" dirty="0" smtClean="0"/>
              <a:t> su </a:t>
            </a:r>
            <a:r>
              <a:rPr lang="it-IT" baseline="0" dirty="0" err="1" smtClean="0"/>
              <a:t>decay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channels</a:t>
            </a:r>
            <a:r>
              <a:rPr lang="it-IT" baseline="0" dirty="0" smtClean="0"/>
              <a:t>, dove si dovrebbe vedere, e a seconda del modello, vedere qualche plot</a:t>
            </a:r>
          </a:p>
          <a:p>
            <a:r>
              <a:rPr lang="it-IT" baseline="0" dirty="0" smtClean="0"/>
              <a:t>1 slide su Y(4260), </a:t>
            </a:r>
            <a:r>
              <a:rPr lang="it-IT" baseline="0" dirty="0" err="1" smtClean="0"/>
              <a:t>tetraquark</a:t>
            </a:r>
            <a:r>
              <a:rPr lang="it-IT" baseline="0" dirty="0" smtClean="0"/>
              <a:t>? C’è lo strano (si vede la f0)</a:t>
            </a:r>
          </a:p>
          <a:p>
            <a:r>
              <a:rPr lang="it-IT" baseline="0" dirty="0" smtClean="0"/>
              <a:t>1 slide su </a:t>
            </a:r>
            <a:r>
              <a:rPr lang="it-IT" baseline="0" dirty="0" err="1" smtClean="0"/>
              <a:t>Zc</a:t>
            </a:r>
            <a:r>
              <a:rPr lang="it-IT" baseline="0" dirty="0" smtClean="0"/>
              <a:t> a </a:t>
            </a:r>
            <a:r>
              <a:rPr lang="it-IT" baseline="0" dirty="0" err="1" smtClean="0"/>
              <a:t>cleo</a:t>
            </a:r>
            <a:r>
              <a:rPr lang="it-IT" baseline="0" dirty="0" smtClean="0"/>
              <a:t> (anche il neutro)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08061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577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Close propone che la Y è D_1 D^* col pione scambiato in onda S,</a:t>
            </a:r>
          </a:p>
          <a:p>
            <a:r>
              <a:rPr lang="it-IT" dirty="0" smtClean="0"/>
              <a:t>La Y però non va in Ds come se fosse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tetraquark</a:t>
            </a:r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03318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59970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01449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9988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Y(4260), M=4263 +- 5, Gamma = 95+-14</a:t>
            </a:r>
          </a:p>
          <a:p>
            <a:r>
              <a:rPr lang="it-IT" dirty="0" smtClean="0"/>
              <a:t>D_1(2420)^0,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2421.3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±0.6, Gamma =27.1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±2.7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 smtClean="0"/>
              <a:t>D_1(2420)^+-,</a:t>
            </a:r>
            <a:r>
              <a:rPr lang="it-IT" baseline="0" dirty="0" smtClean="0"/>
              <a:t> M=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2423.4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±3.1, Gamma =25</a:t>
            </a:r>
            <a:r>
              <a:rPr lang="it-IT" dirty="0" smtClean="0"/>
              <a:t> </a:t>
            </a: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±6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D_1 hanno J^P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1^+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molecola D_1 D sta 22 </a:t>
            </a:r>
            <a:r>
              <a:rPr lang="it-IT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MeV</a:t>
            </a: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sotto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la Y è D_1 D, il pione lega fortemente, come fa la Y a essere così larga?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 funziona lo scambio del pione???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02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2912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2731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4314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Controlla la parte su Regge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1541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B1C1C-B687-46C2-9F1E-5AE7103D0192}" type="datetime1">
              <a:rPr lang="it-IT" smtClean="0"/>
              <a:t>18/08/2019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EE219-FFF7-45DF-9FD0-EAE5F5C0F225}" type="datetime1">
              <a:rPr lang="it-IT" smtClean="0"/>
              <a:t>18/08/2019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3994D-2D44-4AFF-A618-B5498E4B67F0}" type="datetime1">
              <a:rPr lang="it-IT" smtClean="0"/>
              <a:t>18/08/2019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C3835-9E44-4521-B82B-BA8A7FA01625}" type="datetime1">
              <a:rPr lang="it-IT" smtClean="0"/>
              <a:t>18/08/2019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6073F-EDAA-48ED-8ADE-3F735FFF5F0C}" type="datetime1">
              <a:rPr lang="it-IT" smtClean="0"/>
              <a:t>18/08/2019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75069-1F3A-4C14-A126-BD1C95F27875}" type="datetime1">
              <a:rPr lang="it-IT" smtClean="0"/>
              <a:t>18/08/2019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66A8-655B-4B58-8790-BA935ECCF0EB}" type="datetime1">
              <a:rPr lang="it-IT" smtClean="0"/>
              <a:t>18/08/2019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5A6D32-72E9-46D5-B2F6-37BEFFE4174B}" type="datetime1">
              <a:rPr lang="it-IT" smtClean="0"/>
              <a:t>18/08/2019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B31666-223F-4A5D-97C3-815C89B940AD}" type="datetime1">
              <a:rPr lang="it-IT" smtClean="0"/>
              <a:t>18/08/2019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5B1B3-5474-486E-BE46-880E83FD7C80}" type="datetime1">
              <a:rPr lang="it-IT" smtClean="0"/>
              <a:t>18/08/2019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dirty="0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0FA2B-EE3C-48E3-80B1-6BC894887450}" type="datetime1">
              <a:rPr lang="it-IT" smtClean="0"/>
              <a:t>18/08/2019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EE352E41-781C-4159-9926-4F7803F4BE83}" type="datetime1">
              <a:rPr lang="it-IT" smtClean="0"/>
              <a:t>18/08/2019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6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68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757A8607-F8D3-4FCF-AF8A-9CA68A1CDC70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0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67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gif"/><Relationship Id="rId5" Type="http://schemas.openxmlformats.org/officeDocument/2006/relationships/image" Target="../media/image6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3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69.jp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jpe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91.gif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0" Type="http://schemas.openxmlformats.org/officeDocument/2006/relationships/image" Target="../media/image90.png"/><Relationship Id="rId9" Type="http://schemas.openxmlformats.org/officeDocument/2006/relationships/image" Target="../media/image8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85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10" Type="http://schemas.openxmlformats.org/officeDocument/2006/relationships/image" Target="../media/image92.png"/><Relationship Id="rId9" Type="http://schemas.openxmlformats.org/officeDocument/2006/relationships/image" Target="../media/image92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3.gif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89.png"/><Relationship Id="rId4" Type="http://schemas.openxmlformats.org/officeDocument/2006/relationships/image" Target="../media/image8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09.jpeg"/><Relationship Id="rId3" Type="http://schemas.openxmlformats.org/officeDocument/2006/relationships/image" Target="../media/image760.png"/><Relationship Id="rId7" Type="http://schemas.openxmlformats.org/officeDocument/2006/relationships/image" Target="../media/image105.png"/><Relationship Id="rId12" Type="http://schemas.openxmlformats.org/officeDocument/2006/relationships/image" Target="../media/image8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840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openxmlformats.org/officeDocument/2006/relationships/image" Target="../media/image770.png"/><Relationship Id="rId9" Type="http://schemas.openxmlformats.org/officeDocument/2006/relationships/image" Target="../media/image10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0.png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0.png"/><Relationship Id="rId5" Type="http://schemas.openxmlformats.org/officeDocument/2006/relationships/image" Target="../media/image910.png"/><Relationship Id="rId4" Type="http://schemas.openxmlformats.org/officeDocument/2006/relationships/image" Target="../media/image11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0.png"/><Relationship Id="rId3" Type="http://schemas.openxmlformats.org/officeDocument/2006/relationships/image" Target="../media/image109.png"/><Relationship Id="rId7" Type="http://schemas.openxmlformats.org/officeDocument/2006/relationships/image" Target="../media/image14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27.png"/><Relationship Id="rId4" Type="http://schemas.openxmlformats.org/officeDocument/2006/relationships/image" Target="../media/image1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32.png"/><Relationship Id="rId4" Type="http://schemas.openxmlformats.org/officeDocument/2006/relationships/image" Target="../media/image1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2.png"/><Relationship Id="rId13" Type="http://schemas.openxmlformats.org/officeDocument/2006/relationships/image" Target="../media/image871.png"/><Relationship Id="rId3" Type="http://schemas.openxmlformats.org/officeDocument/2006/relationships/image" Target="../media/image773.png"/><Relationship Id="rId7" Type="http://schemas.openxmlformats.org/officeDocument/2006/relationships/image" Target="../media/image812.png"/><Relationship Id="rId12" Type="http://schemas.openxmlformats.org/officeDocument/2006/relationships/image" Target="../media/image136.png"/><Relationship Id="rId17" Type="http://schemas.openxmlformats.org/officeDocument/2006/relationships/image" Target="../media/image911.pn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9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1.png"/><Relationship Id="rId11" Type="http://schemas.openxmlformats.org/officeDocument/2006/relationships/image" Target="../media/image135.png"/><Relationship Id="rId5" Type="http://schemas.openxmlformats.org/officeDocument/2006/relationships/image" Target="../media/image791.png"/><Relationship Id="rId15" Type="http://schemas.openxmlformats.org/officeDocument/2006/relationships/image" Target="../media/image892.png"/><Relationship Id="rId10" Type="http://schemas.openxmlformats.org/officeDocument/2006/relationships/image" Target="../media/image841.png"/><Relationship Id="rId4" Type="http://schemas.openxmlformats.org/officeDocument/2006/relationships/image" Target="../media/image781.png"/><Relationship Id="rId9" Type="http://schemas.openxmlformats.org/officeDocument/2006/relationships/image" Target="../media/image831.png"/><Relationship Id="rId14" Type="http://schemas.openxmlformats.org/officeDocument/2006/relationships/image" Target="../media/image8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10" Type="http://schemas.openxmlformats.org/officeDocument/2006/relationships/image" Target="../media/image169.png"/><Relationship Id="rId4" Type="http://schemas.openxmlformats.org/officeDocument/2006/relationships/image" Target="../media/image164.png"/><Relationship Id="rId9" Type="http://schemas.openxmlformats.org/officeDocument/2006/relationships/image" Target="../media/image1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7" Type="http://schemas.openxmlformats.org/officeDocument/2006/relationships/image" Target="../media/image1260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0.png"/><Relationship Id="rId5" Type="http://schemas.openxmlformats.org/officeDocument/2006/relationships/image" Target="../media/image1970.png"/><Relationship Id="rId4" Type="http://schemas.openxmlformats.org/officeDocument/2006/relationships/image" Target="../media/image17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0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0.png"/><Relationship Id="rId4" Type="http://schemas.openxmlformats.org/officeDocument/2006/relationships/image" Target="../media/image17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290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8.gif"/><Relationship Id="rId11" Type="http://schemas.openxmlformats.org/officeDocument/2006/relationships/image" Target="../media/image430.png"/><Relationship Id="rId5" Type="http://schemas.openxmlformats.org/officeDocument/2006/relationships/image" Target="../media/image177.png"/><Relationship Id="rId4" Type="http://schemas.openxmlformats.org/officeDocument/2006/relationships/image" Target="../media/image231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280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71.png"/><Relationship Id="rId5" Type="http://schemas.openxmlformats.org/officeDocument/2006/relationships/image" Target="../media/image182.png"/><Relationship Id="rId10" Type="http://schemas.openxmlformats.org/officeDocument/2006/relationships/image" Target="../media/image360.png"/><Relationship Id="rId4" Type="http://schemas.openxmlformats.org/officeDocument/2006/relationships/image" Target="../media/image181.png"/><Relationship Id="rId9" Type="http://schemas.openxmlformats.org/officeDocument/2006/relationships/image" Target="../media/image18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411.png"/><Relationship Id="rId7" Type="http://schemas.openxmlformats.org/officeDocument/2006/relationships/image" Target="../media/image109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440.png"/><Relationship Id="rId4" Type="http://schemas.openxmlformats.org/officeDocument/2006/relationships/image" Target="../media/image420.png"/><Relationship Id="rId9" Type="http://schemas.openxmlformats.org/officeDocument/2006/relationships/image" Target="../media/image18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gif"/><Relationship Id="rId3" Type="http://schemas.openxmlformats.org/officeDocument/2006/relationships/image" Target="../media/image401.png"/><Relationship Id="rId7" Type="http://schemas.openxmlformats.org/officeDocument/2006/relationships/image" Target="../media/image40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3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11.png"/><Relationship Id="rId4" Type="http://schemas.openxmlformats.org/officeDocument/2006/relationships/image" Target="../media/image171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png"/><Relationship Id="rId5" Type="http://schemas.openxmlformats.org/officeDocument/2006/relationships/image" Target="../media/image614.png"/><Relationship Id="rId4" Type="http://schemas.openxmlformats.org/officeDocument/2006/relationships/image" Target="../media/image56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11.png"/><Relationship Id="rId3" Type="http://schemas.openxmlformats.org/officeDocument/2006/relationships/image" Target="../media/image1411.png"/><Relationship Id="rId12" Type="http://schemas.openxmlformats.org/officeDocument/2006/relationships/image" Target="../media/image820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810.png"/><Relationship Id="rId15" Type="http://schemas.openxmlformats.org/officeDocument/2006/relationships/image" Target="../media/image97.png"/><Relationship Id="rId14" Type="http://schemas.openxmlformats.org/officeDocument/2006/relationships/image" Target="../media/image16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9.png"/><Relationship Id="rId7" Type="http://schemas.openxmlformats.org/officeDocument/2006/relationships/image" Target="../media/image10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800100" y="1724880"/>
            <a:ext cx="7543800" cy="933384"/>
          </a:xfrm>
        </p:spPr>
        <p:txBody>
          <a:bodyPr/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Analysis tools in searching for resonances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7" name="Sottotitolo 2"/>
          <p:cNvSpPr>
            <a:spLocks noGrp="1"/>
          </p:cNvSpPr>
          <p:nvPr>
            <p:ph type="subTitle" idx="1"/>
          </p:nvPr>
        </p:nvSpPr>
        <p:spPr>
          <a:xfrm>
            <a:off x="1371600" y="3179461"/>
            <a:ext cx="6400800" cy="665175"/>
          </a:xfrm>
        </p:spPr>
        <p:txBody>
          <a:bodyPr>
            <a:noAutofit/>
          </a:bodyPr>
          <a:lstStyle/>
          <a:p>
            <a:pPr marL="514350" indent="-514350" algn="ctr"/>
            <a:r>
              <a:rPr lang="it-IT" sz="4000" dirty="0" smtClean="0">
                <a:solidFill>
                  <a:schemeClr val="tx1"/>
                </a:solidFill>
              </a:rPr>
              <a:t>Alessandro Pilloni</a:t>
            </a:r>
          </a:p>
        </p:txBody>
      </p:sp>
      <p:sp>
        <p:nvSpPr>
          <p:cNvPr id="8" name="CasellaDiTesto 1"/>
          <p:cNvSpPr txBox="1"/>
          <p:nvPr/>
        </p:nvSpPr>
        <p:spPr>
          <a:xfrm>
            <a:off x="1236518" y="4181167"/>
            <a:ext cx="66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Guilin, </a:t>
            </a:r>
            <a:r>
              <a:rPr lang="it-IT" dirty="0" smtClean="0"/>
              <a:t>August 19</a:t>
            </a:r>
            <a:r>
              <a:rPr lang="it-IT" baseline="30000" dirty="0" smtClean="0"/>
              <a:t>th</a:t>
            </a:r>
            <a:r>
              <a:rPr lang="it-IT" dirty="0" smtClean="0"/>
              <a:t>, 2019</a:t>
            </a:r>
            <a:endParaRPr lang="it-I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35" t="-5269" r="-5837" b="-5854"/>
          <a:stretch/>
        </p:blipFill>
        <p:spPr>
          <a:xfrm>
            <a:off x="1371600" y="4757140"/>
            <a:ext cx="1623527" cy="162352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4" r="23623"/>
          <a:stretch/>
        </p:blipFill>
        <p:spPr>
          <a:xfrm>
            <a:off x="5393093" y="4757140"/>
            <a:ext cx="2659225" cy="155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647131" y="2506072"/>
            <a:ext cx="5480572" cy="20293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Prospects for Hadron Spectroscopy at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JLab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131" y="2787481"/>
            <a:ext cx="5480572" cy="1677071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8305800" y="474596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58014" y="3338971"/>
                <a:ext cx="822276" cy="430887"/>
              </a:xfrm>
              <a:prstGeom prst="rect">
                <a:avLst/>
              </a:prstGeom>
              <a:blipFill rotWithShape="0">
                <a:blip r:embed="rId4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2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2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790" y="3981145"/>
                <a:ext cx="785151" cy="430887"/>
              </a:xfrm>
              <a:prstGeom prst="rect">
                <a:avLst/>
              </a:prstGeom>
              <a:blipFill rotWithShape="0">
                <a:blip r:embed="rId5"/>
                <a:stretch>
                  <a:fillRect r="-775" b="-154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400" i="1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num>
                        <m:den>
                          <m:r>
                            <a:rPr lang="it-IT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803886"/>
                <a:ext cx="1863844" cy="861326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400" dirty="0" smtClean="0"/>
                  <a:t> contains all the </a:t>
                </a:r>
                <a:r>
                  <a:rPr lang="it-IT" sz="2400" dirty="0"/>
                  <a:t>Final State </a:t>
                </a:r>
                <a:r>
                  <a:rPr lang="it-IT" sz="2400" dirty="0" smtClean="0"/>
                  <a:t>Interactions constrained </a:t>
                </a:r>
                <a:r>
                  <a:rPr lang="it-IT" sz="2400" dirty="0"/>
                  <a:t>by unitarity </a:t>
                </a:r>
                <a:r>
                  <a:rPr lang="it-IT" sz="2400" b="1" dirty="0"/>
                  <a:t>→</a:t>
                </a:r>
                <a:r>
                  <a:rPr lang="it-IT" sz="2400" dirty="0"/>
                  <a:t> </a:t>
                </a:r>
                <a:r>
                  <a:rPr lang="it-IT" sz="2400" dirty="0" smtClean="0">
                    <a:solidFill>
                      <a:srgbClr val="FF0000"/>
                    </a:solidFill>
                  </a:rPr>
                  <a:t>universal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44" y="4745961"/>
                <a:ext cx="7130866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368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 flipH="1" flipV="1">
            <a:off x="1855383" y="3823222"/>
            <a:ext cx="10739" cy="7490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Amplitudes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4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8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200" dirty="0" smtClean="0"/>
                  <a:t>We build the partial wave amplitudes according to the </a:t>
                </a:r>
                <a14:m>
                  <m:oMath xmlns:m="http://schemas.openxmlformats.org/officeDocument/2006/math"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m:rPr>
                        <m:lit/>
                      </m:rPr>
                      <a:rPr lang="it-IT" sz="2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2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sz="2200" dirty="0" smtClean="0">
                    <a:solidFill>
                      <a:srgbClr val="FF0000"/>
                    </a:solidFill>
                  </a:rPr>
                  <a:t> method</a:t>
                </a: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806" y="1229320"/>
                <a:ext cx="8447775" cy="430887"/>
              </a:xfrm>
              <a:prstGeom prst="rect">
                <a:avLst/>
              </a:prstGeom>
              <a:blipFill rotWithShape="0">
                <a:blip r:embed="rId9"/>
                <a:stretch>
                  <a:fillRect l="-938" t="-10000" b="-285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/>
          <p:cNvSpPr/>
          <p:nvPr/>
        </p:nvSpPr>
        <p:spPr>
          <a:xfrm>
            <a:off x="5354614" y="1987239"/>
            <a:ext cx="37678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Rodas, AP </a:t>
            </a:r>
            <a:r>
              <a:rPr lang="it-IT" i="1" dirty="0">
                <a:solidFill>
                  <a:srgbClr val="C00000"/>
                </a:solidFill>
              </a:rPr>
              <a:t>et al</a:t>
            </a:r>
            <a:r>
              <a:rPr lang="it-IT" i="1" dirty="0" smtClean="0">
                <a:solidFill>
                  <a:srgbClr val="C00000"/>
                </a:solidFill>
              </a:rPr>
              <a:t>.</a:t>
            </a:r>
            <a:r>
              <a:rPr lang="it-IT" dirty="0" smtClean="0">
                <a:solidFill>
                  <a:srgbClr val="C00000"/>
                </a:solidFill>
              </a:rPr>
              <a:t> (JPAC)</a:t>
            </a:r>
            <a:r>
              <a:rPr lang="it-IT" i="1" dirty="0" smtClean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PRL</a:t>
            </a:r>
            <a:endParaRPr lang="it-IT" dirty="0"/>
          </a:p>
        </p:txBody>
      </p:sp>
      <p:sp>
        <p:nvSpPr>
          <p:cNvPr id="44" name="Rectangle 43"/>
          <p:cNvSpPr/>
          <p:nvPr/>
        </p:nvSpPr>
        <p:spPr>
          <a:xfrm>
            <a:off x="2068532" y="1652761"/>
            <a:ext cx="7053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Jackura</a:t>
            </a:r>
            <a:r>
              <a:rPr lang="it-IT" dirty="0">
                <a:solidFill>
                  <a:srgbClr val="C00000"/>
                </a:solidFill>
              </a:rPr>
              <a:t>, </a:t>
            </a:r>
            <a:r>
              <a:rPr lang="it-IT" dirty="0" smtClean="0">
                <a:solidFill>
                  <a:srgbClr val="C00000"/>
                </a:solidFill>
              </a:rPr>
              <a:t>Mikhasenko</a:t>
            </a:r>
            <a:r>
              <a:rPr lang="it-IT" dirty="0">
                <a:solidFill>
                  <a:srgbClr val="C00000"/>
                </a:solidFill>
              </a:rPr>
              <a:t>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</a:t>
            </a:r>
            <a:r>
              <a:rPr lang="it-IT" dirty="0" smtClean="0">
                <a:solidFill>
                  <a:srgbClr val="C00000"/>
                </a:solidFill>
              </a:rPr>
              <a:t>PLB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The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d>
                      <m:dPr>
                        <m:ctrlP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</m:oMath>
                </a14:m>
                <a:r>
                  <a:rPr lang="it-IT" sz="2400" dirty="0" smtClean="0"/>
                  <a:t> </a:t>
                </a:r>
                <a:r>
                  <a:rPr lang="it-IT" sz="2400" b="1" dirty="0" smtClean="0"/>
                  <a:t>→</a:t>
                </a:r>
                <a:r>
                  <a:rPr lang="it-IT" sz="2400" dirty="0" smtClean="0"/>
                  <a:t> background physics, </a:t>
                </a:r>
                <a:r>
                  <a:rPr lang="it-IT" sz="2400" dirty="0" smtClean="0">
                    <a:solidFill>
                      <a:srgbClr val="0000FF"/>
                    </a:solidFill>
                  </a:rPr>
                  <a:t>process-dependent, smooth</a:t>
                </a:r>
                <a:endParaRPr lang="it-IT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2" y="4622562"/>
                <a:ext cx="8268698" cy="461665"/>
              </a:xfrm>
              <a:prstGeom prst="rect">
                <a:avLst/>
              </a:prstGeom>
              <a:blipFill rotWithShape="0">
                <a:blip r:embed="rId10"/>
                <a:stretch>
                  <a:fillRect l="-1105"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Freeform 47"/>
          <p:cNvSpPr/>
          <p:nvPr/>
        </p:nvSpPr>
        <p:spPr>
          <a:xfrm>
            <a:off x="2349037" y="3210663"/>
            <a:ext cx="1032054" cy="1461211"/>
          </a:xfrm>
          <a:custGeom>
            <a:avLst/>
            <a:gdLst>
              <a:gd name="connsiteX0" fmla="*/ 54321 w 697301"/>
              <a:gd name="connsiteY0" fmla="*/ 1339913 h 1339913"/>
              <a:gd name="connsiteX1" fmla="*/ 697117 w 697301"/>
              <a:gd name="connsiteY1" fmla="*/ 579422 h 1339913"/>
              <a:gd name="connsiteX2" fmla="*/ 0 w 697301"/>
              <a:gd name="connsiteY2" fmla="*/ 0 h 1339913"/>
              <a:gd name="connsiteX3" fmla="*/ 0 w 697301"/>
              <a:gd name="connsiteY3" fmla="*/ 0 h 1339913"/>
              <a:gd name="connsiteX0" fmla="*/ 54321 w 510917"/>
              <a:gd name="connsiteY0" fmla="*/ 1339913 h 1339913"/>
              <a:gd name="connsiteX1" fmla="*/ 510504 w 510917"/>
              <a:gd name="connsiteY1" fmla="*/ 616745 h 1339913"/>
              <a:gd name="connsiteX2" fmla="*/ 0 w 510917"/>
              <a:gd name="connsiteY2" fmla="*/ 0 h 1339913"/>
              <a:gd name="connsiteX3" fmla="*/ 0 w 510917"/>
              <a:gd name="connsiteY3" fmla="*/ 0 h 1339913"/>
              <a:gd name="connsiteX0" fmla="*/ 54321 w 436653"/>
              <a:gd name="connsiteY0" fmla="*/ 1339913 h 1339913"/>
              <a:gd name="connsiteX1" fmla="*/ 435859 w 436653"/>
              <a:gd name="connsiteY1" fmla="*/ 616745 h 1339913"/>
              <a:gd name="connsiteX2" fmla="*/ 0 w 436653"/>
              <a:gd name="connsiteY2" fmla="*/ 0 h 1339913"/>
              <a:gd name="connsiteX3" fmla="*/ 0 w 436653"/>
              <a:gd name="connsiteY3" fmla="*/ 0 h 1339913"/>
              <a:gd name="connsiteX0" fmla="*/ 390223 w 772555"/>
              <a:gd name="connsiteY0" fmla="*/ 1479872 h 1479872"/>
              <a:gd name="connsiteX1" fmla="*/ 771761 w 772555"/>
              <a:gd name="connsiteY1" fmla="*/ 756704 h 1479872"/>
              <a:gd name="connsiteX2" fmla="*/ 335902 w 772555"/>
              <a:gd name="connsiteY2" fmla="*/ 139959 h 1479872"/>
              <a:gd name="connsiteX3" fmla="*/ 0 w 772555"/>
              <a:gd name="connsiteY3" fmla="*/ 0 h 1479872"/>
              <a:gd name="connsiteX0" fmla="*/ 660811 w 1043143"/>
              <a:gd name="connsiteY0" fmla="*/ 1339913 h 1339913"/>
              <a:gd name="connsiteX1" fmla="*/ 1042349 w 1043143"/>
              <a:gd name="connsiteY1" fmla="*/ 616745 h 1339913"/>
              <a:gd name="connsiteX2" fmla="*/ 606490 w 1043143"/>
              <a:gd name="connsiteY2" fmla="*/ 0 h 1339913"/>
              <a:gd name="connsiteX3" fmla="*/ 0 w 1043143"/>
              <a:gd name="connsiteY3" fmla="*/ 65315 h 1339913"/>
              <a:gd name="connsiteX0" fmla="*/ 660811 w 1044090"/>
              <a:gd name="connsiteY0" fmla="*/ 1274598 h 1274598"/>
              <a:gd name="connsiteX1" fmla="*/ 1042349 w 1044090"/>
              <a:gd name="connsiteY1" fmla="*/ 551430 h 1274598"/>
              <a:gd name="connsiteX2" fmla="*/ 811764 w 1044090"/>
              <a:gd name="connsiteY2" fmla="*/ 18660 h 1274598"/>
              <a:gd name="connsiteX3" fmla="*/ 0 w 1044090"/>
              <a:gd name="connsiteY3" fmla="*/ 0 h 1274598"/>
              <a:gd name="connsiteX0" fmla="*/ 660811 w 1055058"/>
              <a:gd name="connsiteY0" fmla="*/ 1274598 h 1274598"/>
              <a:gd name="connsiteX1" fmla="*/ 1042349 w 1055058"/>
              <a:gd name="connsiteY1" fmla="*/ 551430 h 1274598"/>
              <a:gd name="connsiteX2" fmla="*/ 811764 w 1055058"/>
              <a:gd name="connsiteY2" fmla="*/ 18660 h 1274598"/>
              <a:gd name="connsiteX3" fmla="*/ 0 w 1055058"/>
              <a:gd name="connsiteY3" fmla="*/ 0 h 1274598"/>
              <a:gd name="connsiteX0" fmla="*/ 660811 w 1055058"/>
              <a:gd name="connsiteY0" fmla="*/ 1299840 h 1299840"/>
              <a:gd name="connsiteX1" fmla="*/ 1042349 w 1055058"/>
              <a:gd name="connsiteY1" fmla="*/ 576672 h 1299840"/>
              <a:gd name="connsiteX2" fmla="*/ 811764 w 1055058"/>
              <a:gd name="connsiteY2" fmla="*/ 43902 h 1299840"/>
              <a:gd name="connsiteX3" fmla="*/ 0 w 1055058"/>
              <a:gd name="connsiteY3" fmla="*/ 25242 h 1299840"/>
              <a:gd name="connsiteX0" fmla="*/ 660811 w 1066461"/>
              <a:gd name="connsiteY0" fmla="*/ 1367334 h 1367334"/>
              <a:gd name="connsiteX1" fmla="*/ 1042349 w 1066461"/>
              <a:gd name="connsiteY1" fmla="*/ 644166 h 1367334"/>
              <a:gd name="connsiteX2" fmla="*/ 849086 w 1066461"/>
              <a:gd name="connsiteY2" fmla="*/ 27420 h 1367334"/>
              <a:gd name="connsiteX3" fmla="*/ 0 w 1066461"/>
              <a:gd name="connsiteY3" fmla="*/ 92736 h 1367334"/>
              <a:gd name="connsiteX0" fmla="*/ 660811 w 1043680"/>
              <a:gd name="connsiteY0" fmla="*/ 1367334 h 1367334"/>
              <a:gd name="connsiteX1" fmla="*/ 1042349 w 1043680"/>
              <a:gd name="connsiteY1" fmla="*/ 644166 h 1367334"/>
              <a:gd name="connsiteX2" fmla="*/ 727788 w 1043680"/>
              <a:gd name="connsiteY2" fmla="*/ 27420 h 1367334"/>
              <a:gd name="connsiteX3" fmla="*/ 0 w 1043680"/>
              <a:gd name="connsiteY3" fmla="*/ 92736 h 1367334"/>
              <a:gd name="connsiteX0" fmla="*/ 660811 w 922528"/>
              <a:gd name="connsiteY0" fmla="*/ 1368020 h 1368020"/>
              <a:gd name="connsiteX1" fmla="*/ 921051 w 922528"/>
              <a:gd name="connsiteY1" fmla="*/ 644852 h 1368020"/>
              <a:gd name="connsiteX2" fmla="*/ 727788 w 922528"/>
              <a:gd name="connsiteY2" fmla="*/ 28106 h 1368020"/>
              <a:gd name="connsiteX3" fmla="*/ 0 w 922528"/>
              <a:gd name="connsiteY3" fmla="*/ 93422 h 1368020"/>
              <a:gd name="connsiteX0" fmla="*/ 660811 w 937974"/>
              <a:gd name="connsiteY0" fmla="*/ 1368020 h 1368020"/>
              <a:gd name="connsiteX1" fmla="*/ 921051 w 937974"/>
              <a:gd name="connsiteY1" fmla="*/ 644852 h 1368020"/>
              <a:gd name="connsiteX2" fmla="*/ 727788 w 937974"/>
              <a:gd name="connsiteY2" fmla="*/ 28106 h 1368020"/>
              <a:gd name="connsiteX3" fmla="*/ 0 w 937974"/>
              <a:gd name="connsiteY3" fmla="*/ 93422 h 1368020"/>
              <a:gd name="connsiteX0" fmla="*/ 660811 w 923632"/>
              <a:gd name="connsiteY0" fmla="*/ 1288616 h 1288616"/>
              <a:gd name="connsiteX1" fmla="*/ 921051 w 923632"/>
              <a:gd name="connsiteY1" fmla="*/ 565448 h 1288616"/>
              <a:gd name="connsiteX2" fmla="*/ 699796 w 923632"/>
              <a:gd name="connsiteY2" fmla="*/ 51339 h 1288616"/>
              <a:gd name="connsiteX3" fmla="*/ 0 w 923632"/>
              <a:gd name="connsiteY3" fmla="*/ 14018 h 1288616"/>
              <a:gd name="connsiteX0" fmla="*/ 660811 w 931810"/>
              <a:gd name="connsiteY0" fmla="*/ 1274598 h 1274598"/>
              <a:gd name="connsiteX1" fmla="*/ 921051 w 931810"/>
              <a:gd name="connsiteY1" fmla="*/ 551430 h 1274598"/>
              <a:gd name="connsiteX2" fmla="*/ 587828 w 931810"/>
              <a:gd name="connsiteY2" fmla="*/ 251925 h 1274598"/>
              <a:gd name="connsiteX3" fmla="*/ 0 w 931810"/>
              <a:gd name="connsiteY3" fmla="*/ 0 h 1274598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03818"/>
              <a:gd name="connsiteY0" fmla="*/ 1395896 h 1395896"/>
              <a:gd name="connsiteX1" fmla="*/ 893059 w 903818"/>
              <a:gd name="connsiteY1" fmla="*/ 672728 h 1395896"/>
              <a:gd name="connsiteX2" fmla="*/ 559836 w 903818"/>
              <a:gd name="connsiteY2" fmla="*/ 373223 h 1395896"/>
              <a:gd name="connsiteX3" fmla="*/ 0 w 903818"/>
              <a:gd name="connsiteY3" fmla="*/ 0 h 1395896"/>
              <a:gd name="connsiteX0" fmla="*/ 632819 w 945085"/>
              <a:gd name="connsiteY0" fmla="*/ 1395896 h 1395896"/>
              <a:gd name="connsiteX1" fmla="*/ 893059 w 945085"/>
              <a:gd name="connsiteY1" fmla="*/ 672728 h 1395896"/>
              <a:gd name="connsiteX2" fmla="*/ 0 w 945085"/>
              <a:gd name="connsiteY2" fmla="*/ 0 h 1395896"/>
              <a:gd name="connsiteX0" fmla="*/ 866084 w 1059031"/>
              <a:gd name="connsiteY0" fmla="*/ 1461211 h 1461211"/>
              <a:gd name="connsiteX1" fmla="*/ 893059 w 1059031"/>
              <a:gd name="connsiteY1" fmla="*/ 672728 h 1461211"/>
              <a:gd name="connsiteX2" fmla="*/ 0 w 1059031"/>
              <a:gd name="connsiteY2" fmla="*/ 0 h 1461211"/>
              <a:gd name="connsiteX0" fmla="*/ 866084 w 996729"/>
              <a:gd name="connsiteY0" fmla="*/ 1461211 h 1461211"/>
              <a:gd name="connsiteX1" fmla="*/ 893059 w 996729"/>
              <a:gd name="connsiteY1" fmla="*/ 672728 h 1461211"/>
              <a:gd name="connsiteX2" fmla="*/ 0 w 996729"/>
              <a:gd name="connsiteY2" fmla="*/ 0 h 1461211"/>
              <a:gd name="connsiteX0" fmla="*/ 996713 w 1081436"/>
              <a:gd name="connsiteY0" fmla="*/ 1461211 h 1461211"/>
              <a:gd name="connsiteX1" fmla="*/ 893059 w 1081436"/>
              <a:gd name="connsiteY1" fmla="*/ 672728 h 1461211"/>
              <a:gd name="connsiteX2" fmla="*/ 0 w 1081436"/>
              <a:gd name="connsiteY2" fmla="*/ 0 h 1461211"/>
              <a:gd name="connsiteX0" fmla="*/ 996713 w 1032054"/>
              <a:gd name="connsiteY0" fmla="*/ 1461211 h 1461211"/>
              <a:gd name="connsiteX1" fmla="*/ 893059 w 1032054"/>
              <a:gd name="connsiteY1" fmla="*/ 672728 h 1461211"/>
              <a:gd name="connsiteX2" fmla="*/ 0 w 1032054"/>
              <a:gd name="connsiteY2" fmla="*/ 0 h 1461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2054" h="1461211">
                <a:moveTo>
                  <a:pt x="996713" y="1461211"/>
                </a:moveTo>
                <a:cubicBezTo>
                  <a:pt x="1052049" y="1136640"/>
                  <a:pt x="1059178" y="916263"/>
                  <a:pt x="893059" y="672728"/>
                </a:cubicBezTo>
                <a:cubicBezTo>
                  <a:pt x="726940" y="429193"/>
                  <a:pt x="186054" y="140152"/>
                  <a:pt x="0" y="0"/>
                </a:cubicBezTo>
              </a:path>
            </a:pathLst>
          </a:custGeom>
          <a:noFill/>
          <a:ln w="3810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6820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" grpId="0"/>
      <p:bldP spid="47" grpId="0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Coupled channel: the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Two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𝜂𝜋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		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 smtClean="0"/>
                  <a:t>	37 fit parameters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260979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90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1 </a:t>
            </a:r>
            <a:r>
              <a:rPr lang="it-IT" i="1" dirty="0" smtClean="0">
                <a:solidFill>
                  <a:srgbClr val="FF0000"/>
                </a:solidFill>
              </a:rPr>
              <a:t>K</a:t>
            </a:r>
            <a:r>
              <a:rPr lang="it-IT" dirty="0" smtClean="0">
                <a:solidFill>
                  <a:srgbClr val="FF0000"/>
                </a:solidFill>
              </a:rPr>
              <a:t>-matrix pole for the P-wave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2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</a:t>
            </a:r>
            <a:r>
              <a:rPr lang="it-IT" dirty="0" smtClean="0">
                <a:solidFill>
                  <a:srgbClr val="FF0000"/>
                </a:solidFill>
              </a:rPr>
              <a:t>poles </a:t>
            </a:r>
            <a:r>
              <a:rPr lang="it-IT" dirty="0">
                <a:solidFill>
                  <a:srgbClr val="FF0000"/>
                </a:solidFill>
              </a:rPr>
              <a:t>for the </a:t>
            </a:r>
            <a:r>
              <a:rPr lang="it-IT" dirty="0" smtClean="0">
                <a:solidFill>
                  <a:srgbClr val="FF0000"/>
                </a:solidFill>
              </a:rPr>
              <a:t>D-wave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dirty="0" smtClean="0">
                    <a:solidFill>
                      <a:srgbClr val="FF0000"/>
                    </a:solidFill>
                  </a:rPr>
                  <a:t>Left-hand scale (Blatt-Weisskopf radius)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=1 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, 3rd order polynomial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sup>
                    </m:sSubSup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744" y="5677300"/>
                <a:ext cx="7317056" cy="837101"/>
              </a:xfrm>
              <a:prstGeom prst="roundRect">
                <a:avLst/>
              </a:prstGeom>
              <a:blipFill rotWithShape="0">
                <a:blip r:embed="rId6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388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Fit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sz="36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(′)</m:t>
                        </m:r>
                      </m:sup>
                    </m:sSup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554"/>
            <a:ext cx="9143999" cy="4076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1400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0" y="1581531"/>
                <a:ext cx="1278170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1600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710" y="3969395"/>
                <a:ext cx="1278170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988" y="3969395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3781" y="1938152"/>
                <a:ext cx="1177694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3456" y="2593542"/>
                <a:ext cx="1177695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6830" y="3923009"/>
                <a:ext cx="1177695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95" y="5541715"/>
                <a:ext cx="1472647" cy="432041"/>
              </a:xfrm>
              <a:prstGeom prst="rect">
                <a:avLst/>
              </a:prstGeom>
              <a:blipFill rotWithShape="0">
                <a:blip r:embed="rId11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3030" y="5541715"/>
                <a:ext cx="1472647" cy="432041"/>
              </a:xfrm>
              <a:prstGeom prst="rect">
                <a:avLst/>
              </a:prstGeom>
              <a:blipFill rotWithShape="0">
                <a:blip r:embed="rId12"/>
                <a:stretch>
                  <a:fillRect b="-112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498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87" y="1012937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906" y="4393676"/>
                <a:ext cx="1177694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86" y="3681000"/>
                <a:ext cx="1177695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1320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8796" y="4209010"/>
                <a:ext cx="1177694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1700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6974" y="3999980"/>
                <a:ext cx="1177695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74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00" y="1011600"/>
            <a:ext cx="4586400" cy="5340135"/>
          </a:xfrm>
          <a:prstGeom prst="rect">
            <a:avLst/>
          </a:prstGeom>
        </p:spPr>
      </p:pic>
      <p:pic>
        <p:nvPicPr>
          <p:cNvPr id="15" name="Picture 1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4000" y="1011600"/>
            <a:ext cx="4590000" cy="5338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8275" y="5359446"/>
                <a:ext cx="475836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8275" y="5174780"/>
                <a:ext cx="475836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262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Challenges in Hadron Spectroscopy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3999" cy="4076893"/>
          </a:xfrm>
          <a:prstGeom prst="rect">
            <a:avLst/>
          </a:prstGeom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9600"/>
            <a:ext cx="9144000" cy="407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Correlations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28286" y="1037758"/>
            <a:ext cx="4131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Denominator parameters uncorrelated between </a:t>
            </a:r>
            <a:r>
              <a:rPr lang="it-IT" i="1" dirty="0" smtClean="0"/>
              <a:t>P</a:t>
            </a:r>
            <a:r>
              <a:rPr lang="it-IT" dirty="0" smtClean="0"/>
              <a:t>- and </a:t>
            </a:r>
            <a:r>
              <a:rPr lang="it-IT" i="1" dirty="0" smtClean="0"/>
              <a:t>D</a:t>
            </a:r>
            <a:r>
              <a:rPr lang="it-IT" dirty="0" smtClean="0"/>
              <a:t>-wave </a:t>
            </a:r>
            <a:r>
              <a:rPr lang="it-IT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671" y="1675916"/>
            <a:ext cx="4623329" cy="4435500"/>
          </a:xfrm>
          <a:prstGeom prst="rect">
            <a:avLst/>
          </a:prstGeom>
        </p:spPr>
      </p:pic>
      <p:sp>
        <p:nvSpPr>
          <p:cNvPr id="8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5400000">
            <a:off x="6906766" y="3678209"/>
            <a:ext cx="39375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73047" y="1616398"/>
            <a:ext cx="2728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-matrix «bkg»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2469"/>
            <a:ext cx="4533110" cy="434894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38230" y="1049482"/>
            <a:ext cx="4371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Denominator parameters uncorrelated with the numerator ones </a:t>
            </a:r>
            <a:r>
              <a:rPr lang="it-IT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3309" y="1738105"/>
            <a:ext cx="3540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Production (numerator)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2336402" y="3724015"/>
            <a:ext cx="38459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i="1" dirty="0" smtClean="0">
                <a:solidFill>
                  <a:schemeClr val="bg1">
                    <a:lumMod val="50000"/>
                  </a:schemeClr>
                </a:solidFill>
              </a:rPr>
              <a:t>K</a:t>
            </a:r>
            <a:r>
              <a:rPr lang="it-IT" dirty="0" smtClean="0">
                <a:solidFill>
                  <a:schemeClr val="bg1">
                    <a:lumMod val="50000"/>
                  </a:schemeClr>
                </a:solidFill>
              </a:rPr>
              <a:t>-matrix «pole» parameters</a:t>
            </a:r>
            <a:endParaRPr lang="it-IT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45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Statistical Bootstrap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433065" y="5171988"/>
                <a:ext cx="477656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Two </a:t>
                </a:r>
                <a:r>
                  <a:rPr lang="it-IT" dirty="0"/>
                  <a:t>clusters in </a:t>
                </a:r>
                <a:r>
                  <a:rPr lang="it-IT" i="1" dirty="0"/>
                  <a:t>D</a:t>
                </a:r>
                <a:r>
                  <a:rPr lang="it-IT" dirty="0"/>
                  <a:t>-wave: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1320</m:t>
                        </m:r>
                      </m:e>
                    </m:d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1700</m:t>
                        </m:r>
                      </m:e>
                    </m:d>
                  </m:oMath>
                </a14:m>
                <a:endParaRPr lang="it-IT" dirty="0"/>
              </a:p>
              <a:p>
                <a:r>
                  <a:rPr lang="it-IT" dirty="0"/>
                  <a:t>Only one stable cluster in </a:t>
                </a:r>
                <a14:m>
                  <m:oMath xmlns:m="http://schemas.openxmlformats.org/officeDocument/2006/math">
                    <m:r>
                      <a:rPr lang="it-IT" i="1" dirty="0">
                        <a:latin typeface="Cambria Math" panose="02040503050406030204" pitchFamily="18" charset="0"/>
                      </a:rPr>
                      <m:t>𝑃</m:t>
                    </m:r>
                  </m:oMath>
                </a14:m>
                <a:r>
                  <a:rPr lang="it-IT" dirty="0"/>
                  <a:t>-wave: a single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065" y="5171988"/>
                <a:ext cx="4776564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1020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433065" y="4629640"/>
                <a:ext cx="68405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We can identify the poles in the region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1.2, 2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it-IT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 smtClean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065" y="4629640"/>
                <a:ext cx="6840527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713" t="-471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4154"/>
            <a:ext cx="4570597" cy="309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" y="1258518"/>
            <a:ext cx="4570598" cy="309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8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Final results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18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657852"/>
            <a:ext cx="5187820" cy="1215996"/>
            <a:chOff x="186612" y="4619426"/>
            <a:chExt cx="5187820" cy="1215996"/>
          </a:xfrm>
        </p:grpSpPr>
        <p:sp>
          <p:nvSpPr>
            <p:cNvPr id="7" name="Rectangle 6"/>
            <p:cNvSpPr/>
            <p:nvPr/>
          </p:nvSpPr>
          <p:spPr>
            <a:xfrm>
              <a:off x="186612" y="4619426"/>
              <a:ext cx="5187820" cy="12159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43" t="61502" r="-758" b="-628"/>
            <a:stretch/>
          </p:blipFill>
          <p:spPr>
            <a:xfrm>
              <a:off x="265922" y="4682054"/>
              <a:ext cx="5029200" cy="1080329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233"/>
            <a:ext cx="9144000" cy="29370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74432" y="4657852"/>
            <a:ext cx="3847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Agreement with theory is restored</a:t>
            </a:r>
            <a:br>
              <a:rPr lang="it-IT" sz="2000" dirty="0" smtClean="0"/>
            </a:br>
            <a:endParaRPr lang="it-IT" sz="2000" dirty="0" smtClean="0"/>
          </a:p>
          <a:p>
            <a:r>
              <a:rPr lang="it-IT" sz="2000" dirty="0" smtClean="0"/>
              <a:t>That’s the </a:t>
            </a:r>
            <a:r>
              <a:rPr lang="it-IT" sz="2000" dirty="0" smtClean="0">
                <a:solidFill>
                  <a:srgbClr val="FF0000"/>
                </a:solidFill>
              </a:rPr>
              <a:t>most rigorous</a:t>
            </a:r>
            <a:r>
              <a:rPr lang="it-IT" sz="2000" dirty="0" smtClean="0"/>
              <a:t> extraction</a:t>
            </a:r>
            <a:br>
              <a:rPr lang="it-IT" sz="2000" dirty="0" smtClean="0"/>
            </a:br>
            <a:r>
              <a:rPr lang="it-IT" sz="2000" dirty="0" smtClean="0"/>
              <a:t>of an exotic meson available so far!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721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19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1067573" y="235206"/>
                <a:ext cx="7008845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4800" dirty="0" smtClean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4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48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4800" dirty="0"/>
                  <a:t> pentaquark </a:t>
                </a:r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7573" y="235206"/>
                <a:ext cx="7008845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3913" r="-3652" b="-301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67" y="2275741"/>
            <a:ext cx="3751661" cy="38151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Oval 6"/>
              <p:cNvSpPr/>
              <p:nvPr/>
            </p:nvSpPr>
            <p:spPr>
              <a:xfrm>
                <a:off x="1716453" y="2860017"/>
                <a:ext cx="979714" cy="979714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7" name="Oval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453" y="2860017"/>
                <a:ext cx="979714" cy="979714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Oval 8"/>
              <p:cNvSpPr/>
              <p:nvPr/>
            </p:nvSpPr>
            <p:spPr>
              <a:xfrm>
                <a:off x="4082138" y="1296027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9" name="Oval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82138" y="1296027"/>
                <a:ext cx="979714" cy="979714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6314268" y="2860017"/>
                <a:ext cx="979714" cy="979714"/>
              </a:xfrm>
              <a:prstGeom prst="ellipse">
                <a:avLst/>
              </a:prstGeom>
              <a:solidFill>
                <a:srgbClr val="FFCC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3600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4268" y="2860017"/>
                <a:ext cx="979714" cy="979714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rgbClr val="FFC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Oval 12"/>
              <p:cNvSpPr/>
              <p:nvPr/>
            </p:nvSpPr>
            <p:spPr>
              <a:xfrm>
                <a:off x="5627700" y="5550231"/>
                <a:ext cx="979714" cy="979714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3" name="Oval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7700" y="5550231"/>
                <a:ext cx="979714" cy="979714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Oval 13"/>
              <p:cNvSpPr/>
              <p:nvPr/>
            </p:nvSpPr>
            <p:spPr>
              <a:xfrm>
                <a:off x="2696167" y="5746079"/>
                <a:ext cx="979714" cy="979714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4" name="Oval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6167" y="5746079"/>
                <a:ext cx="979714" cy="979714"/>
              </a:xfrm>
              <a:prstGeom prst="ellipse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5421131" y="1686577"/>
            <a:ext cx="37592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C. Fernandez-Ramirez, AP,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1904.10021</a:t>
            </a:r>
            <a:r>
              <a:rPr lang="it-IT" dirty="0">
                <a:solidFill>
                  <a:srgbClr val="C00000"/>
                </a:solidFill>
              </a:rPr>
              <a:t> </a:t>
            </a:r>
            <a:r>
              <a:rPr lang="it-IT" dirty="0" smtClean="0">
                <a:solidFill>
                  <a:srgbClr val="C00000"/>
                </a:solidFill>
              </a:rPr>
              <a:t>(PRL)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22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2" name="Straight Arrow Connector 111"/>
          <p:cNvCxnSpPr/>
          <p:nvPr/>
        </p:nvCxnSpPr>
        <p:spPr>
          <a:xfrm>
            <a:off x="4636339" y="4681521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6754218" y="4643600"/>
            <a:ext cx="380825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Hadron Spectroscopy</a:t>
            </a:r>
            <a:endParaRPr lang="it-IT" sz="36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049341" y="3176490"/>
            <a:ext cx="1229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Molecule</a:t>
            </a:r>
          </a:p>
        </p:txBody>
      </p:sp>
      <p:sp>
        <p:nvSpPr>
          <p:cNvPr id="34" name="Ovale 33"/>
          <p:cNvSpPr/>
          <p:nvPr/>
        </p:nvSpPr>
        <p:spPr>
          <a:xfrm rot="683251">
            <a:off x="2438543" y="2361332"/>
            <a:ext cx="1764070" cy="1055012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uppo 5"/>
          <p:cNvGrpSpPr/>
          <p:nvPr/>
        </p:nvGrpSpPr>
        <p:grpSpPr>
          <a:xfrm>
            <a:off x="2546733" y="2619590"/>
            <a:ext cx="792643" cy="496596"/>
            <a:chOff x="397037" y="2317619"/>
            <a:chExt cx="892884" cy="559397"/>
          </a:xfrm>
        </p:grpSpPr>
        <p:sp>
          <p:nvSpPr>
            <p:cNvPr id="14" name="Ovale 13"/>
            <p:cNvSpPr/>
            <p:nvPr/>
          </p:nvSpPr>
          <p:spPr>
            <a:xfrm rot="1702495">
              <a:off x="397037" y="231761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Ovale 10"/>
            <p:cNvSpPr/>
            <p:nvPr/>
          </p:nvSpPr>
          <p:spPr>
            <a:xfrm>
              <a:off x="885214" y="263154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Ovale 14"/>
            <p:cNvSpPr/>
            <p:nvPr/>
          </p:nvSpPr>
          <p:spPr>
            <a:xfrm>
              <a:off x="661994" y="245763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3326485" y="2672177"/>
            <a:ext cx="792643" cy="496596"/>
            <a:chOff x="2165075" y="2492259"/>
            <a:chExt cx="892884" cy="559397"/>
          </a:xfrm>
        </p:grpSpPr>
        <p:sp>
          <p:nvSpPr>
            <p:cNvPr id="17" name="Ovale 16"/>
            <p:cNvSpPr/>
            <p:nvPr/>
          </p:nvSpPr>
          <p:spPr>
            <a:xfrm rot="1702495">
              <a:off x="2165075" y="2492259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Ovale 20"/>
            <p:cNvSpPr/>
            <p:nvPr/>
          </p:nvSpPr>
          <p:spPr>
            <a:xfrm>
              <a:off x="2653252" y="2806185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Ovale 21"/>
            <p:cNvSpPr/>
            <p:nvPr/>
          </p:nvSpPr>
          <p:spPr>
            <a:xfrm>
              <a:off x="2430032" y="2632271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185711" y="1011845"/>
            <a:ext cx="1678860" cy="1121319"/>
            <a:chOff x="4042235" y="1368305"/>
            <a:chExt cx="1891175" cy="1263125"/>
          </a:xfrm>
        </p:grpSpPr>
        <p:sp>
          <p:nvSpPr>
            <p:cNvPr id="24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5" name="Rettangolo 34"/>
          <p:cNvSpPr/>
          <p:nvPr/>
        </p:nvSpPr>
        <p:spPr>
          <a:xfrm>
            <a:off x="7254862" y="616151"/>
            <a:ext cx="144020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000" dirty="0" smtClean="0">
                <a:solidFill>
                  <a:srgbClr val="CC00FF"/>
                </a:solidFill>
              </a:rPr>
              <a:t>Tetraquark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2239" y="1191998"/>
            <a:ext cx="1301676" cy="815508"/>
            <a:chOff x="130204" y="3460562"/>
            <a:chExt cx="1466291" cy="918640"/>
          </a:xfrm>
        </p:grpSpPr>
        <p:sp>
          <p:nvSpPr>
            <p:cNvPr id="37" name="Ovale 36"/>
            <p:cNvSpPr/>
            <p:nvPr/>
          </p:nvSpPr>
          <p:spPr>
            <a:xfrm rot="1702495">
              <a:off x="130204" y="3460562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8" name="Ovale 37"/>
            <p:cNvSpPr/>
            <p:nvPr/>
          </p:nvSpPr>
          <p:spPr>
            <a:xfrm>
              <a:off x="695521" y="360657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Ovale 38"/>
            <p:cNvSpPr/>
            <p:nvPr/>
          </p:nvSpPr>
          <p:spPr>
            <a:xfrm>
              <a:off x="414563" y="377847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40" name="Group 126"/>
            <p:cNvGrpSpPr>
              <a:grpSpLocks noChangeAspect="1"/>
            </p:cNvGrpSpPr>
            <p:nvPr/>
          </p:nvGrpSpPr>
          <p:grpSpPr bwMode="auto">
            <a:xfrm rot="1219630">
              <a:off x="756947" y="3994819"/>
              <a:ext cx="579451" cy="204019"/>
              <a:chOff x="804" y="3206"/>
              <a:chExt cx="2344" cy="314"/>
            </a:xfrm>
          </p:grpSpPr>
          <p:sp>
            <p:nvSpPr>
              <p:cNvPr id="41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2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3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4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5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6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7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51" name="Rettangolo 50"/>
          <p:cNvSpPr/>
          <p:nvPr/>
        </p:nvSpPr>
        <p:spPr>
          <a:xfrm>
            <a:off x="5873702" y="616151"/>
            <a:ext cx="9797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Hybrids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5164394" y="2341622"/>
            <a:ext cx="1726017" cy="922527"/>
            <a:chOff x="593408" y="2320955"/>
            <a:chExt cx="2946400" cy="1574800"/>
          </a:xfrm>
        </p:grpSpPr>
        <p:sp>
          <p:nvSpPr>
            <p:cNvPr id="53" name="Nuvola 52"/>
            <p:cNvSpPr/>
            <p:nvPr/>
          </p:nvSpPr>
          <p:spPr>
            <a:xfrm>
              <a:off x="593408" y="2320955"/>
              <a:ext cx="2946400" cy="1574800"/>
            </a:xfrm>
            <a:prstGeom prst="cloud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2000" b="1" dirty="0">
                <a:solidFill>
                  <a:srgbClr val="FF00FF"/>
                </a:solidFill>
              </a:endParaRPr>
            </a:p>
          </p:txBody>
        </p:sp>
        <p:sp>
          <p:nvSpPr>
            <p:cNvPr id="54" name="Ovale 53"/>
            <p:cNvSpPr/>
            <p:nvPr/>
          </p:nvSpPr>
          <p:spPr>
            <a:xfrm>
              <a:off x="1450658" y="2835305"/>
              <a:ext cx="520700" cy="520700"/>
            </a:xfrm>
            <a:prstGeom prst="ellipse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55" name="Connettore 2 54"/>
            <p:cNvCxnSpPr/>
            <p:nvPr/>
          </p:nvCxnSpPr>
          <p:spPr>
            <a:xfrm flipV="1">
              <a:off x="1622108" y="2638455"/>
              <a:ext cx="177800" cy="8890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Rettangolo 55"/>
                <p:cNvSpPr/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𝑱</m:t>
                        </m:r>
                        <m:r>
                          <m:rPr>
                            <m:lit/>
                          </m:rP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/</m:t>
                        </m:r>
                        <m:r>
                          <a:rPr lang="it-IT" sz="1400" b="1" i="1">
                            <a:solidFill>
                              <a:srgbClr val="FF00FF"/>
                            </a:solidFill>
                            <a:latin typeface="Cambria Math"/>
                          </a:rPr>
                          <m:t>𝝍</m:t>
                        </m:r>
                      </m:oMath>
                    </m:oMathPara>
                  </a14:m>
                  <a:endParaRPr lang="it-IT" sz="1400" b="1" dirty="0">
                    <a:solidFill>
                      <a:srgbClr val="FF00FF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Rettangolo 5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67292" y="2764423"/>
                  <a:ext cx="900826" cy="525391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ettangolo 56"/>
                <p:cNvSpPr/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ettangolo 5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634" y="2835305"/>
                  <a:ext cx="594348" cy="52539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ttangolo 57"/>
                <p:cNvSpPr/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ttangolo 5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3780" y="3204637"/>
                  <a:ext cx="594348" cy="52539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Rettangolo 58"/>
                <p:cNvSpPr/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400" b="1" i="1" smtClean="0">
                            <a:solidFill>
                              <a:srgbClr val="FF9900"/>
                            </a:solidFill>
                            <a:latin typeface="Cambria Math"/>
                          </a:rPr>
                          <m:t>𝝅</m:t>
                        </m:r>
                      </m:oMath>
                    </m:oMathPara>
                  </a14:m>
                  <a:endParaRPr lang="it-IT" sz="1400" b="1" dirty="0">
                    <a:solidFill>
                      <a:srgbClr val="FF9900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Rettangolo 5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56541" y="2453789"/>
                  <a:ext cx="594348" cy="52539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0" name="CasellaDiTesto 59"/>
          <p:cNvSpPr txBox="1"/>
          <p:nvPr/>
        </p:nvSpPr>
        <p:spPr>
          <a:xfrm>
            <a:off x="6877400" y="2754889"/>
            <a:ext cx="2071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Hadroquarkonium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715513" y="1531318"/>
            <a:ext cx="1301676" cy="815508"/>
            <a:chOff x="292305" y="4840086"/>
            <a:chExt cx="1466291" cy="918640"/>
          </a:xfrm>
        </p:grpSpPr>
        <p:sp>
          <p:nvSpPr>
            <p:cNvPr id="66" name="Ovale 36"/>
            <p:cNvSpPr/>
            <p:nvPr/>
          </p:nvSpPr>
          <p:spPr>
            <a:xfrm rot="1702495">
              <a:off x="292305" y="484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9" name="Group 126"/>
            <p:cNvGrpSpPr>
              <a:grpSpLocks noChangeAspect="1"/>
            </p:cNvGrpSpPr>
            <p:nvPr/>
          </p:nvGrpSpPr>
          <p:grpSpPr bwMode="auto">
            <a:xfrm rot="1219630">
              <a:off x="919048" y="5374343"/>
              <a:ext cx="579451" cy="204019"/>
              <a:chOff x="804" y="3206"/>
              <a:chExt cx="2344" cy="314"/>
            </a:xfrm>
          </p:grpSpPr>
          <p:sp>
            <p:nvSpPr>
              <p:cNvPr id="7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grpSp>
          <p:nvGrpSpPr>
            <p:cNvPr id="79" name="Group 126"/>
            <p:cNvGrpSpPr>
              <a:grpSpLocks noChangeAspect="1"/>
            </p:cNvGrpSpPr>
            <p:nvPr/>
          </p:nvGrpSpPr>
          <p:grpSpPr bwMode="auto">
            <a:xfrm rot="1219630">
              <a:off x="611091" y="5005525"/>
              <a:ext cx="579451" cy="204019"/>
              <a:chOff x="804" y="3206"/>
              <a:chExt cx="2344" cy="314"/>
            </a:xfrm>
          </p:grpSpPr>
          <p:sp>
            <p:nvSpPr>
              <p:cNvPr id="80" name="Freeform 127"/>
              <p:cNvSpPr>
                <a:spLocks noChangeAspect="1"/>
              </p:cNvSpPr>
              <p:nvPr/>
            </p:nvSpPr>
            <p:spPr bwMode="auto">
              <a:xfrm>
                <a:off x="804" y="321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1" name="Freeform 128"/>
              <p:cNvSpPr>
                <a:spLocks noChangeAspect="1"/>
              </p:cNvSpPr>
              <p:nvPr/>
            </p:nvSpPr>
            <p:spPr bwMode="auto">
              <a:xfrm>
                <a:off x="1136" y="321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2" name="Freeform 129"/>
              <p:cNvSpPr>
                <a:spLocks noChangeAspect="1"/>
              </p:cNvSpPr>
              <p:nvPr/>
            </p:nvSpPr>
            <p:spPr bwMode="auto">
              <a:xfrm>
                <a:off x="1468" y="3214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3" name="Freeform 130"/>
              <p:cNvSpPr>
                <a:spLocks noChangeAspect="1"/>
              </p:cNvSpPr>
              <p:nvPr/>
            </p:nvSpPr>
            <p:spPr bwMode="auto">
              <a:xfrm>
                <a:off x="1800" y="3212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4" name="Freeform 131"/>
              <p:cNvSpPr>
                <a:spLocks noChangeAspect="1"/>
              </p:cNvSpPr>
              <p:nvPr/>
            </p:nvSpPr>
            <p:spPr bwMode="auto">
              <a:xfrm>
                <a:off x="2132" y="3210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5" name="Freeform 132"/>
              <p:cNvSpPr>
                <a:spLocks noChangeAspect="1"/>
              </p:cNvSpPr>
              <p:nvPr/>
            </p:nvSpPr>
            <p:spPr bwMode="auto">
              <a:xfrm>
                <a:off x="2464" y="3208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86" name="Freeform 133"/>
              <p:cNvSpPr>
                <a:spLocks noChangeAspect="1"/>
              </p:cNvSpPr>
              <p:nvPr/>
            </p:nvSpPr>
            <p:spPr bwMode="auto">
              <a:xfrm>
                <a:off x="2796" y="3206"/>
                <a:ext cx="352" cy="302"/>
              </a:xfrm>
              <a:custGeom>
                <a:avLst/>
                <a:gdLst>
                  <a:gd name="T0" fmla="*/ 0 w 352"/>
                  <a:gd name="T1" fmla="*/ 302 h 302"/>
                  <a:gd name="T2" fmla="*/ 108 w 352"/>
                  <a:gd name="T3" fmla="*/ 294 h 302"/>
                  <a:gd name="T4" fmla="*/ 200 w 352"/>
                  <a:gd name="T5" fmla="*/ 258 h 302"/>
                  <a:gd name="T6" fmla="*/ 240 w 352"/>
                  <a:gd name="T7" fmla="*/ 202 h 302"/>
                  <a:gd name="T8" fmla="*/ 252 w 352"/>
                  <a:gd name="T9" fmla="*/ 98 h 302"/>
                  <a:gd name="T10" fmla="*/ 212 w 352"/>
                  <a:gd name="T11" fmla="*/ 34 h 302"/>
                  <a:gd name="T12" fmla="*/ 148 w 352"/>
                  <a:gd name="T13" fmla="*/ 2 h 302"/>
                  <a:gd name="T14" fmla="*/ 96 w 352"/>
                  <a:gd name="T15" fmla="*/ 25 h 302"/>
                  <a:gd name="T16" fmla="*/ 52 w 352"/>
                  <a:gd name="T17" fmla="*/ 94 h 302"/>
                  <a:gd name="T18" fmla="*/ 56 w 352"/>
                  <a:gd name="T19" fmla="*/ 190 h 302"/>
                  <a:gd name="T20" fmla="*/ 108 w 352"/>
                  <a:gd name="T21" fmla="*/ 258 h 302"/>
                  <a:gd name="T22" fmla="*/ 216 w 352"/>
                  <a:gd name="T23" fmla="*/ 290 h 302"/>
                  <a:gd name="T24" fmla="*/ 352 w 352"/>
                  <a:gd name="T25" fmla="*/ 302 h 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2" h="302">
                    <a:moveTo>
                      <a:pt x="0" y="302"/>
                    </a:moveTo>
                    <a:cubicBezTo>
                      <a:pt x="18" y="300"/>
                      <a:pt x="74" y="301"/>
                      <a:pt x="108" y="294"/>
                    </a:cubicBezTo>
                    <a:cubicBezTo>
                      <a:pt x="141" y="286"/>
                      <a:pt x="177" y="273"/>
                      <a:pt x="200" y="258"/>
                    </a:cubicBezTo>
                    <a:cubicBezTo>
                      <a:pt x="222" y="242"/>
                      <a:pt x="231" y="228"/>
                      <a:pt x="240" y="202"/>
                    </a:cubicBezTo>
                    <a:cubicBezTo>
                      <a:pt x="248" y="175"/>
                      <a:pt x="256" y="126"/>
                      <a:pt x="252" y="98"/>
                    </a:cubicBezTo>
                    <a:cubicBezTo>
                      <a:pt x="247" y="70"/>
                      <a:pt x="229" y="49"/>
                      <a:pt x="212" y="34"/>
                    </a:cubicBezTo>
                    <a:cubicBezTo>
                      <a:pt x="194" y="18"/>
                      <a:pt x="167" y="3"/>
                      <a:pt x="148" y="2"/>
                    </a:cubicBezTo>
                    <a:cubicBezTo>
                      <a:pt x="128" y="0"/>
                      <a:pt x="112" y="9"/>
                      <a:pt x="96" y="25"/>
                    </a:cubicBezTo>
                    <a:cubicBezTo>
                      <a:pt x="80" y="40"/>
                      <a:pt x="58" y="66"/>
                      <a:pt x="52" y="94"/>
                    </a:cubicBezTo>
                    <a:cubicBezTo>
                      <a:pt x="45" y="121"/>
                      <a:pt x="46" y="162"/>
                      <a:pt x="56" y="190"/>
                    </a:cubicBezTo>
                    <a:cubicBezTo>
                      <a:pt x="65" y="217"/>
                      <a:pt x="81" y="241"/>
                      <a:pt x="108" y="258"/>
                    </a:cubicBezTo>
                    <a:cubicBezTo>
                      <a:pt x="134" y="274"/>
                      <a:pt x="175" y="282"/>
                      <a:pt x="216" y="290"/>
                    </a:cubicBezTo>
                    <a:cubicBezTo>
                      <a:pt x="256" y="297"/>
                      <a:pt x="323" y="299"/>
                      <a:pt x="352" y="302"/>
                    </a:cubicBezTo>
                  </a:path>
                </a:pathLst>
              </a:custGeom>
              <a:noFill/>
              <a:ln w="28575" cmpd="sng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87" name="Rettangolo 50"/>
          <p:cNvSpPr/>
          <p:nvPr/>
        </p:nvSpPr>
        <p:spPr>
          <a:xfrm>
            <a:off x="3803315" y="991595"/>
            <a:ext cx="10454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Glueball</a:t>
            </a:r>
            <a:endParaRPr lang="it-IT" sz="2000" dirty="0">
              <a:solidFill>
                <a:srgbClr val="CC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19681" y="1458943"/>
            <a:ext cx="803876" cy="815508"/>
            <a:chOff x="1077766" y="1530526"/>
            <a:chExt cx="905537" cy="918640"/>
          </a:xfrm>
        </p:grpSpPr>
        <p:sp>
          <p:nvSpPr>
            <p:cNvPr id="89" name="Ovale 36"/>
            <p:cNvSpPr/>
            <p:nvPr/>
          </p:nvSpPr>
          <p:spPr>
            <a:xfrm rot="1702495">
              <a:off x="1077766" y="1530526"/>
              <a:ext cx="905537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Ovale 37"/>
            <p:cNvSpPr/>
            <p:nvPr/>
          </p:nvSpPr>
          <p:spPr>
            <a:xfrm>
              <a:off x="1609397" y="1809785"/>
              <a:ext cx="167828" cy="167828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1" name="Ovale 38"/>
            <p:cNvSpPr/>
            <p:nvPr/>
          </p:nvSpPr>
          <p:spPr>
            <a:xfrm>
              <a:off x="1328439" y="198168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17136" y="1417497"/>
            <a:ext cx="1301676" cy="815508"/>
            <a:chOff x="2630950" y="1650086"/>
            <a:chExt cx="1466291" cy="918640"/>
          </a:xfrm>
        </p:grpSpPr>
        <p:sp>
          <p:nvSpPr>
            <p:cNvPr id="102" name="Ovale 36"/>
            <p:cNvSpPr/>
            <p:nvPr/>
          </p:nvSpPr>
          <p:spPr>
            <a:xfrm rot="1702495">
              <a:off x="2630950" y="1650086"/>
              <a:ext cx="1466291" cy="91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Ovale 38"/>
            <p:cNvSpPr/>
            <p:nvPr/>
          </p:nvSpPr>
          <p:spPr>
            <a:xfrm>
              <a:off x="2934103" y="1987716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Ovale 38"/>
            <p:cNvSpPr/>
            <p:nvPr/>
          </p:nvSpPr>
          <p:spPr>
            <a:xfrm>
              <a:off x="3336098" y="1903202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Ovale 38"/>
            <p:cNvSpPr/>
            <p:nvPr/>
          </p:nvSpPr>
          <p:spPr>
            <a:xfrm>
              <a:off x="3375391" y="2245824"/>
              <a:ext cx="167828" cy="167828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05" name="Rettangolo 50"/>
          <p:cNvSpPr/>
          <p:nvPr/>
        </p:nvSpPr>
        <p:spPr>
          <a:xfrm>
            <a:off x="369271" y="991595"/>
            <a:ext cx="902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Meson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6" name="Rettangolo 50"/>
          <p:cNvSpPr/>
          <p:nvPr/>
        </p:nvSpPr>
        <p:spPr>
          <a:xfrm>
            <a:off x="1890698" y="991595"/>
            <a:ext cx="9203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CC00FF"/>
                </a:solidFill>
              </a:rPr>
              <a:t>Baryon</a:t>
            </a:r>
            <a:endParaRPr lang="it-IT" sz="2000" dirty="0">
              <a:solidFill>
                <a:srgbClr val="CC00FF"/>
              </a:solidFill>
            </a:endParaRPr>
          </a:p>
        </p:txBody>
      </p:sp>
      <p:sp>
        <p:nvSpPr>
          <p:cNvPr id="108" name="Rounded Rectangle 107"/>
          <p:cNvSpPr/>
          <p:nvPr/>
        </p:nvSpPr>
        <p:spPr>
          <a:xfrm>
            <a:off x="2895557" y="4293504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Data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09" name="Rounded Rectangle 108"/>
          <p:cNvSpPr/>
          <p:nvPr/>
        </p:nvSpPr>
        <p:spPr>
          <a:xfrm>
            <a:off x="5000777" y="4273438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Amplitude analysis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0" name="Rounded Rectangle 109"/>
          <p:cNvSpPr/>
          <p:nvPr/>
        </p:nvSpPr>
        <p:spPr>
          <a:xfrm>
            <a:off x="7203765" y="4269527"/>
            <a:ext cx="1740782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CC00FF"/>
                </a:solidFill>
              </a:rPr>
              <a:t>Properties,</a:t>
            </a:r>
          </a:p>
          <a:p>
            <a:pPr algn="ctr"/>
            <a:r>
              <a:rPr lang="it-IT" dirty="0" smtClean="0">
                <a:solidFill>
                  <a:srgbClr val="CC00FF"/>
                </a:solidFill>
              </a:rPr>
              <a:t>Model building</a:t>
            </a:r>
            <a:endParaRPr lang="it-IT" dirty="0">
              <a:solidFill>
                <a:srgbClr val="CC00FF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1258265" y="5354054"/>
            <a:ext cx="8956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smtClean="0">
                <a:solidFill>
                  <a:srgbClr val="FF0000"/>
                </a:solidFill>
              </a:rPr>
              <a:t>Interpretations on the spectrum leads to </a:t>
            </a:r>
            <a:br>
              <a:rPr lang="it-IT" sz="2400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FF0000"/>
                </a:solidFill>
              </a:rPr>
              <a:t>understanding </a:t>
            </a:r>
            <a:r>
              <a:rPr lang="it-IT" sz="2400" dirty="0">
                <a:solidFill>
                  <a:srgbClr val="FF0000"/>
                </a:solidFill>
              </a:rPr>
              <a:t>fundamental laws </a:t>
            </a:r>
            <a:r>
              <a:rPr lang="it-IT" sz="2400" dirty="0" smtClean="0">
                <a:solidFill>
                  <a:srgbClr val="FF0000"/>
                </a:solidFill>
              </a:rPr>
              <a:t>of nature</a:t>
            </a:r>
            <a:endParaRPr lang="it-IT" sz="2400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t="28385" r="19156" b="-1"/>
          <a:stretch/>
        </p:blipFill>
        <p:spPr>
          <a:xfrm>
            <a:off x="95808" y="3109132"/>
            <a:ext cx="2125516" cy="1635189"/>
          </a:xfrm>
          <a:prstGeom prst="rect">
            <a:avLst/>
          </a:prstGeom>
        </p:spPr>
      </p:pic>
      <p:sp>
        <p:nvSpPr>
          <p:cNvPr id="93" name="Rettangolo 50"/>
          <p:cNvSpPr/>
          <p:nvPr/>
        </p:nvSpPr>
        <p:spPr>
          <a:xfrm rot="5400000">
            <a:off x="1715703" y="3797973"/>
            <a:ext cx="13845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Experiment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94" name="Rettangolo 50"/>
          <p:cNvSpPr/>
          <p:nvPr/>
        </p:nvSpPr>
        <p:spPr>
          <a:xfrm rot="5400000">
            <a:off x="1733630" y="5337821"/>
            <a:ext cx="140333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smtClean="0">
                <a:solidFill>
                  <a:srgbClr val="0000FF"/>
                </a:solidFill>
              </a:rPr>
              <a:t>Lattice QCD</a:t>
            </a:r>
            <a:endParaRPr lang="it-IT" sz="2000" dirty="0">
              <a:solidFill>
                <a:srgbClr val="0000FF"/>
              </a:solidFill>
            </a:endParaRPr>
          </a:p>
        </p:txBody>
      </p:sp>
      <p:cxnSp>
        <p:nvCxnSpPr>
          <p:cNvPr id="95" name="Straight Arrow Connector 94"/>
          <p:cNvCxnSpPr/>
          <p:nvPr/>
        </p:nvCxnSpPr>
        <p:spPr>
          <a:xfrm>
            <a:off x="2514732" y="3910467"/>
            <a:ext cx="380825" cy="38303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2591531" y="5150103"/>
            <a:ext cx="351523" cy="4587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8" name="Picture 8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0" y="4896674"/>
            <a:ext cx="2180826" cy="154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98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New pentaquarks discovered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1506681"/>
            <a:ext cx="4114799" cy="3970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385351" y="2560752"/>
                <a:ext cx="3528105" cy="25545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 smtClean="0"/>
                  <a:t>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it-IT" sz="2000" dirty="0" smtClean="0"/>
                  <a:t> appears</a:t>
                </a:r>
                <a:br>
                  <a:rPr lang="it-IT" sz="2000" dirty="0" smtClean="0"/>
                </a:br>
                <a:r>
                  <a:rPr lang="it-IT" sz="2000" dirty="0" smtClean="0"/>
                  <a:t>as an </a:t>
                </a:r>
                <a:r>
                  <a:rPr lang="it-IT" sz="2000" dirty="0" smtClean="0">
                    <a:solidFill>
                      <a:srgbClr val="0000FE"/>
                    </a:solidFill>
                  </a:rPr>
                  <a:t>isolated peak </a:t>
                </a:r>
                <a:r>
                  <a:rPr lang="it-IT" sz="2000" dirty="0" smtClean="0"/>
                  <a:t/>
                </a:r>
                <a:br>
                  <a:rPr lang="it-IT" sz="2000" dirty="0" smtClean="0"/>
                </a:br>
                <a:r>
                  <a:rPr lang="it-IT" sz="2000" dirty="0" smtClean="0"/>
                  <a:t>at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2000" b="0" i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it-IT" sz="2000" dirty="0" smtClean="0"/>
                  <a:t> threshold</a:t>
                </a:r>
              </a:p>
              <a:p>
                <a:endParaRPr lang="it-IT" sz="2000" dirty="0"/>
              </a:p>
              <a:p>
                <a:r>
                  <a:rPr lang="it-IT" sz="2000" dirty="0" smtClean="0"/>
                  <a:t>A detailed study of the lineshape provides insight on its nature</a:t>
                </a:r>
                <a:endParaRPr lang="it-IT" sz="2000" dirty="0"/>
              </a:p>
              <a:p>
                <a:endParaRPr lang="it-IT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5351" y="2560752"/>
                <a:ext cx="3528105" cy="2554545"/>
              </a:xfrm>
              <a:prstGeom prst="rect">
                <a:avLst/>
              </a:prstGeom>
              <a:blipFill rotWithShape="0">
                <a:blip r:embed="rId4"/>
                <a:stretch>
                  <a:fillRect l="-1727" t="-1193" r="-22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9219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158620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821094" y="3723501"/>
            <a:ext cx="102636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reeform 8"/>
          <p:cNvSpPr/>
          <p:nvPr/>
        </p:nvSpPr>
        <p:spPr>
          <a:xfrm>
            <a:off x="821094" y="3536885"/>
            <a:ext cx="1026367" cy="811763"/>
          </a:xfrm>
          <a:custGeom>
            <a:avLst/>
            <a:gdLst>
              <a:gd name="connsiteX0" fmla="*/ 0 w 1026367"/>
              <a:gd name="connsiteY0" fmla="*/ 811763 h 811763"/>
              <a:gd name="connsiteX1" fmla="*/ 1026367 w 1026367"/>
              <a:gd name="connsiteY1" fmla="*/ 811763 h 811763"/>
              <a:gd name="connsiteX2" fmla="*/ 1026367 w 1026367"/>
              <a:gd name="connsiteY2" fmla="*/ 0 h 811763"/>
              <a:gd name="connsiteX3" fmla="*/ 1026367 w 1026367"/>
              <a:gd name="connsiteY3" fmla="*/ 0 h 811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26367" h="811763">
                <a:moveTo>
                  <a:pt x="0" y="811763"/>
                </a:moveTo>
                <a:lnTo>
                  <a:pt x="1026367" y="811763"/>
                </a:lnTo>
                <a:lnTo>
                  <a:pt x="1026367" y="0"/>
                </a:lnTo>
                <a:lnTo>
                  <a:pt x="1026367" y="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06490" y="2676595"/>
            <a:ext cx="2155371" cy="8444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Studies of exotic hadrons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Example from </a:t>
                </a:r>
                <a14:m>
                  <m:oMath xmlns:m="http://schemas.openxmlformats.org/officeDocument/2006/math"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𝑝𝑛</m:t>
                    </m:r>
                  </m:oMath>
                </a14:m>
                <a:r>
                  <a:rPr lang="it-IT" sz="2400" dirty="0" smtClean="0"/>
                  <a:t> scattering</a:t>
                </a:r>
                <a:br>
                  <a:rPr lang="it-IT" sz="2400" dirty="0" smtClean="0"/>
                </a:br>
                <a:r>
                  <a:rPr lang="it-IT" sz="2400" dirty="0" smtClean="0"/>
                  <a:t>Bound state on the real axis 1st sheet (deuteron)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900" y="1358920"/>
                <a:ext cx="6391275" cy="830997"/>
              </a:xfrm>
              <a:prstGeom prst="rect">
                <a:avLst/>
              </a:prstGeom>
              <a:blipFill rotWithShape="0">
                <a:blip r:embed="rId3"/>
                <a:stretch>
                  <a:fillRect l="-1430" t="-5882" b="-161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/>
          <p:cNvCxnSpPr/>
          <p:nvPr/>
        </p:nvCxnSpPr>
        <p:spPr>
          <a:xfrm>
            <a:off x="821094" y="3515095"/>
            <a:ext cx="1026367" cy="0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838130" y="3521003"/>
            <a:ext cx="587828" cy="590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821094" y="2676596"/>
            <a:ext cx="0" cy="24278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620" y="2652425"/>
                <a:ext cx="695575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036" y="3168622"/>
                <a:ext cx="351635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0060" y="4215815"/>
                <a:ext cx="528927" cy="39895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sPre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9285" y="3618977"/>
                <a:ext cx="528927" cy="39895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37"/>
          <p:cNvSpPr/>
          <p:nvPr/>
        </p:nvSpPr>
        <p:spPr>
          <a:xfrm>
            <a:off x="4883605" y="2419163"/>
            <a:ext cx="4012164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Oval 61"/>
          <p:cNvSpPr/>
          <p:nvPr/>
        </p:nvSpPr>
        <p:spPr>
          <a:xfrm>
            <a:off x="6665914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Freeform 38"/>
              <p:cNvSpPr/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solidFill>
                <a:schemeClr val="bg1">
                  <a:alpha val="4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Freeform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6809" y="3117486"/>
                <a:ext cx="3125755" cy="1912776"/>
              </a:xfrm>
              <a:custGeom>
                <a:avLst/>
                <a:gdLst>
                  <a:gd name="connsiteX0" fmla="*/ 0 w 3125755"/>
                  <a:gd name="connsiteY0" fmla="*/ 1912776 h 1912776"/>
                  <a:gd name="connsiteX1" fmla="*/ 0 w 3125755"/>
                  <a:gd name="connsiteY1" fmla="*/ 0 h 1912776"/>
                  <a:gd name="connsiteX2" fmla="*/ 3125755 w 3125755"/>
                  <a:gd name="connsiteY2" fmla="*/ 0 h 1912776"/>
                  <a:gd name="connsiteX3" fmla="*/ 3125755 w 3125755"/>
                  <a:gd name="connsiteY3" fmla="*/ 765110 h 1912776"/>
                  <a:gd name="connsiteX4" fmla="*/ 1408923 w 3125755"/>
                  <a:gd name="connsiteY4" fmla="*/ 765110 h 1912776"/>
                  <a:gd name="connsiteX5" fmla="*/ 1352939 w 3125755"/>
                  <a:gd name="connsiteY5" fmla="*/ 802433 h 1912776"/>
                  <a:gd name="connsiteX6" fmla="*/ 1418253 w 3125755"/>
                  <a:gd name="connsiteY6" fmla="*/ 849086 h 1912776"/>
                  <a:gd name="connsiteX7" fmla="*/ 3116425 w 3125755"/>
                  <a:gd name="connsiteY7" fmla="*/ 849086 h 1912776"/>
                  <a:gd name="connsiteX8" fmla="*/ 3116425 w 3125755"/>
                  <a:gd name="connsiteY8" fmla="*/ 1903445 h 1912776"/>
                  <a:gd name="connsiteX9" fmla="*/ 0 w 3125755"/>
                  <a:gd name="connsiteY9" fmla="*/ 1912776 h 1912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25755" h="1912776">
                    <a:moveTo>
                      <a:pt x="0" y="1912776"/>
                    </a:moveTo>
                    <a:lnTo>
                      <a:pt x="0" y="0"/>
                    </a:lnTo>
                    <a:lnTo>
                      <a:pt x="3125755" y="0"/>
                    </a:lnTo>
                    <a:lnTo>
                      <a:pt x="3125755" y="765110"/>
                    </a:lnTo>
                    <a:lnTo>
                      <a:pt x="1408923" y="765110"/>
                    </a:lnTo>
                    <a:lnTo>
                      <a:pt x="1352939" y="802433"/>
                    </a:lnTo>
                    <a:lnTo>
                      <a:pt x="1418253" y="849086"/>
                    </a:lnTo>
                    <a:lnTo>
                      <a:pt x="3116425" y="849086"/>
                    </a:lnTo>
                    <a:lnTo>
                      <a:pt x="3116425" y="1903445"/>
                    </a:lnTo>
                    <a:lnTo>
                      <a:pt x="0" y="1912776"/>
                    </a:lnTo>
                    <a:close/>
                  </a:path>
                </a:pathLst>
              </a:cu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>
            <a:off x="6670417" y="3120615"/>
            <a:ext cx="0" cy="168523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193619" y="3920386"/>
            <a:ext cx="1474237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Freeform 40"/>
          <p:cNvSpPr/>
          <p:nvPr/>
        </p:nvSpPr>
        <p:spPr>
          <a:xfrm>
            <a:off x="5281127" y="3061024"/>
            <a:ext cx="3219061" cy="2034073"/>
          </a:xfrm>
          <a:custGeom>
            <a:avLst/>
            <a:gdLst>
              <a:gd name="connsiteX0" fmla="*/ 3135085 w 3219061"/>
              <a:gd name="connsiteY0" fmla="*/ 1903445 h 2034073"/>
              <a:gd name="connsiteX1" fmla="*/ 3135085 w 3219061"/>
              <a:gd name="connsiteY1" fmla="*/ 111967 h 2034073"/>
              <a:gd name="connsiteX2" fmla="*/ 102636 w 3219061"/>
              <a:gd name="connsiteY2" fmla="*/ 111967 h 2034073"/>
              <a:gd name="connsiteX3" fmla="*/ 102636 w 3219061"/>
              <a:gd name="connsiteY3" fmla="*/ 0 h 2034073"/>
              <a:gd name="connsiteX4" fmla="*/ 3219061 w 3219061"/>
              <a:gd name="connsiteY4" fmla="*/ 0 h 2034073"/>
              <a:gd name="connsiteX5" fmla="*/ 3219061 w 3219061"/>
              <a:gd name="connsiteY5" fmla="*/ 2034073 h 2034073"/>
              <a:gd name="connsiteX6" fmla="*/ 0 w 3219061"/>
              <a:gd name="connsiteY6" fmla="*/ 2034073 h 2034073"/>
              <a:gd name="connsiteX7" fmla="*/ 0 w 3219061"/>
              <a:gd name="connsiteY7" fmla="*/ 1894114 h 2034073"/>
              <a:gd name="connsiteX8" fmla="*/ 3135085 w 3219061"/>
              <a:gd name="connsiteY8" fmla="*/ 1903445 h 2034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19061" h="2034073">
                <a:moveTo>
                  <a:pt x="3135085" y="1903445"/>
                </a:moveTo>
                <a:lnTo>
                  <a:pt x="3135085" y="111967"/>
                </a:lnTo>
                <a:lnTo>
                  <a:pt x="102636" y="111967"/>
                </a:lnTo>
                <a:lnTo>
                  <a:pt x="102636" y="0"/>
                </a:lnTo>
                <a:lnTo>
                  <a:pt x="3219061" y="0"/>
                </a:lnTo>
                <a:lnTo>
                  <a:pt x="3219061" y="2034073"/>
                </a:lnTo>
                <a:lnTo>
                  <a:pt x="0" y="2034073"/>
                </a:lnTo>
                <a:lnTo>
                  <a:pt x="0" y="1894114"/>
                </a:lnTo>
                <a:lnTo>
                  <a:pt x="3135085" y="190344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Rectangle 41"/>
          <p:cNvSpPr/>
          <p:nvPr/>
        </p:nvSpPr>
        <p:spPr>
          <a:xfrm>
            <a:off x="5187819" y="3021757"/>
            <a:ext cx="233267" cy="2008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Oval 50"/>
          <p:cNvSpPr/>
          <p:nvPr/>
        </p:nvSpPr>
        <p:spPr>
          <a:xfrm>
            <a:off x="5915747" y="3859373"/>
            <a:ext cx="121298" cy="12129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Re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7921" y="3508780"/>
                <a:ext cx="708527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7764" y="2856725"/>
                <a:ext cx="7098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/>
          <p:cNvSpPr txBox="1"/>
          <p:nvPr/>
        </p:nvSpPr>
        <p:spPr>
          <a:xfrm>
            <a:off x="1847461" y="3556216"/>
            <a:ext cx="1074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Deuteron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456085" y="3959654"/>
            <a:ext cx="107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Deuteron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27820" y="3962879"/>
            <a:ext cx="1136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Dineutron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pole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1104900" y="1351506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Decreasing the potential strength,</a:t>
            </a:r>
            <a:br>
              <a:rPr lang="it-IT" sz="2400" dirty="0" smtClean="0"/>
            </a:br>
            <a:r>
              <a:rPr lang="it-IT" sz="2400" dirty="0" smtClean="0"/>
              <a:t>the pole reaches threshold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104900" y="1358919"/>
            <a:ext cx="6391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pole </a:t>
            </a:r>
            <a:r>
              <a:rPr lang="it-IT" sz="2400" dirty="0" smtClean="0"/>
              <a:t>jumps </a:t>
            </a:r>
            <a:r>
              <a:rPr lang="it-IT" sz="2400" dirty="0" smtClean="0"/>
              <a:t>on the 2nd sheet (</a:t>
            </a:r>
            <a:r>
              <a:rPr lang="it-IT" sz="2400" dirty="0" smtClean="0"/>
              <a:t>dineutron</a:t>
            </a:r>
            <a:r>
              <a:rPr lang="it-IT" sz="2400" dirty="0" smtClean="0"/>
              <a:t>),</a:t>
            </a:r>
            <a:br>
              <a:rPr lang="it-IT" sz="2400" dirty="0" smtClean="0"/>
            </a:br>
            <a:r>
              <a:rPr lang="it-IT" sz="2400" dirty="0" smtClean="0"/>
              <a:t>it becomes a virtual state</a:t>
            </a:r>
          </a:p>
        </p:txBody>
      </p:sp>
    </p:spTree>
    <p:extLst>
      <p:ext uri="{BB962C8B-B14F-4D97-AF65-F5344CB8AC3E}">
        <p14:creationId xmlns:p14="http://schemas.microsoft.com/office/powerpoint/2010/main" val="241357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-3.33333E-6 -0.0377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89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-0.0314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74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2.22222E-6 L 0.08212 0.0004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9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3773 L -3.33333E-6 -0.0715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9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0046 L -0.08316 0.00046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6" grpId="0"/>
      <p:bldP spid="37" grpId="0"/>
      <p:bldP spid="62" grpId="0" animBg="1"/>
      <p:bldP spid="62" grpId="1" animBg="1"/>
      <p:bldP spid="51" grpId="0" animBg="1"/>
      <p:bldP spid="51" grpId="1" animBg="1"/>
      <p:bldP spid="63" grpId="0"/>
      <p:bldP spid="64" grpId="0"/>
      <p:bldP spid="65" grpId="0"/>
      <p:bldP spid="66" grpId="0"/>
      <p:bldP spid="66" grpId="1"/>
      <p:bldP spid="6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/>
          <p:nvPr/>
        </p:nvSpPr>
        <p:spPr>
          <a:xfrm>
            <a:off x="158620" y="2419163"/>
            <a:ext cx="8909180" cy="345970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22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Bound and virtual states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Studies of exotic hadrons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3911" y="266628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261" y="2722672"/>
            <a:ext cx="4135230" cy="283263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flipV="1">
            <a:off x="2880727" y="444272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75120" y="304651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5000362" y="444272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348982" y="464083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01867" y="272339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7698" y="464873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82521" y="1384186"/>
            <a:ext cx="5163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The situation is more complicated when more channels are open</a:t>
            </a:r>
            <a:endParaRPr lang="it-IT" sz="2400" dirty="0"/>
          </a:p>
          <a:p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94816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Studies of exotic hadrons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4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73" y="3516220"/>
            <a:ext cx="4134083" cy="28009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38" y="3516220"/>
            <a:ext cx="4062361" cy="27523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2261" y="3676577"/>
                <a:ext cx="901272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346" y="3676577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90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304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Studies of exotic hadrons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 19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8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55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Studies of exotic hadrons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34" y="3508310"/>
            <a:ext cx="4206019" cy="28523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8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47" y="3543366"/>
            <a:ext cx="4158204" cy="281730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334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Studies of exotic hadrons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8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886" y="3543366"/>
            <a:ext cx="4154326" cy="28173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10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315478" y="434328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52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000" y="3542400"/>
            <a:ext cx="4204312" cy="2851200"/>
          </a:xfrm>
          <a:prstGeom prst="rect">
            <a:avLst/>
          </a:prstGeom>
        </p:spPr>
      </p:pic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Studies of exotic hadrons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Minimal(istic) model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1" y="3508310"/>
            <a:ext cx="4209945" cy="28523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/>
              <p:cNvSpPr/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𝑖𝑖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1" y="6061974"/>
                <a:ext cx="901272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" t="34856" r="52501" b="46939"/>
          <a:stretch/>
        </p:blipFill>
        <p:spPr>
          <a:xfrm>
            <a:off x="39726" y="1117200"/>
            <a:ext cx="4771465" cy="24285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it-IT" sz="2400" dirty="0" smtClean="0"/>
                  <a:t>Effective range expansion</a:t>
                </a:r>
                <a:br>
                  <a:rPr lang="it-IT" sz="2400" dirty="0" smtClean="0"/>
                </a:br>
                <a:r>
                  <a:rPr lang="it-IT" sz="2400" dirty="0" smtClean="0"/>
                  <a:t/>
                </a:r>
                <a:br>
                  <a:rPr lang="it-IT" sz="2400" dirty="0" smtClean="0"/>
                </a:br>
                <a:r>
                  <a:rPr lang="it-IT" sz="2400" dirty="0" smtClean="0"/>
                  <a:t>We can 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it-IT" sz="2400" dirty="0" smtClean="0"/>
                  <a:t> to reduce</a:t>
                </a:r>
                <a:br>
                  <a:rPr lang="it-IT" sz="2400" dirty="0" smtClean="0"/>
                </a:br>
                <a:r>
                  <a:rPr lang="it-IT" sz="2400" dirty="0" smtClean="0"/>
                  <a:t>to the scattering length approximation</a:t>
                </a:r>
                <a:endParaRPr lang="it-IT" sz="2400" dirty="0"/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218" y="1531187"/>
                <a:ext cx="3850529" cy="1938992"/>
              </a:xfrm>
              <a:prstGeom prst="rect">
                <a:avLst/>
              </a:prstGeom>
              <a:blipFill rotWithShape="0">
                <a:blip r:embed="rId7"/>
                <a:stretch>
                  <a:fillRect t="-2516" r="-4437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smtClean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𝑖𝑖</m:t>
                        </m:r>
                      </m:sub>
                    </m:sSub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947" y="5989233"/>
                <a:ext cx="994952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4878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5290345" y="3584207"/>
            <a:ext cx="289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Doesn’t point to a 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723" y="3614004"/>
            <a:ext cx="2337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Points to a virtual state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8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Epilogue</a:t>
            </a:r>
            <a:endParaRPr lang="it-IT" sz="36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0852" y="1398184"/>
            <a:ext cx="6502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smtClean="0"/>
              <a:t>Studying exotic hadrons is challenging</a:t>
            </a:r>
            <a:endParaRPr lang="it-IT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86699" y="2282879"/>
            <a:ext cx="8843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They are related to  </a:t>
            </a:r>
            <a:r>
              <a:rPr lang="it-IT" sz="2400" dirty="0" smtClean="0">
                <a:solidFill>
                  <a:srgbClr val="FF0000"/>
                </a:solidFill>
              </a:rPr>
              <a:t>dynamics of QCD building blocks</a:t>
            </a:r>
            <a:endParaRPr lang="it-IT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8707" y="3009957"/>
            <a:ext cx="8843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They often appear as small fraction of cross sections, </a:t>
            </a:r>
            <a:br>
              <a:rPr lang="it-IT" sz="2400" dirty="0" smtClean="0"/>
            </a:br>
            <a:r>
              <a:rPr lang="it-IT" sz="2400" dirty="0" smtClean="0"/>
              <a:t>hard (but mandatory!) to find </a:t>
            </a:r>
            <a:r>
              <a:rPr lang="it-IT" sz="2400" dirty="0" smtClean="0">
                <a:solidFill>
                  <a:srgbClr val="FF0000"/>
                </a:solidFill>
              </a:rPr>
              <a:t>consistency between </a:t>
            </a:r>
            <a:br>
              <a:rPr lang="it-IT" sz="2400" dirty="0" smtClean="0">
                <a:solidFill>
                  <a:srgbClr val="FF0000"/>
                </a:solidFill>
              </a:rPr>
            </a:br>
            <a:r>
              <a:rPr lang="it-IT" sz="2400" dirty="0" smtClean="0">
                <a:solidFill>
                  <a:srgbClr val="FF0000"/>
                </a:solidFill>
              </a:rPr>
              <a:t>different channels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48028" y="5572035"/>
            <a:ext cx="1847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/>
              <a:t>Thank you!</a:t>
            </a:r>
            <a:endParaRPr lang="it-IT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6699" y="4210286"/>
            <a:ext cx="8843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it-IT" sz="2400" dirty="0" smtClean="0"/>
              <a:t>Dispersive methods can improve the consistency, and offer insights</a:t>
            </a:r>
            <a:br>
              <a:rPr lang="it-IT" sz="2400" dirty="0" smtClean="0"/>
            </a:br>
            <a:r>
              <a:rPr lang="it-IT" sz="2400" dirty="0" smtClean="0"/>
              <a:t>into their nature</a:t>
            </a:r>
            <a:endParaRPr lang="it-IT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9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29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/>
          </a:p>
        </p:txBody>
      </p:sp>
      <p:sp>
        <p:nvSpPr>
          <p:cNvPr id="23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Joint Physics Analysis Center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8" b="60949"/>
          <a:stretch/>
        </p:blipFill>
        <p:spPr>
          <a:xfrm>
            <a:off x="0" y="1166327"/>
            <a:ext cx="9144000" cy="21180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1" t="60669" r="1870" b="11261"/>
          <a:stretch/>
        </p:blipFill>
        <p:spPr>
          <a:xfrm>
            <a:off x="3892420" y="3895682"/>
            <a:ext cx="5175380" cy="185368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101409"/>
            <a:ext cx="1818473" cy="136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4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flowchart(s)</a:t>
            </a:r>
            <a:endParaRPr lang="it-IT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200" y="1049482"/>
            <a:ext cx="1956380" cy="11738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40825" y="1364282"/>
            <a:ext cx="4218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it-IT" sz="2400" dirty="0" smtClean="0"/>
              <a:t>You are given a model/theory</a:t>
            </a:r>
          </a:p>
        </p:txBody>
      </p:sp>
      <p:sp>
        <p:nvSpPr>
          <p:cNvPr id="7" name="Down Arrow 6"/>
          <p:cNvSpPr/>
          <p:nvPr/>
        </p:nvSpPr>
        <p:spPr>
          <a:xfrm>
            <a:off x="3963177" y="1908336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" y="2354629"/>
            <a:ext cx="1978969" cy="14713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solidFill>
                <a:srgbClr val="DDB867">
                  <a:alpha val="56000"/>
                </a:srgb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36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557" y="2786417"/>
                <a:ext cx="1163075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34611" y="3957300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0825" y="4332066"/>
            <a:ext cx="35911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arenR" startAt="3"/>
            </a:pPr>
            <a:r>
              <a:rPr lang="it-IT" sz="2400" dirty="0"/>
              <a:t>You compare with data.</a:t>
            </a:r>
            <a:br>
              <a:rPr lang="it-IT" sz="2400" dirty="0"/>
            </a:br>
            <a:r>
              <a:rPr lang="it-IT" sz="2400" dirty="0"/>
              <a:t>Or you don’t.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40825" y="2786417"/>
            <a:ext cx="3988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calculate the amplitude</a:t>
            </a:r>
          </a:p>
        </p:txBody>
      </p:sp>
      <p:sp>
        <p:nvSpPr>
          <p:cNvPr id="100" name="Down Arrow 99"/>
          <p:cNvSpPr/>
          <p:nvPr/>
        </p:nvSpPr>
        <p:spPr>
          <a:xfrm>
            <a:off x="3963176" y="3482583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5403386" y="5163063"/>
            <a:ext cx="3664414" cy="164106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>
                <a:solidFill>
                  <a:schemeClr val="tx1"/>
                </a:solidFill>
              </a:rPr>
              <a:t>Predictive power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>
                <a:solidFill>
                  <a:schemeClr val="tx1"/>
                </a:solidFill>
              </a:rPr>
              <a:t>Physical interpretation </a:t>
            </a:r>
            <a: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b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 smtClean="0">
                <a:solidFill>
                  <a:schemeClr val="tx1"/>
                </a:solidFill>
              </a:rPr>
              <a:t>(</a:t>
            </a:r>
            <a:r>
              <a:rPr lang="it-IT" sz="2400" dirty="0">
                <a:solidFill>
                  <a:schemeClr val="tx1"/>
                </a:solidFill>
              </a:rPr>
              <a:t>within the model!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dirty="0">
                <a:solidFill>
                  <a:schemeClr val="tx1"/>
                </a:solidFill>
              </a:rPr>
              <a:t>)</a:t>
            </a:r>
            <a:br>
              <a:rPr lang="it-IT" sz="2400" dirty="0">
                <a:solidFill>
                  <a:schemeClr val="tx1"/>
                </a:solidFill>
              </a:rPr>
            </a:br>
            <a:r>
              <a:rPr lang="it-IT" sz="2400" dirty="0">
                <a:solidFill>
                  <a:schemeClr val="tx1"/>
                </a:solidFill>
              </a:rPr>
              <a:t>Biased by the input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Studies of exotic hadrons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1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0" grpId="0" animBg="1"/>
      <p:bldP spid="12" grpId="0"/>
      <p:bldP spid="18" grpId="0"/>
      <p:bldP spid="10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94325" y="1626050"/>
            <a:ext cx="7772400" cy="1362075"/>
          </a:xfrm>
        </p:spPr>
        <p:txBody>
          <a:bodyPr/>
          <a:lstStyle/>
          <a:p>
            <a:pPr algn="ctr"/>
            <a:r>
              <a:rPr lang="it-IT" dirty="0" smtClean="0">
                <a:solidFill>
                  <a:schemeClr val="bg1"/>
                </a:solidFill>
              </a:rPr>
              <a:t>Backup</a:t>
            </a:r>
            <a:endParaRPr lang="it-IT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Titolo 1"/>
          <p:cNvSpPr txBox="1">
            <a:spLocks/>
          </p:cNvSpPr>
          <p:nvPr/>
        </p:nvSpPr>
        <p:spPr>
          <a:xfrm>
            <a:off x="1870787" y="615872"/>
            <a:ext cx="5402424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800" dirty="0" smtClean="0"/>
              <a:t>The scalar glueball</a:t>
            </a:r>
            <a:endParaRPr lang="it-IT" sz="4800" dirty="0"/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588" y="2456376"/>
            <a:ext cx="5180823" cy="34538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560519" y="2005966"/>
            <a:ext cx="3583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A. Rodas,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 in progress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45284" y="5001208"/>
                <a:ext cx="10534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it-IT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it-IT" sz="36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5284" y="5001208"/>
                <a:ext cx="1053430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18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Glueballs</a:t>
            </a:r>
            <a:endParaRPr lang="it-IT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46" y="2024743"/>
            <a:ext cx="3563179" cy="408680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8" t="27101" r="16163" b="21053"/>
          <a:stretch/>
        </p:blipFill>
        <p:spPr>
          <a:xfrm>
            <a:off x="4842588" y="2024743"/>
            <a:ext cx="3844212" cy="413992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4" name="TextBox 43"/>
          <p:cNvSpPr txBox="1"/>
          <p:nvPr/>
        </p:nvSpPr>
        <p:spPr>
          <a:xfrm>
            <a:off x="1567235" y="1157301"/>
            <a:ext cx="60095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The </a:t>
            </a:r>
            <a:r>
              <a:rPr lang="it-IT" sz="2200" dirty="0" smtClean="0">
                <a:solidFill>
                  <a:srgbClr val="FF0000"/>
                </a:solidFill>
              </a:rPr>
              <a:t>clearest</a:t>
            </a:r>
            <a:r>
              <a:rPr lang="it-IT" sz="2200" dirty="0" smtClean="0"/>
              <a:t> sign of confinement in pure Yang-Mills</a:t>
            </a:r>
            <a:br>
              <a:rPr lang="it-IT" sz="2200" dirty="0" smtClean="0"/>
            </a:br>
            <a:r>
              <a:rPr lang="it-IT" sz="2200" dirty="0" smtClean="0"/>
              <a:t>The </a:t>
            </a:r>
            <a:r>
              <a:rPr lang="it-IT" sz="2200" dirty="0" smtClean="0">
                <a:solidFill>
                  <a:srgbClr val="FF0000"/>
                </a:solidFill>
              </a:rPr>
              <a:t>worst</a:t>
            </a:r>
            <a:r>
              <a:rPr lang="it-IT" sz="2200" dirty="0" smtClean="0"/>
              <a:t> state to search in real life</a:t>
            </a:r>
            <a:endParaRPr lang="it-IT" sz="2200" dirty="0"/>
          </a:p>
        </p:txBody>
      </p:sp>
      <p:sp>
        <p:nvSpPr>
          <p:cNvPr id="47" name="TextBox 46"/>
          <p:cNvSpPr txBox="1"/>
          <p:nvPr/>
        </p:nvSpPr>
        <p:spPr>
          <a:xfrm>
            <a:off x="821094" y="4861249"/>
            <a:ext cx="258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Morningstar and Peardon</a:t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PRD60, 034509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526113" y="5465219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Gregory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/>
            </a:r>
            <a:br>
              <a:rPr lang="it-IT" dirty="0" smtClean="0">
                <a:solidFill>
                  <a:srgbClr val="C00000"/>
                </a:solidFill>
              </a:rPr>
            </a:br>
            <a:r>
              <a:rPr lang="it-IT" dirty="0" smtClean="0">
                <a:solidFill>
                  <a:srgbClr val="C00000"/>
                </a:solidFill>
              </a:rPr>
              <a:t>JHEP1210, 170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9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2637343"/>
            <a:ext cx="9144000" cy="42206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36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it-IT" sz="36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it-IT" sz="3600" b="0" i="0" smtClean="0">
                        <a:latin typeface="Cambria Math" panose="02040503050406030204" pitchFamily="18" charset="0"/>
                      </a:rPr>
                      <m:t>and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sSubSup>
                      <m:sSubSupPr>
                        <m:ctrlPr>
                          <a:rPr lang="it-IT" sz="36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it-IT" sz="36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dirty="0" smtClean="0">
                    <a:solidFill>
                      <a:schemeClr val="bg1">
                        <a:lumMod val="50000"/>
                      </a:schemeClr>
                    </a:solidFill>
                  </a:rPr>
                  <a:t>A. Pilloni – </a:t>
                </a:r>
                <a:r>
                  <a:rPr lang="it-IT" sz="1600" dirty="0">
                    <a:solidFill>
                      <a:schemeClr val="bg1">
                        <a:lumMod val="50000"/>
                      </a:schemeClr>
                    </a:solidFill>
                  </a:rPr>
                  <a:t>Amplitude analysis of </a:t>
                </a:r>
                <a14:m>
                  <m:oMath xmlns:m="http://schemas.openxmlformats.org/officeDocument/2006/math"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it-IT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360668"/>
                <a:ext cx="6650183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458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/>
          <p:cNvGrpSpPr/>
          <p:nvPr/>
        </p:nvGrpSpPr>
        <p:grpSpPr>
          <a:xfrm>
            <a:off x="54834" y="1033898"/>
            <a:ext cx="2897916" cy="1603445"/>
            <a:chOff x="5503574" y="4197927"/>
            <a:chExt cx="3110490" cy="1905723"/>
          </a:xfrm>
        </p:grpSpPr>
        <p:sp>
          <p:nvSpPr>
            <p:cNvPr id="3" name="Rectangle 2"/>
            <p:cNvSpPr/>
            <p:nvPr/>
          </p:nvSpPr>
          <p:spPr>
            <a:xfrm>
              <a:off x="5503574" y="4197927"/>
              <a:ext cx="3110490" cy="19057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5503574" y="4378037"/>
              <a:ext cx="3022600" cy="1512888"/>
              <a:chOff x="3372" y="1706"/>
              <a:chExt cx="1904" cy="953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7" y="2449"/>
                <a:ext cx="418" cy="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7" y="2284"/>
                <a:ext cx="418" cy="1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3690" y="2089"/>
                <a:ext cx="68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3690" y="2509"/>
                <a:ext cx="687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4" name="Line 10"/>
              <p:cNvSpPr>
                <a:spLocks noChangeShapeType="1"/>
              </p:cNvSpPr>
              <p:nvPr/>
            </p:nvSpPr>
            <p:spPr bwMode="auto">
              <a:xfrm>
                <a:off x="4377" y="2089"/>
                <a:ext cx="0" cy="42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pic>
            <p:nvPicPr>
              <p:cNvPr id="15" name="Picture 11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77" y="1706"/>
                <a:ext cx="899" cy="4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6" name="Oval 12"/>
              <p:cNvSpPr>
                <a:spLocks noChangeArrowheads="1"/>
              </p:cNvSpPr>
              <p:nvPr/>
            </p:nvSpPr>
            <p:spPr bwMode="auto">
              <a:xfrm>
                <a:off x="4734" y="2209"/>
                <a:ext cx="247" cy="39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0" hangingPunct="0"/>
                <a:r>
                  <a:rPr lang="en-US" sz="2800" dirty="0">
                    <a:latin typeface="Times New Roman" panose="02020603050405020304" pitchFamily="18" charset="0"/>
                  </a:rPr>
                  <a:t>G</a:t>
                </a:r>
              </a:p>
            </p:txBody>
          </p:sp>
          <p:sp>
            <p:nvSpPr>
              <p:cNvPr id="17" name="Line 13"/>
              <p:cNvSpPr>
                <a:spLocks noChangeShapeType="1"/>
              </p:cNvSpPr>
              <p:nvPr/>
            </p:nvSpPr>
            <p:spPr bwMode="auto">
              <a:xfrm flipV="1">
                <a:off x="4981" y="2239"/>
                <a:ext cx="137" cy="6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8" name="Line 14"/>
              <p:cNvSpPr>
                <a:spLocks noChangeShapeType="1"/>
              </p:cNvSpPr>
              <p:nvPr/>
            </p:nvSpPr>
            <p:spPr bwMode="auto">
              <a:xfrm flipV="1">
                <a:off x="4981" y="2209"/>
                <a:ext cx="219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9" name="Line 15"/>
              <p:cNvSpPr>
                <a:spLocks noChangeShapeType="1"/>
              </p:cNvSpPr>
              <p:nvPr/>
            </p:nvSpPr>
            <p:spPr bwMode="auto">
              <a:xfrm>
                <a:off x="4981" y="2419"/>
                <a:ext cx="110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0" name="Line 16"/>
              <p:cNvSpPr>
                <a:spLocks noChangeShapeType="1"/>
              </p:cNvSpPr>
              <p:nvPr/>
            </p:nvSpPr>
            <p:spPr bwMode="auto">
              <a:xfrm>
                <a:off x="5008" y="2419"/>
                <a:ext cx="192" cy="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1" name="Line 17"/>
              <p:cNvSpPr>
                <a:spLocks noChangeShapeType="1"/>
              </p:cNvSpPr>
              <p:nvPr/>
            </p:nvSpPr>
            <p:spPr bwMode="auto">
              <a:xfrm>
                <a:off x="4981" y="2509"/>
                <a:ext cx="137" cy="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2" name="Line 18"/>
              <p:cNvSpPr>
                <a:spLocks noChangeShapeType="1"/>
              </p:cNvSpPr>
              <p:nvPr/>
            </p:nvSpPr>
            <p:spPr bwMode="auto">
              <a:xfrm>
                <a:off x="4981" y="2509"/>
                <a:ext cx="219" cy="1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3937" y="2089"/>
                <a:ext cx="165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4" name="Line 20"/>
              <p:cNvSpPr>
                <a:spLocks noChangeShapeType="1"/>
              </p:cNvSpPr>
              <p:nvPr/>
            </p:nvSpPr>
            <p:spPr bwMode="auto">
              <a:xfrm flipH="1">
                <a:off x="4075" y="2509"/>
                <a:ext cx="27" cy="1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5" name="Text Box 21"/>
              <p:cNvSpPr txBox="1">
                <a:spLocks noChangeArrowheads="1"/>
              </p:cNvSpPr>
              <p:nvPr/>
            </p:nvSpPr>
            <p:spPr bwMode="auto">
              <a:xfrm>
                <a:off x="3372" y="2160"/>
                <a:ext cx="37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1600">
                    <a:latin typeface="Times New Roman" panose="02020603050405020304" pitchFamily="18" charset="0"/>
                  </a:rPr>
                  <a:t>J/</a:t>
                </a:r>
                <a:r>
                  <a:rPr lang="en-US" sz="1600">
                    <a:latin typeface="Symbol" panose="05050102010706020507" pitchFamily="18" charset="2"/>
                  </a:rPr>
                  <a:t>y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3370112" y="1484392"/>
            <a:ext cx="57738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This is a gluon-rich process, expected to be one of the</a:t>
            </a:r>
            <a:br>
              <a:rPr lang="it-IT" sz="2000" dirty="0" smtClean="0"/>
            </a:br>
            <a:r>
              <a:rPr lang="it-IT" sz="2000" dirty="0" smtClean="0"/>
              <a:t>golden channels for the search of the scalar glueball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753518" y="2670910"/>
            <a:ext cx="4390482" cy="4028311"/>
            <a:chOff x="1714499" y="1866900"/>
            <a:chExt cx="5715001" cy="4712648"/>
          </a:xfrm>
        </p:grpSpPr>
        <p:sp>
          <p:nvSpPr>
            <p:cNvPr id="36" name="Rectangle 35"/>
            <p:cNvSpPr/>
            <p:nvPr/>
          </p:nvSpPr>
          <p:spPr>
            <a:xfrm>
              <a:off x="1714499" y="1866900"/>
              <a:ext cx="5715001" cy="47126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9" t="2592" r="4157" b="51250"/>
            <a:stretch/>
          </p:blipFill>
          <p:spPr>
            <a:xfrm>
              <a:off x="1714500" y="1866900"/>
              <a:ext cx="5715000" cy="3165591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3" t="2216" r="2612" b="67326"/>
            <a:stretch/>
          </p:blipFill>
          <p:spPr>
            <a:xfrm>
              <a:off x="1933575" y="5015099"/>
              <a:ext cx="5495925" cy="1564449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4833" y="2703552"/>
            <a:ext cx="4741101" cy="3995670"/>
            <a:chOff x="161608" y="1098852"/>
            <a:chExt cx="6061910" cy="5011313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" b="51319"/>
            <a:stretch/>
          </p:blipFill>
          <p:spPr>
            <a:xfrm>
              <a:off x="161608" y="1098852"/>
              <a:ext cx="5937569" cy="3338550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40" r="8289" b="68489"/>
            <a:stretch/>
          </p:blipFill>
          <p:spPr>
            <a:xfrm>
              <a:off x="161608" y="4448502"/>
              <a:ext cx="6061910" cy="1661663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857862" y="1327680"/>
                <a:ext cx="3506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dirty="0" smtClean="0"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862" y="1327680"/>
                <a:ext cx="350673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876349" y="1897367"/>
                <a:ext cx="3506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49" y="1897367"/>
                <a:ext cx="350672" cy="369332"/>
              </a:xfrm>
              <a:prstGeom prst="rect">
                <a:avLst/>
              </a:prstGeom>
              <a:blipFill rotWithShape="0">
                <a:blip r:embed="rId12"/>
                <a:stretch>
                  <a:fillRect r="-21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509" y="2808563"/>
            <a:ext cx="510582" cy="23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035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65765" b="59573"/>
          <a:stretch/>
        </p:blipFill>
        <p:spPr>
          <a:xfrm>
            <a:off x="134695" y="4552523"/>
            <a:ext cx="1386196" cy="1018520"/>
          </a:xfrm>
          <a:prstGeom prst="rect">
            <a:avLst/>
          </a:prstGeom>
        </p:spPr>
      </p:pic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4" b="83551"/>
          <a:stretch/>
        </p:blipFill>
        <p:spPr>
          <a:xfrm>
            <a:off x="1093968" y="2097489"/>
            <a:ext cx="6862757" cy="922700"/>
          </a:xfrm>
          <a:prstGeom prst="rect">
            <a:avLst/>
          </a:prstGeom>
        </p:spPr>
      </p:pic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Same model as before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43" t="43248" r="15210" b="37559"/>
          <a:stretch/>
        </p:blipFill>
        <p:spPr>
          <a:xfrm>
            <a:off x="457200" y="3178309"/>
            <a:ext cx="4898571" cy="10766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3" t="53606" r="20489" b="30884"/>
          <a:stretch/>
        </p:blipFill>
        <p:spPr>
          <a:xfrm>
            <a:off x="5345429" y="4649765"/>
            <a:ext cx="3548497" cy="906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0833" y="1326103"/>
                <a:ext cx="84946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Two channels,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𝐾𝐾</m:t>
                    </m:r>
                  </m:oMath>
                </a14:m>
                <a:r>
                  <a:rPr lang="it-IT" dirty="0" smtClean="0"/>
                  <a:t>		Two waves,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 smtClean="0"/>
                  <a:t>	52 parameters	</a:t>
                </a:r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0833" y="1326103"/>
                <a:ext cx="8494633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574" t="-10000" b="-26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8" t="19129" r="10204" b="59573"/>
          <a:stretch/>
        </p:blipFill>
        <p:spPr>
          <a:xfrm>
            <a:off x="1515600" y="4552523"/>
            <a:ext cx="3091543" cy="101852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5626359" y="3245560"/>
            <a:ext cx="3441441" cy="1128507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3 </a:t>
            </a:r>
            <a:r>
              <a:rPr lang="it-IT" i="1" dirty="0" smtClean="0">
                <a:solidFill>
                  <a:srgbClr val="FF0000"/>
                </a:solidFill>
              </a:rPr>
              <a:t>K</a:t>
            </a:r>
            <a:r>
              <a:rPr lang="it-IT" dirty="0" smtClean="0">
                <a:solidFill>
                  <a:srgbClr val="FF0000"/>
                </a:solidFill>
              </a:rPr>
              <a:t>-matrix pole for the S-wave</a:t>
            </a:r>
          </a:p>
          <a:p>
            <a:pPr algn="ctr"/>
            <a:r>
              <a:rPr lang="it-IT" dirty="0" smtClean="0">
                <a:solidFill>
                  <a:srgbClr val="FF0000"/>
                </a:solidFill>
              </a:rPr>
              <a:t>3 </a:t>
            </a:r>
            <a:r>
              <a:rPr lang="it-IT" i="1" dirty="0">
                <a:solidFill>
                  <a:srgbClr val="FF0000"/>
                </a:solidFill>
              </a:rPr>
              <a:t>K</a:t>
            </a:r>
            <a:r>
              <a:rPr lang="it-IT" dirty="0">
                <a:solidFill>
                  <a:srgbClr val="FF0000"/>
                </a:solidFill>
              </a:rPr>
              <a:t>-matrix </a:t>
            </a:r>
            <a:r>
              <a:rPr lang="it-IT" dirty="0" smtClean="0">
                <a:solidFill>
                  <a:srgbClr val="FF0000"/>
                </a:solidFill>
              </a:rPr>
              <a:t>poles </a:t>
            </a:r>
            <a:r>
              <a:rPr lang="it-IT" dirty="0">
                <a:solidFill>
                  <a:srgbClr val="FF0000"/>
                </a:solidFill>
              </a:rPr>
              <a:t>for the </a:t>
            </a:r>
            <a:r>
              <a:rPr lang="it-IT" dirty="0" smtClean="0">
                <a:solidFill>
                  <a:srgbClr val="FF0000"/>
                </a:solidFill>
              </a:rPr>
              <a:t>D-wave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5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Fit results (preliminary)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8" t="47301" r="51122" b="16871"/>
          <a:stretch/>
        </p:blipFill>
        <p:spPr>
          <a:xfrm>
            <a:off x="104483" y="2080727"/>
            <a:ext cx="4633961" cy="28644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0" t="44141" r="7163" b="16993"/>
          <a:stretch/>
        </p:blipFill>
        <p:spPr>
          <a:xfrm>
            <a:off x="4817354" y="2080727"/>
            <a:ext cx="4144666" cy="286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15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Pole position (preliminary)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59" y="1239641"/>
            <a:ext cx="4536041" cy="3073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9" y="1208797"/>
            <a:ext cx="4572000" cy="3097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35902" y="4749282"/>
                <a:ext cx="3387012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it-IT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(1500)</m:t>
                          </m:r>
                        </m:e>
                      </m:d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=1460 </m:t>
                      </m:r>
                      <m:r>
                        <m:rPr>
                          <m:nor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2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(1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71</m:t>
                          </m:r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0)</m:t>
                          </m:r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800</m:t>
                      </m:r>
                      <m:r>
                        <a:rPr lang="it-IT" sz="2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sz="220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200" i="1">
                          <a:latin typeface="Cambria Math" panose="02040503050406030204" pitchFamily="18" charset="0"/>
                        </a:rPr>
                        <m:t>𝑀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sz="2200" b="0" i="1" smtClean="0">
                              <a:latin typeface="Cambria Math" panose="02040503050406030204" pitchFamily="18" charset="0"/>
                            </a:rPr>
                            <m:t>2020</m:t>
                          </m:r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97</m:t>
                      </m:r>
                      <m:r>
                        <a:rPr lang="it-IT" sz="2200" i="1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nor/>
                        </m:rPr>
                        <a:rPr lang="it-IT" sz="220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02" y="4749282"/>
                <a:ext cx="3387012" cy="1107996"/>
              </a:xfrm>
              <a:prstGeom prst="rect">
                <a:avLst/>
              </a:prstGeom>
              <a:blipFill rotWithShape="0">
                <a:blip r:embed="rId5"/>
                <a:stretch>
                  <a:fillRect b="-54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613054" y="4749282"/>
                <a:ext cx="5353664" cy="11079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(1500)</m:t>
                          </m:r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85 </m:t>
                      </m:r>
                      <m:r>
                        <m:rPr>
                          <m:nor/>
                        </m:rPr>
                        <a:rPr lang="it-IT" sz="220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(1710)</m:t>
                          </m:r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it-IT" sz="2200" i="1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nor/>
                        </m:rPr>
                        <a:rPr lang="it-IT" sz="220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it-IT" sz="2200" b="0" i="0" smtClean="0">
                          <a:latin typeface="Cambria Math" panose="02040503050406030204" pitchFamily="18" charset="0"/>
                        </a:rPr>
                        <m:t>Γ</m:t>
                      </m:r>
                      <m:d>
                        <m:dPr>
                          <m:ctrlPr>
                            <a:rPr lang="it-IT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it-IT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it-IT" sz="2200" i="1">
                              <a:latin typeface="Cambria Math" panose="02040503050406030204" pitchFamily="18" charset="0"/>
                            </a:rPr>
                            <m:t>(2020)</m:t>
                          </m:r>
                        </m:e>
                      </m:d>
                      <m:r>
                        <a:rPr lang="it-IT" sz="2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200" b="0" i="1" smtClean="0">
                          <a:latin typeface="Cambria Math" panose="02040503050406030204" pitchFamily="18" charset="0"/>
                        </a:rPr>
                        <m:t>49</m:t>
                      </m:r>
                      <m:r>
                        <a:rPr lang="it-IT" sz="2200" i="1">
                          <a:latin typeface="Cambria Math" panose="02040503050406030204" pitchFamily="18" charset="0"/>
                        </a:rPr>
                        <m:t>0 </m:t>
                      </m:r>
                      <m:r>
                        <m:rPr>
                          <m:nor/>
                        </m:rPr>
                        <a:rPr lang="it-IT" sz="2200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sz="2200" dirty="0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3054" y="4749282"/>
                <a:ext cx="5353664" cy="1107996"/>
              </a:xfrm>
              <a:prstGeom prst="rect">
                <a:avLst/>
              </a:prstGeom>
              <a:blipFill rotWithShape="0">
                <a:blip r:embed="rId6"/>
                <a:stretch>
                  <a:fillRect b="-549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940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Bootstrap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=1.8 </m:t>
                    </m:r>
                    <m:sSup>
                      <m:s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sz="36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6093"/>
            <a:ext cx="4572000" cy="30976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6093"/>
            <a:ext cx="4572000" cy="30976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0163" y="4700879"/>
            <a:ext cx="6863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Our skepticism about a second pole in the relevant region is confirmed:</a:t>
            </a:r>
          </a:p>
          <a:p>
            <a:r>
              <a:rPr lang="it-IT" dirty="0" smtClean="0"/>
              <a:t>It is unstable and not trustable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476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38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61482"/>
            <a:ext cx="4572000" cy="30976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780"/>
            <a:ext cx="4572000" cy="30976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4674637"/>
            <a:ext cx="83432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For each class, the maximum deviation of mass and width is taken as a systematic error</a:t>
            </a:r>
            <a:br>
              <a:rPr lang="it-IT" dirty="0" smtClean="0"/>
            </a:br>
            <a:r>
              <a:rPr lang="it-IT" dirty="0" smtClean="0"/>
              <a:t>Deviation smaller than the statistical error are neglected</a:t>
            </a:r>
            <a:br>
              <a:rPr lang="it-IT" dirty="0" smtClean="0"/>
            </a:br>
            <a:r>
              <a:rPr lang="it-IT" dirty="0" smtClean="0"/>
              <a:t>Systematic of different classes are summed in quadrature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1961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39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4" y="1766576"/>
            <a:ext cx="8950036" cy="3252674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7387628" y="4110273"/>
            <a:ext cx="1086416" cy="271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662249" y="5066787"/>
            <a:ext cx="988337" cy="3141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Life is not easy...</a:t>
            </a:r>
            <a:endParaRPr lang="it-IT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23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The flowchart(s)</a:t>
            </a:r>
            <a:endParaRPr lang="it-IT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2642400" y="2336173"/>
            <a:ext cx="2881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000" indent="-342000">
              <a:buFont typeface="+mj-lt"/>
              <a:buAutoNum type="arabicParenR" startAt="3"/>
            </a:pPr>
            <a:r>
              <a:rPr lang="it-IT" sz="2400" dirty="0" smtClean="0"/>
              <a:t>You extract physics</a:t>
            </a:r>
          </a:p>
        </p:txBody>
      </p:sp>
      <p:sp>
        <p:nvSpPr>
          <p:cNvPr id="7" name="Down Arrow 6"/>
          <p:cNvSpPr/>
          <p:nvPr/>
        </p:nvSpPr>
        <p:spPr>
          <a:xfrm flipV="1">
            <a:off x="3963600" y="2880227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98" name="Picture 9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9" b="14039"/>
          <a:stretch/>
        </p:blipFill>
        <p:spPr>
          <a:xfrm>
            <a:off x="457200" y="4929191"/>
            <a:ext cx="1978969" cy="14314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42400" y="5303957"/>
            <a:ext cx="35911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indent="-342000">
              <a:buFont typeface="+mj-lt"/>
              <a:buAutoNum type="arabicParenR"/>
            </a:pPr>
            <a:r>
              <a:rPr lang="it-IT" sz="2400" dirty="0"/>
              <a:t>You </a:t>
            </a:r>
            <a:r>
              <a:rPr lang="it-IT" sz="2400" dirty="0" smtClean="0"/>
              <a:t>start </a:t>
            </a:r>
            <a:r>
              <a:rPr lang="it-IT" sz="2400" dirty="0"/>
              <a:t>with </a:t>
            </a:r>
            <a:r>
              <a:rPr lang="it-IT" sz="2400" dirty="0" smtClean="0"/>
              <a:t>data</a:t>
            </a:r>
            <a:endParaRPr lang="it-IT" sz="2400" dirty="0"/>
          </a:p>
        </p:txBody>
      </p:sp>
      <p:sp>
        <p:nvSpPr>
          <p:cNvPr id="18" name="Rectangle 17"/>
          <p:cNvSpPr/>
          <p:nvPr/>
        </p:nvSpPr>
        <p:spPr>
          <a:xfrm>
            <a:off x="2642400" y="3758308"/>
            <a:ext cx="53799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arenR" startAt="2"/>
            </a:pPr>
            <a:r>
              <a:rPr lang="it-IT" sz="2400" dirty="0"/>
              <a:t>You </a:t>
            </a:r>
            <a:r>
              <a:rPr lang="it-IT" sz="2400" dirty="0" smtClean="0"/>
              <a:t>choose a set of generic amplitudes</a:t>
            </a:r>
            <a:endParaRPr lang="it-IT" sz="2400" dirty="0"/>
          </a:p>
        </p:txBody>
      </p:sp>
      <p:sp>
        <p:nvSpPr>
          <p:cNvPr id="100" name="Down Arrow 99"/>
          <p:cNvSpPr/>
          <p:nvPr/>
        </p:nvSpPr>
        <p:spPr>
          <a:xfrm flipV="1">
            <a:off x="3963600" y="4454474"/>
            <a:ext cx="1217645" cy="686795"/>
          </a:xfrm>
          <a:prstGeom prst="downArrow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ounded Rectangle 30"/>
          <p:cNvSpPr/>
          <p:nvPr/>
        </p:nvSpPr>
        <p:spPr>
          <a:xfrm>
            <a:off x="4823927" y="837076"/>
            <a:ext cx="4243873" cy="130781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2400" dirty="0" smtClean="0">
                <a:solidFill>
                  <a:schemeClr val="tx1"/>
                </a:solidFill>
              </a:rPr>
              <a:t>Less predictive </a:t>
            </a:r>
            <a:r>
              <a:rPr lang="it-IT" sz="2400" dirty="0">
                <a:solidFill>
                  <a:schemeClr val="tx1"/>
                </a:solidFill>
              </a:rPr>
              <a:t>power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it-IT" sz="2400" b="1" dirty="0">
              <a:solidFill>
                <a:srgbClr val="00B050"/>
              </a:solidFill>
            </a:endParaRPr>
          </a:p>
          <a:p>
            <a:r>
              <a:rPr lang="it-IT" sz="2400" dirty="0" smtClean="0">
                <a:solidFill>
                  <a:schemeClr val="tx1"/>
                </a:solidFill>
              </a:rPr>
              <a:t>Some physical </a:t>
            </a:r>
            <a:r>
              <a:rPr lang="it-IT" sz="2400" dirty="0">
                <a:solidFill>
                  <a:schemeClr val="tx1"/>
                </a:solidFill>
              </a:rPr>
              <a:t>interpretation </a:t>
            </a:r>
            <a:r>
              <a:rPr lang="it-IT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  <a:t/>
            </a:r>
            <a:br>
              <a:rPr lang="it-IT" sz="2400" b="1" dirty="0" smtClean="0">
                <a:solidFill>
                  <a:srgbClr val="00B050"/>
                </a:solidFill>
                <a:sym typeface="Wingdings" panose="05000000000000000000" pitchFamily="2" charset="2"/>
              </a:rPr>
            </a:br>
            <a:r>
              <a:rPr lang="it-IT" sz="2400" dirty="0" smtClean="0">
                <a:solidFill>
                  <a:schemeClr val="tx1"/>
                </a:solidFill>
              </a:rPr>
              <a:t>Minimally biased </a:t>
            </a:r>
            <a:r>
              <a:rPr lang="it-IT" sz="2400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it-IT" sz="2400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8" t="29405" r="68673" b="17957"/>
          <a:stretch/>
        </p:blipFill>
        <p:spPr>
          <a:xfrm>
            <a:off x="457200" y="1857692"/>
            <a:ext cx="1956380" cy="15077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3"/>
          <a:stretch/>
        </p:blipFill>
        <p:spPr>
          <a:xfrm>
            <a:off x="469257" y="3497800"/>
            <a:ext cx="1944324" cy="121941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Studies of exotic hadrons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8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8" grpId="0"/>
      <p:bldP spid="100" grpId="0" animBg="1"/>
      <p:bldP spid="3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-Matrix principles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  <a:endParaRPr lang="it-IT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+ Lorentz, discrete &amp; global symmetries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405774" y="4083563"/>
            <a:ext cx="4495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These are constraints the amplitudes have to satisfy, but do not fix the dynamics</a:t>
            </a:r>
          </a:p>
          <a:p>
            <a:endParaRPr lang="it-IT" dirty="0"/>
          </a:p>
          <a:p>
            <a:r>
              <a:rPr lang="it-IT" dirty="0" smtClean="0"/>
              <a:t>Impose the constraints, parameterize the ignorance, extract the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70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Unitarity &amp; 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0" y="2029510"/>
            <a:ext cx="4122005" cy="32426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684" y="2029510"/>
            <a:ext cx="4122005" cy="324264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3130" y="4902822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28683" y="4902823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14680" y="5422984"/>
            <a:ext cx="638591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dirty="0" smtClean="0"/>
              <a:t>Finding resonances means writing analytic amplitude, </a:t>
            </a:r>
            <a:br>
              <a:rPr lang="it-IT" sz="2200" dirty="0" smtClean="0"/>
            </a:br>
            <a:r>
              <a:rPr lang="it-IT" sz="2200" dirty="0" smtClean="0"/>
              <a:t>and </a:t>
            </a:r>
            <a:r>
              <a:rPr lang="it-IT" sz="2200" dirty="0" smtClean="0">
                <a:solidFill>
                  <a:srgbClr val="FF0000"/>
                </a:solidFill>
              </a:rPr>
              <a:t>hunting for poles </a:t>
            </a:r>
            <a:r>
              <a:rPr lang="it-IT" sz="2200" dirty="0" smtClean="0"/>
              <a:t>in the complex plane</a:t>
            </a:r>
            <a:endParaRPr lang="it-IT" sz="2200" dirty="0"/>
          </a:p>
        </p:txBody>
      </p:sp>
      <p:sp>
        <p:nvSpPr>
          <p:cNvPr id="10" name="Rectangle 9"/>
          <p:cNvSpPr/>
          <p:nvPr/>
        </p:nvSpPr>
        <p:spPr>
          <a:xfrm>
            <a:off x="1803745" y="1175947"/>
            <a:ext cx="54255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dirty="0" smtClean="0"/>
              <a:t>Unitarity creates a </a:t>
            </a:r>
            <a:r>
              <a:rPr lang="it-IT" sz="2200" dirty="0" smtClean="0">
                <a:solidFill>
                  <a:srgbClr val="FF0000"/>
                </a:solidFill>
              </a:rPr>
              <a:t>branch cut </a:t>
            </a:r>
            <a:r>
              <a:rPr lang="it-IT" sz="2200" dirty="0" smtClean="0"/>
              <a:t>on the real </a:t>
            </a:r>
            <a:r>
              <a:rPr lang="it-IT" sz="2200" dirty="0"/>
              <a:t>axis</a:t>
            </a:r>
            <a:r>
              <a:rPr lang="it-IT" sz="2200" dirty="0" smtClean="0"/>
              <a:t>,</a:t>
            </a:r>
            <a:br>
              <a:rPr lang="it-IT" sz="2200" dirty="0" smtClean="0"/>
            </a:br>
            <a:r>
              <a:rPr lang="it-IT" sz="2200" dirty="0" smtClean="0"/>
              <a:t>two </a:t>
            </a:r>
            <a:r>
              <a:rPr lang="it-IT" sz="2200" dirty="0"/>
              <a:t>sheets continuosly </a:t>
            </a:r>
            <a:r>
              <a:rPr lang="it-IT" sz="2200" dirty="0" smtClean="0"/>
              <a:t>connected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415714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452" y="2118446"/>
            <a:ext cx="3275748" cy="18223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959667"/>
            <a:ext cx="4026277" cy="29811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Precise determination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of pole position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06447" y="2118446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Smooth «background»</a:t>
            </a:r>
            <a:endParaRPr lang="it-IT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Recap: single channel  </a:t>
                </a:r>
                <a14:m>
                  <m:oMath xmlns:m="http://schemas.openxmlformats.org/officeDocument/2006/math">
                    <m:r>
                      <a:rPr lang="it-IT" sz="36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6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216401" y="930207"/>
                <a:ext cx="4572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it-IT" dirty="0" smtClean="0"/>
                  <a:t>Test </a:t>
                </a:r>
                <a:r>
                  <a:rPr lang="it-IT" dirty="0"/>
                  <a:t>against the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it-IT" dirty="0"/>
                  <a:t>-wave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  <m:r>
                      <a:rPr lang="it-IT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/>
                  <a:t>data, where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dirty="0"/>
                  <a:t> and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it-IT" dirty="0"/>
                  <a:t> show up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6401" y="930207"/>
                <a:ext cx="4572000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1200" t="-5660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267201" y="1457263"/>
            <a:ext cx="47555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A. Jackura, M. Mikhasenko, 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 &amp; COMPASS), PLB779, 464-472</a:t>
            </a:r>
          </a:p>
        </p:txBody>
      </p:sp>
    </p:spTree>
    <p:extLst>
      <p:ext uri="{BB962C8B-B14F-4D97-AF65-F5344CB8AC3E}">
        <p14:creationId xmlns:p14="http://schemas.microsoft.com/office/powerpoint/2010/main" val="145393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/>
                  <a:t>What about the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?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2" t="53061" r="5612" b="8299"/>
          <a:stretch/>
        </p:blipFill>
        <p:spPr>
          <a:xfrm>
            <a:off x="4795597" y="1118270"/>
            <a:ext cx="4188180" cy="27725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t="55978" r="51133" b="7150"/>
          <a:stretch/>
        </p:blipFill>
        <p:spPr>
          <a:xfrm>
            <a:off x="127119" y="1118270"/>
            <a:ext cx="4351575" cy="2772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9" t="43809" r="51020" b="10612"/>
          <a:stretch/>
        </p:blipFill>
        <p:spPr>
          <a:xfrm>
            <a:off x="5505061" y="3959654"/>
            <a:ext cx="3181739" cy="2525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7119" y="4576217"/>
                <a:ext cx="4929491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Even if an Adler zero is added,</a:t>
                </a:r>
                <a:br>
                  <a:rPr lang="it-IT" dirty="0" smtClean="0"/>
                </a:br>
                <a:r>
                  <a:rPr lang="it-IT" dirty="0" smtClean="0"/>
                  <a:t>hard to obtain a reasonable behavior of the phase </a:t>
                </a:r>
                <a:br>
                  <a:rPr lang="it-IT" dirty="0" smtClean="0"/>
                </a:br>
                <a:r>
                  <a:rPr lang="it-IT" dirty="0" smtClean="0"/>
                  <a:t>in the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dirty="0" smtClean="0"/>
                  <a:t>region</a:t>
                </a:r>
              </a:p>
              <a:p>
                <a:r>
                  <a:rPr lang="it-IT" dirty="0" smtClean="0"/>
                  <a:t>We are exploring new parametrization</a:t>
                </a:r>
                <a:endParaRPr lang="it-IT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19" y="4576217"/>
                <a:ext cx="4929491" cy="1200329"/>
              </a:xfrm>
              <a:prstGeom prst="rect">
                <a:avLst/>
              </a:prstGeom>
              <a:blipFill rotWithShape="0">
                <a:blip r:embed="rId6"/>
                <a:stretch>
                  <a:fillRect l="-1114" t="-3046" r="-124" b="-710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554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Data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4" b="14785"/>
          <a:stretch/>
        </p:blipFill>
        <p:spPr>
          <a:xfrm>
            <a:off x="0" y="1049482"/>
            <a:ext cx="4572000" cy="24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08" b="14740"/>
          <a:stretch/>
        </p:blipFill>
        <p:spPr>
          <a:xfrm>
            <a:off x="4572000" y="1050878"/>
            <a:ext cx="4572000" cy="24912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7"/>
          <a:stretch/>
        </p:blipFill>
        <p:spPr>
          <a:xfrm>
            <a:off x="0" y="3540682"/>
            <a:ext cx="4572000" cy="29204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58510" y="3668268"/>
                <a:ext cx="3998980" cy="23083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 sharp drop appears at 2 GeV in </a:t>
                </a:r>
                <a:r>
                  <a:rPr lang="it-IT" i="1" dirty="0" smtClean="0"/>
                  <a:t>P</a:t>
                </a:r>
                <a:r>
                  <a:rPr lang="it-IT" dirty="0" smtClean="0"/>
                  <a:t>-wave</a:t>
                </a:r>
                <a:br>
                  <a:rPr lang="it-IT" dirty="0" smtClean="0"/>
                </a:br>
                <a:r>
                  <a:rPr lang="it-IT" dirty="0" smtClean="0"/>
                  <a:t>intensity and phase</a:t>
                </a:r>
                <a:br>
                  <a:rPr lang="it-IT" dirty="0" smtClean="0"/>
                </a:br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No convincing physical motivation for it</a:t>
                </a:r>
              </a:p>
              <a:p>
                <a:endParaRPr lang="it-IT" dirty="0"/>
              </a:p>
              <a:p>
                <a:r>
                  <a:rPr lang="it-IT" dirty="0" smtClean="0"/>
                  <a:t>It affects the position of the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b="0" i="1" smtClean="0">
                        <a:latin typeface="Cambria Math" panose="02040503050406030204" pitchFamily="18" charset="0"/>
                      </a:rPr>
                      <m:t>(1700)</m:t>
                    </m:r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smtClean="0"/>
                  <a:t>We decided to fit up to 2 GeV only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8510" y="3668268"/>
                <a:ext cx="3998980" cy="2308324"/>
              </a:xfrm>
              <a:prstGeom prst="rect">
                <a:avLst/>
              </a:prstGeom>
              <a:blipFill rotWithShape="0">
                <a:blip r:embed="rId6"/>
                <a:stretch>
                  <a:fillRect l="-1220" t="-1587" r="-610" b="-343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326932" y="555430"/>
            <a:ext cx="2788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COMPASS</a:t>
            </a:r>
            <a:r>
              <a:rPr lang="it-IT" dirty="0">
                <a:solidFill>
                  <a:srgbClr val="C00000"/>
                </a:solidFill>
              </a:rPr>
              <a:t>, PLB740, 303-311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225872" y="1248892"/>
                <a:ext cx="107946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it-IT" i="1" dirty="0" smtClean="0"/>
                  <a:t>P</a:t>
                </a:r>
                <a:r>
                  <a:rPr lang="it-IT" dirty="0" smtClean="0"/>
                  <a:t>-wave</a:t>
                </a:r>
                <a:br>
                  <a:rPr lang="it-IT" dirty="0" smtClean="0"/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(resc.)</a:t>
                </a:r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5872" y="1248892"/>
                <a:ext cx="1079463" cy="923330"/>
              </a:xfrm>
              <a:prstGeom prst="rect">
                <a:avLst/>
              </a:prstGeom>
              <a:blipFill rotWithShape="0">
                <a:blip r:embed="rId7"/>
                <a:stretch>
                  <a:fillRect l="-565" t="-3974" r="-5085" b="-19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7972953" y="1224528"/>
            <a:ext cx="884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i="1" dirty="0" smtClean="0"/>
              <a:t>D</a:t>
            </a:r>
            <a:r>
              <a:rPr lang="it-IT" dirty="0" smtClean="0"/>
              <a:t>-wave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1425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2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Systematic studies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8" t="19129" r="10204" b="59573"/>
          <a:stretch/>
        </p:blipFill>
        <p:spPr>
          <a:xfrm>
            <a:off x="1714395" y="1669363"/>
            <a:ext cx="4661241" cy="10185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1591" y="1136617"/>
            <a:ext cx="760984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smtClean="0"/>
              <a:t>Change of functional form and parameters in the denominator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912775" y="2789742"/>
                <a:ext cx="5065426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Default: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=1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 smtClean="0"/>
                  <a:t>. We try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𝑅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0.8, 1.8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 smtClean="0"/>
              </a:p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it-IT" dirty="0"/>
                  <a:t>Default: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it-IT" dirty="0"/>
                  <a:t>. We try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 smtClean="0"/>
              </a:p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We also try a different function:</a:t>
                </a:r>
                <a:br>
                  <a:rPr lang="it-IT" dirty="0" smtClean="0"/>
                </a:br>
                <a:r>
                  <a:rPr lang="it-IT" dirty="0"/>
                  <a:t>with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=2, 1.5, 1</m:t>
                    </m:r>
                  </m:oMath>
                </a14:m>
                <a:r>
                  <a:rPr lang="it-IT" dirty="0"/>
                  <a:t> </a:t>
                </a:r>
              </a:p>
              <a:p>
                <a:pPr>
                  <a:buClr>
                    <a:srgbClr val="C00000"/>
                  </a:buClr>
                </a:pPr>
                <a:endParaRPr lang="it-IT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2775" y="2789742"/>
                <a:ext cx="5065426" cy="1477328"/>
              </a:xfrm>
              <a:prstGeom prst="rect">
                <a:avLst/>
              </a:prstGeom>
              <a:blipFill rotWithShape="0">
                <a:blip r:embed="rId4"/>
                <a:stretch>
                  <a:fillRect l="-842" t="-24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t="30068" r="11545" b="57687"/>
          <a:stretch/>
        </p:blipFill>
        <p:spPr>
          <a:xfrm>
            <a:off x="5318449" y="3181968"/>
            <a:ext cx="3676261" cy="6766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1591" y="4093388"/>
            <a:ext cx="50115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it-IT" sz="2200" dirty="0" smtClean="0"/>
              <a:t>Change of parameters in the numerator</a:t>
            </a:r>
            <a:endParaRPr lang="it-IT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843798" y="4575205"/>
                <a:ext cx="5398401" cy="67217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Default: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=−0.1 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it-IT" dirty="0" smtClean="0"/>
                  <a:t>. We try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m:rPr>
                            <m:nor/>
                          </m:rPr>
                          <a:rPr lang="it-IT">
                            <a:latin typeface="Cambria Math" panose="02040503050406030204" pitchFamily="18" charset="0"/>
                          </a:rPr>
                          <m:t>eff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=−0.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it-IT">
                            <a:latin typeface="Cambria Math" panose="02040503050406030204" pitchFamily="18" charset="0"/>
                          </a:rPr>
                          <m:t>GeV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dirty="0" smtClean="0"/>
              </a:p>
              <a:p>
                <a:pPr marL="285750" indent="-285750">
                  <a:buClr>
                    <a:srgbClr val="C00000"/>
                  </a:buClr>
                  <a:buFont typeface="Arial" panose="020B0604020202020204" pitchFamily="34" charset="0"/>
                  <a:buChar char="•"/>
                </a:pPr>
                <a:r>
                  <a:rPr lang="it-IT" dirty="0" smtClean="0"/>
                  <a:t>Default: 3rd order polynomial. </a:t>
                </a:r>
                <a:r>
                  <a:rPr lang="it-IT" dirty="0"/>
                  <a:t>We </a:t>
                </a:r>
                <a:r>
                  <a:rPr lang="it-IT" dirty="0" smtClean="0"/>
                  <a:t>try 4th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3798" y="4575205"/>
                <a:ext cx="5398401" cy="672172"/>
              </a:xfrm>
              <a:prstGeom prst="rect">
                <a:avLst/>
              </a:prstGeom>
              <a:blipFill rotWithShape="0">
                <a:blip r:embed="rId6"/>
                <a:stretch>
                  <a:fillRect l="-677" t="-3636" b="-1363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182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46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𝜌𝜋</m:t>
                    </m:r>
                  </m:oMath>
                </a14:m>
                <a:r>
                  <a:rPr lang="it-IT" sz="3600" dirty="0" smtClean="0"/>
                  <a:t> channel and Deck amplitude</a:t>
                </a:r>
                <a:endParaRPr lang="it-IT" sz="360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9" t="63027" r="35297" b="8911"/>
          <a:stretch/>
        </p:blipFill>
        <p:spPr>
          <a:xfrm>
            <a:off x="732047" y="1246211"/>
            <a:ext cx="3167236" cy="2329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29" t="19142" r="8119" b="51815"/>
          <a:stretch/>
        </p:blipFill>
        <p:spPr>
          <a:xfrm>
            <a:off x="4539197" y="1246212"/>
            <a:ext cx="3666168" cy="2291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736756" y="1385033"/>
                <a:ext cx="615425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solidFill>
                                <a:srgbClr val="E2841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E2841C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E2841C"/>
                              </a:solidFill>
                              <a:latin typeface="Cambria Math" panose="02040503050406030204" pitchFamily="18" charset="0"/>
                            </a:rPr>
                            <m:t>𝜋𝜋</m:t>
                          </m:r>
                        </m:sub>
                      </m:sSub>
                    </m:oMath>
                  </m:oMathPara>
                </a14:m>
                <a:endParaRPr lang="it-IT" dirty="0">
                  <a:solidFill>
                    <a:srgbClr val="E2841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6756" y="1385033"/>
                <a:ext cx="615425" cy="36933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961025" y="2935393"/>
            <a:ext cx="3850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spc="-2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</a:t>
            </a:r>
            <a:endParaRPr lang="it-IT" sz="2200" spc="-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56799" y="3630290"/>
            <a:ext cx="37872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production allows for a nonresonant component (</a:t>
            </a:r>
            <a:r>
              <a:rPr lang="it-IT" dirty="0" smtClean="0">
                <a:solidFill>
                  <a:srgbClr val="FF0000"/>
                </a:solidFill>
              </a:rPr>
              <a:t>Deck effect</a:t>
            </a:r>
            <a:r>
              <a:rPr lang="it-IT" dirty="0" smtClean="0"/>
              <a:t>)</a:t>
            </a:r>
            <a:br>
              <a:rPr lang="it-IT" dirty="0" smtClean="0"/>
            </a:br>
            <a:r>
              <a:rPr lang="it-IT" dirty="0" smtClean="0"/>
              <a:t>The singularity is close to the physical region, </a:t>
            </a:r>
            <a:r>
              <a:rPr lang="it-IT" dirty="0" smtClean="0">
                <a:solidFill>
                  <a:srgbClr val="FF0000"/>
                </a:solidFill>
              </a:rPr>
              <a:t>peaking background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We do not include this channel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9" r="53268"/>
          <a:stretch/>
        </p:blipFill>
        <p:spPr>
          <a:xfrm>
            <a:off x="75942" y="3642878"/>
            <a:ext cx="2589841" cy="2609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1" t="23536"/>
          <a:stretch/>
        </p:blipFill>
        <p:spPr>
          <a:xfrm>
            <a:off x="2669540" y="3627331"/>
            <a:ext cx="2572466" cy="262513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64866" y="4609118"/>
            <a:ext cx="1348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66C266"/>
                </a:solidFill>
              </a:rPr>
              <a:t>(Deck)</a:t>
            </a:r>
            <a:endParaRPr lang="it-IT" sz="1000" dirty="0">
              <a:solidFill>
                <a:srgbClr val="66C266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24692" y="4603820"/>
            <a:ext cx="1348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>
                <a:solidFill>
                  <a:srgbClr val="66C266"/>
                </a:solidFill>
              </a:rPr>
              <a:t>(Deck)</a:t>
            </a:r>
            <a:endParaRPr lang="it-IT" sz="1000" dirty="0">
              <a:solidFill>
                <a:srgbClr val="66C2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72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itolo 1"/>
              <p:cNvSpPr txBox="1">
                <a:spLocks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 smtClean="0">
                    <a:solidFill>
                      <a:schemeClr val="tx2"/>
                    </a:solidFill>
                  </a:rPr>
                  <a:t>Searching for resonances in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𝜂𝜋</m:t>
                    </m:r>
                  </m:oMath>
                </a14:m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25016"/>
                <a:ext cx="8229600" cy="900102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58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3940813"/>
            <a:ext cx="8699878" cy="266513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307" y="1565605"/>
            <a:ext cx="3588190" cy="19961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2" y="888894"/>
            <a:ext cx="4026277" cy="305191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6367604" y="4078965"/>
            <a:ext cx="22517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Precise determination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of pole position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1045" y="1404141"/>
            <a:ext cx="212987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Smooth «background»</a:t>
            </a:r>
            <a:endParaRPr lang="it-IT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43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35885"/>
            <a:ext cx="9127378" cy="2365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928" y="1016419"/>
            <a:ext cx="87547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One can test different parametrizations of the amplitude, which correspond to</a:t>
            </a:r>
            <a:br>
              <a:rPr lang="it-IT" dirty="0" smtClean="0"/>
            </a:br>
            <a:r>
              <a:rPr lang="it-IT" dirty="0" smtClean="0">
                <a:solidFill>
                  <a:srgbClr val="FF0000"/>
                </a:solidFill>
              </a:rPr>
              <a:t>different singularities → different natures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07" y="5852640"/>
            <a:ext cx="2780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Szczepaniak, PLB747, 410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331832" y="4712736"/>
            <a:ext cx="2048005" cy="1101598"/>
            <a:chOff x="0" y="3567065"/>
            <a:chExt cx="4025559" cy="2087655"/>
          </a:xfrm>
        </p:grpSpPr>
        <p:sp>
          <p:nvSpPr>
            <p:cNvPr id="36" name="Rectangle 35"/>
            <p:cNvSpPr/>
            <p:nvPr/>
          </p:nvSpPr>
          <p:spPr>
            <a:xfrm>
              <a:off x="0" y="3567065"/>
              <a:ext cx="4025559" cy="20876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996" y="4381871"/>
                  <a:ext cx="497940" cy="28025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4878" b="-7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43940" y="4056279"/>
                  <a:ext cx="497940" cy="28025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l="-21951" r="-9756" b="-8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/>
                <p:cNvSpPr txBox="1"/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4" name="TextBox 2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25625" y="3766766"/>
                  <a:ext cx="497940" cy="280251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b="-6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8166" y="4368115"/>
                  <a:ext cx="497940" cy="280251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4390" r="-7317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1617" y="4424468"/>
                  <a:ext cx="648330" cy="46661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sz="16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96" y="5010394"/>
                  <a:ext cx="750963" cy="46661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7742" r="-16129" b="-35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96506" y="4910499"/>
                  <a:ext cx="497940" cy="280251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4762" t="-4000" r="-40476" b="-72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Connector 9"/>
            <p:cNvCxnSpPr/>
            <p:nvPr/>
          </p:nvCxnSpPr>
          <p:spPr>
            <a:xfrm>
              <a:off x="177838" y="4765691"/>
              <a:ext cx="123894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reeform 10"/>
            <p:cNvSpPr/>
            <p:nvPr/>
          </p:nvSpPr>
          <p:spPr>
            <a:xfrm>
              <a:off x="1418161" y="4119327"/>
              <a:ext cx="1367073" cy="950614"/>
            </a:xfrm>
            <a:custGeom>
              <a:avLst/>
              <a:gdLst>
                <a:gd name="connsiteX0" fmla="*/ 0 w 1367073"/>
                <a:gd name="connsiteY0" fmla="*/ 642796 h 950614"/>
                <a:gd name="connsiteX1" fmla="*/ 860079 w 1367073"/>
                <a:gd name="connsiteY1" fmla="*/ 0 h 950614"/>
                <a:gd name="connsiteX2" fmla="*/ 1367073 w 1367073"/>
                <a:gd name="connsiteY2" fmla="*/ 950614 h 950614"/>
                <a:gd name="connsiteX3" fmla="*/ 0 w 1367073"/>
                <a:gd name="connsiteY3" fmla="*/ 642796 h 950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7073" h="950614">
                  <a:moveTo>
                    <a:pt x="0" y="642796"/>
                  </a:moveTo>
                  <a:lnTo>
                    <a:pt x="860079" y="0"/>
                  </a:lnTo>
                  <a:lnTo>
                    <a:pt x="1367073" y="950614"/>
                  </a:lnTo>
                  <a:lnTo>
                    <a:pt x="0" y="6427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600"/>
            </a:p>
          </p:txBody>
        </p:sp>
        <p:cxnSp>
          <p:nvCxnSpPr>
            <p:cNvPr id="31" name="Straight Connector 30"/>
            <p:cNvCxnSpPr/>
            <p:nvPr/>
          </p:nvCxnSpPr>
          <p:spPr>
            <a:xfrm flipV="1">
              <a:off x="2267136" y="3802864"/>
              <a:ext cx="1060552" cy="3220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V="1">
              <a:off x="2782432" y="4727287"/>
              <a:ext cx="857209" cy="3389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 flipV="1">
              <a:off x="2782432" y="5066210"/>
              <a:ext cx="903009" cy="38707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136178" y="3993089"/>
            <a:ext cx="2773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Triangle rescattering,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logarithmic branching point</a:t>
            </a:r>
            <a:endParaRPr lang="it-IT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481870" y="4448781"/>
            <a:ext cx="1764070" cy="1055012"/>
            <a:chOff x="3791831" y="4268181"/>
            <a:chExt cx="1764070" cy="1055012"/>
          </a:xfrm>
        </p:grpSpPr>
        <p:sp>
          <p:nvSpPr>
            <p:cNvPr id="30" name="Ovale 33"/>
            <p:cNvSpPr/>
            <p:nvPr/>
          </p:nvSpPr>
          <p:spPr>
            <a:xfrm rot="683251">
              <a:off x="3791831" y="4268181"/>
              <a:ext cx="1764070" cy="1055012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32" name="Gruppo 5"/>
            <p:cNvGrpSpPr/>
            <p:nvPr/>
          </p:nvGrpSpPr>
          <p:grpSpPr>
            <a:xfrm>
              <a:off x="3900021" y="4526439"/>
              <a:ext cx="792643" cy="496596"/>
              <a:chOff x="397037" y="2317619"/>
              <a:chExt cx="892884" cy="559397"/>
            </a:xfrm>
          </p:grpSpPr>
          <p:sp>
            <p:nvSpPr>
              <p:cNvPr id="34" name="Ovale 13"/>
              <p:cNvSpPr/>
              <p:nvPr/>
            </p:nvSpPr>
            <p:spPr>
              <a:xfrm rot="1702495">
                <a:off x="397037" y="231761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Ovale 10"/>
              <p:cNvSpPr/>
              <p:nvPr/>
            </p:nvSpPr>
            <p:spPr>
              <a:xfrm>
                <a:off x="885214" y="263154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Ovale 14"/>
              <p:cNvSpPr/>
              <p:nvPr/>
            </p:nvSpPr>
            <p:spPr>
              <a:xfrm>
                <a:off x="661994" y="245763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1" name="Gruppo 8"/>
            <p:cNvGrpSpPr/>
            <p:nvPr/>
          </p:nvGrpSpPr>
          <p:grpSpPr>
            <a:xfrm>
              <a:off x="4679773" y="4579026"/>
              <a:ext cx="792643" cy="496596"/>
              <a:chOff x="2165075" y="2492259"/>
              <a:chExt cx="892884" cy="559397"/>
            </a:xfrm>
          </p:grpSpPr>
          <p:sp>
            <p:nvSpPr>
              <p:cNvPr id="42" name="Ovale 16"/>
              <p:cNvSpPr/>
              <p:nvPr/>
            </p:nvSpPr>
            <p:spPr>
              <a:xfrm rot="1702495">
                <a:off x="2165075" y="2492259"/>
                <a:ext cx="892884" cy="559397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Ovale 20"/>
              <p:cNvSpPr/>
              <p:nvPr/>
            </p:nvSpPr>
            <p:spPr>
              <a:xfrm>
                <a:off x="2653252" y="2806185"/>
                <a:ext cx="102197" cy="102197"/>
              </a:xfrm>
              <a:prstGeom prst="ellipse">
                <a:avLst/>
              </a:prstGeom>
              <a:solidFill>
                <a:srgbClr val="FF7C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Ovale 21"/>
              <p:cNvSpPr/>
              <p:nvPr/>
            </p:nvSpPr>
            <p:spPr>
              <a:xfrm>
                <a:off x="2430032" y="2632271"/>
                <a:ext cx="102197" cy="102197"/>
              </a:xfrm>
              <a:prstGeom prst="ellipse">
                <a:avLst/>
              </a:prstGeom>
              <a:solidFill>
                <a:srgbClr val="3333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6920322" y="4483510"/>
            <a:ext cx="1678860" cy="1121319"/>
            <a:chOff x="4042235" y="1368305"/>
            <a:chExt cx="1891175" cy="1263125"/>
          </a:xfrm>
        </p:grpSpPr>
        <p:sp>
          <p:nvSpPr>
            <p:cNvPr id="46" name="Ovale 23"/>
            <p:cNvSpPr/>
            <p:nvPr/>
          </p:nvSpPr>
          <p:spPr>
            <a:xfrm rot="1702495">
              <a:off x="4135161" y="1762143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Ovale 24"/>
            <p:cNvSpPr/>
            <p:nvPr/>
          </p:nvSpPr>
          <p:spPr>
            <a:xfrm>
              <a:off x="4623338" y="2076069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8" name="Ovale 25"/>
            <p:cNvSpPr/>
            <p:nvPr/>
          </p:nvSpPr>
          <p:spPr>
            <a:xfrm>
              <a:off x="4400118" y="1902155"/>
              <a:ext cx="102197" cy="102197"/>
            </a:xfrm>
            <a:prstGeom prst="ellipse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9" name="Ovale 27"/>
            <p:cNvSpPr/>
            <p:nvPr/>
          </p:nvSpPr>
          <p:spPr>
            <a:xfrm rot="1702495">
              <a:off x="4905690" y="1710508"/>
              <a:ext cx="892884" cy="55939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Ovale 28"/>
            <p:cNvSpPr/>
            <p:nvPr/>
          </p:nvSpPr>
          <p:spPr>
            <a:xfrm>
              <a:off x="5393867" y="2024434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Ovale 29"/>
            <p:cNvSpPr/>
            <p:nvPr/>
          </p:nvSpPr>
          <p:spPr>
            <a:xfrm>
              <a:off x="5170647" y="1850520"/>
              <a:ext cx="102197" cy="102197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Ovale 3"/>
            <p:cNvSpPr/>
            <p:nvPr/>
          </p:nvSpPr>
          <p:spPr>
            <a:xfrm>
              <a:off x="4042235" y="1368305"/>
              <a:ext cx="1891175" cy="1263125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474377" y="3962253"/>
            <a:ext cx="186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(anti)bound state,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II/IV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(«molecule»)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905832" y="4001323"/>
            <a:ext cx="18847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Resonance,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III sheet pole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(«compact state»)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376090" y="5340214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sz="1600" dirty="0" smtClean="0">
                <a:solidFill>
                  <a:srgbClr val="C00000"/>
                </a:solidFill>
              </a:rPr>
              <a:t>Tornqvist, </a:t>
            </a:r>
            <a:r>
              <a:rPr lang="it-IT" sz="1600" dirty="0">
                <a:solidFill>
                  <a:srgbClr val="C00000"/>
                </a:solidFill>
              </a:rPr>
              <a:t>Z.Phys. </a:t>
            </a:r>
            <a:r>
              <a:rPr lang="it-IT" sz="1600" dirty="0" smtClean="0">
                <a:solidFill>
                  <a:srgbClr val="C00000"/>
                </a:solidFill>
              </a:rPr>
              <a:t>C61, 525</a:t>
            </a:r>
            <a:endParaRPr lang="it-IT" sz="1600" dirty="0">
              <a:solidFill>
                <a:srgbClr val="C00000"/>
              </a:solidFill>
            </a:endParaRPr>
          </a:p>
          <a:p>
            <a:r>
              <a:rPr lang="it-IT" sz="1600" dirty="0" smtClean="0">
                <a:solidFill>
                  <a:srgbClr val="C00000"/>
                </a:solidFill>
              </a:rPr>
              <a:t>Swanson, Phys.Rept. 429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Hanhart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 PRL111, 132003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549899" y="5365795"/>
            <a:ext cx="2780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</a:rPr>
              <a:t>Maiani </a:t>
            </a:r>
            <a:r>
              <a:rPr lang="it-IT" sz="1600" i="1" dirty="0" smtClean="0">
                <a:solidFill>
                  <a:srgbClr val="C00000"/>
                </a:solidFill>
              </a:rPr>
              <a:t>et al.</a:t>
            </a:r>
            <a:r>
              <a:rPr lang="it-IT" sz="1600" dirty="0" smtClean="0">
                <a:solidFill>
                  <a:srgbClr val="C00000"/>
                </a:solidFill>
              </a:rPr>
              <a:t>, PRD71, 014028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Faccini </a:t>
            </a:r>
            <a:r>
              <a:rPr lang="it-IT" sz="1600" i="1" dirty="0" smtClean="0">
                <a:solidFill>
                  <a:srgbClr val="C00000"/>
                </a:solidFill>
              </a:rPr>
              <a:t>et </a:t>
            </a:r>
            <a:r>
              <a:rPr lang="it-IT" sz="1600" i="1" dirty="0">
                <a:solidFill>
                  <a:srgbClr val="C00000"/>
                </a:solidFill>
              </a:rPr>
              <a:t>al.</a:t>
            </a:r>
            <a:r>
              <a:rPr lang="it-IT" sz="1600" dirty="0" smtClean="0">
                <a:solidFill>
                  <a:srgbClr val="C00000"/>
                </a:solidFill>
              </a:rPr>
              <a:t>, PRD87, 111102</a:t>
            </a:r>
          </a:p>
          <a:p>
            <a:r>
              <a:rPr lang="it-IT" sz="1600" dirty="0" smtClean="0">
                <a:solidFill>
                  <a:srgbClr val="C00000"/>
                </a:solidFill>
              </a:rPr>
              <a:t>Esposito </a:t>
            </a:r>
            <a:r>
              <a:rPr lang="it-IT" sz="1600" i="1" dirty="0" smtClean="0">
                <a:solidFill>
                  <a:srgbClr val="C00000"/>
                </a:solidFill>
              </a:rPr>
              <a:t>et al.,</a:t>
            </a:r>
            <a:r>
              <a:rPr lang="it-IT" sz="1600" dirty="0" smtClean="0">
                <a:solidFill>
                  <a:srgbClr val="C00000"/>
                </a:solidFill>
              </a:rPr>
              <a:t> Phys.Rept. 668</a:t>
            </a:r>
            <a:endParaRPr lang="it-IT" sz="1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>
                    <a:solidFill>
                      <a:schemeClr val="tx2"/>
                    </a:solidFill>
                  </a:rPr>
                  <a:t>Amplitude analysis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sz="36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(3900)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 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57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10"/>
                <a:stretch>
                  <a:fillRect l="-2222"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6280765" y="1293418"/>
            <a:ext cx="28466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C00000"/>
                </a:solidFill>
              </a:rPr>
              <a:t>AP </a:t>
            </a:r>
            <a:r>
              <a:rPr lang="it-IT" i="1" dirty="0">
                <a:solidFill>
                  <a:srgbClr val="C00000"/>
                </a:solidFill>
              </a:rPr>
              <a:t>et al. </a:t>
            </a:r>
            <a:r>
              <a:rPr lang="it-IT" dirty="0">
                <a:solidFill>
                  <a:srgbClr val="C00000"/>
                </a:solidFill>
              </a:rPr>
              <a:t>(JPAC), </a:t>
            </a:r>
            <a:r>
              <a:rPr lang="it-IT" dirty="0" smtClean="0">
                <a:solidFill>
                  <a:srgbClr val="C00000"/>
                </a:solidFill>
              </a:rPr>
              <a:t>PLB772, 200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8" name="Picture 5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58" y="1735953"/>
            <a:ext cx="1711614" cy="145052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025" y="1635885"/>
            <a:ext cx="1711614" cy="1469861"/>
          </a:xfrm>
          <a:prstGeom prst="rect">
            <a:avLst/>
          </a:prstGeom>
        </p:spPr>
      </p:pic>
      <p:cxnSp>
        <p:nvCxnSpPr>
          <p:cNvPr id="61" name="Straight Arrow Connector 60"/>
          <p:cNvCxnSpPr/>
          <p:nvPr/>
        </p:nvCxnSpPr>
        <p:spPr>
          <a:xfrm>
            <a:off x="3871750" y="2303191"/>
            <a:ext cx="940236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858" y="1907774"/>
                <a:ext cx="976423" cy="338554"/>
              </a:xfrm>
              <a:prstGeom prst="rect">
                <a:avLst/>
              </a:prstGeom>
              <a:blipFill rotWithShape="0">
                <a:blip r:embed="rId13"/>
                <a:stretch>
                  <a:fillRect r="-937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/>
          <p:cNvCxnSpPr/>
          <p:nvPr/>
        </p:nvCxnSpPr>
        <p:spPr>
          <a:xfrm flipV="1">
            <a:off x="2421871" y="3293151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(2420)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3502" y="3596365"/>
                <a:ext cx="916738" cy="338554"/>
              </a:xfrm>
              <a:prstGeom prst="rect">
                <a:avLst/>
              </a:prstGeom>
              <a:blipFill rotWithShape="0">
                <a:blip r:embed="rId14"/>
                <a:stretch>
                  <a:fillRect r="-12667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/>
          <p:cNvCxnSpPr/>
          <p:nvPr/>
        </p:nvCxnSpPr>
        <p:spPr>
          <a:xfrm flipV="1">
            <a:off x="929005" y="3120990"/>
            <a:ext cx="548953" cy="259620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(2400)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631" y="3368094"/>
                <a:ext cx="1143592" cy="338554"/>
              </a:xfrm>
              <a:prstGeom prst="rect">
                <a:avLst/>
              </a:prstGeom>
              <a:blipFill rotWithShape="0">
                <a:blip r:embed="rId15"/>
                <a:stretch>
                  <a:fillRect r="-12299" b="-109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solidFill>
                                <a:srgbClr val="018401"/>
                              </a:solidFill>
                              <a:latin typeface="Cambria Math" panose="02040503050406030204" pitchFamily="18" charset="0"/>
                            </a:rPr>
                            <m:t>3900</m:t>
                          </m:r>
                        </m:e>
                      </m:d>
                      <m:r>
                        <a:rPr lang="it-IT" sz="1600" b="0" i="1" smtClean="0">
                          <a:solidFill>
                            <a:srgbClr val="018401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it-IT" sz="1600" dirty="0">
                  <a:solidFill>
                    <a:srgbClr val="018401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90" y="3336130"/>
                <a:ext cx="1159722" cy="338554"/>
              </a:xfrm>
              <a:prstGeom prst="rect">
                <a:avLst/>
              </a:prstGeom>
              <a:blipFill rotWithShape="0">
                <a:blip r:embed="rId16"/>
                <a:stretch>
                  <a:fillRect r="-99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8" name="Straight Arrow Connector 67"/>
          <p:cNvCxnSpPr/>
          <p:nvPr/>
        </p:nvCxnSpPr>
        <p:spPr>
          <a:xfrm flipV="1">
            <a:off x="5781697" y="3051173"/>
            <a:ext cx="295051" cy="293601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79142" y="3137613"/>
            <a:ext cx="0" cy="264697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"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it-IT" sz="1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(980)"</m:t>
                      </m:r>
                    </m:oMath>
                  </m:oMathPara>
                </a14:m>
                <a:endParaRPr lang="it-IT" sz="1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0773" y="3440827"/>
                <a:ext cx="916738" cy="338554"/>
              </a:xfrm>
              <a:prstGeom prst="rect">
                <a:avLst/>
              </a:prstGeom>
              <a:blipFill rotWithShape="0">
                <a:blip r:embed="rId17"/>
                <a:stretch>
                  <a:fillRect r="-31333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7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49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7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7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8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8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7" cy="204235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9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it-IT" sz="3600" dirty="0" smtClean="0">
                    <a:solidFill>
                      <a:schemeClr val="tx2"/>
                    </a:solidFill>
                  </a:rPr>
                  <a:t>-Matrix principles</a:t>
                </a:r>
                <a:endParaRPr lang="it-IT" sz="36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8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52502"/>
              </a:xfrm>
              <a:prstGeom prst="rect">
                <a:avLst/>
              </a:prstGeom>
              <a:blipFill rotWithShape="0">
                <a:blip r:embed="rId3"/>
                <a:stretch>
                  <a:fillRect b="-220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0" y="1045218"/>
            <a:ext cx="3800253" cy="243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31" y="3484412"/>
            <a:ext cx="3801600" cy="20648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Studies of exotic hadrons at JPAC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1050604"/>
            <a:ext cx="4163348" cy="24233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" name="TextBox 4"/>
          <p:cNvSpPr txBox="1"/>
          <p:nvPr/>
        </p:nvSpPr>
        <p:spPr>
          <a:xfrm>
            <a:off x="5994744" y="3062363"/>
            <a:ext cx="1488501" cy="397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Analyticity</a:t>
            </a:r>
            <a:endParaRPr lang="it-IT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7287" y="5660021"/>
            <a:ext cx="3879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+ Lorentz, discrete &amp; global symmetries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3" t="4535" r="5753" b="24303"/>
          <a:stretch/>
        </p:blipFill>
        <p:spPr>
          <a:xfrm>
            <a:off x="4572000" y="1045218"/>
            <a:ext cx="2163778" cy="204608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/>
              <p:cNvSpPr txBox="1"/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d>
                        <m:d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limLow>
                        <m:limLow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latin typeface="Cambria Math" panose="02040503050406030204" pitchFamily="18" charset="0"/>
                            </a:rPr>
                            <m:t>lim</m:t>
                          </m:r>
                        </m:e>
                        <m:li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→0</m:t>
                          </m:r>
                        </m:lim>
                      </m:limLow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𝜖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)⁡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529" y="2709212"/>
                <a:ext cx="2832489" cy="493212"/>
              </a:xfrm>
              <a:prstGeom prst="rect">
                <a:avLst/>
              </a:prstGeom>
              <a:blipFill rotWithShape="0">
                <a:blip r:embed="rId7"/>
                <a:stretch>
                  <a:fillRect b="-24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/>
          <p:cNvSpPr/>
          <p:nvPr/>
        </p:nvSpPr>
        <p:spPr>
          <a:xfrm>
            <a:off x="1162050" y="3619500"/>
            <a:ext cx="2647950" cy="361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ctangle 13"/>
          <p:cNvSpPr/>
          <p:nvPr/>
        </p:nvSpPr>
        <p:spPr>
          <a:xfrm>
            <a:off x="4290078" y="3723488"/>
            <a:ext cx="47271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These are </a:t>
            </a:r>
            <a:r>
              <a:rPr lang="it-IT" dirty="0" smtClean="0">
                <a:solidFill>
                  <a:srgbClr val="3333FF"/>
                </a:solidFill>
              </a:rPr>
              <a:t>constraints</a:t>
            </a:r>
            <a:r>
              <a:rPr lang="it-IT" dirty="0" smtClean="0"/>
              <a:t> the amplitudes have to satisfy, but </a:t>
            </a:r>
            <a:r>
              <a:rPr lang="it-IT" dirty="0" smtClean="0">
                <a:solidFill>
                  <a:srgbClr val="3333FF"/>
                </a:solidFill>
              </a:rPr>
              <a:t>do not fix the dynamics</a:t>
            </a:r>
          </a:p>
          <a:p>
            <a:endParaRPr lang="it-IT" dirty="0" smtClean="0"/>
          </a:p>
          <a:p>
            <a:r>
              <a:rPr lang="it-IT" dirty="0" smtClean="0"/>
              <a:t>They can be imposed with an </a:t>
            </a:r>
            <a:r>
              <a:rPr lang="it-IT" dirty="0" smtClean="0">
                <a:solidFill>
                  <a:srgbClr val="3333FF"/>
                </a:solidFill>
              </a:rPr>
              <a:t>increasing amount of rigor</a:t>
            </a:r>
            <a:r>
              <a:rPr lang="it-IT" dirty="0" smtClean="0"/>
              <a:t>, to extract robust physics information</a:t>
            </a:r>
            <a:br>
              <a:rPr lang="it-IT" dirty="0" smtClean="0"/>
            </a:br>
            <a:r>
              <a:rPr lang="it-IT" dirty="0" smtClean="0">
                <a:solidFill>
                  <a:srgbClr val="3333FF"/>
                </a:solidFill>
              </a:rPr>
              <a:t> </a:t>
            </a:r>
            <a:endParaRPr lang="it-IT" dirty="0"/>
          </a:p>
          <a:p>
            <a:r>
              <a:rPr lang="it-IT" dirty="0" smtClean="0"/>
              <a:t>The «background» phenomena can be effectively parameterized in a </a:t>
            </a:r>
            <a:r>
              <a:rPr lang="it-IT" dirty="0" smtClean="0">
                <a:solidFill>
                  <a:srgbClr val="3333FF"/>
                </a:solidFill>
              </a:rPr>
              <a:t>controlled way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/>
              <p:cNvSpPr txBox="1"/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Im</m:t>
                      </m:r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sSup>
                        <m:sSup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it-IT" sz="20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 ⁡</m:t>
                      </m:r>
                    </m:oMath>
                  </m:oMathPara>
                </a14:m>
                <a:endParaRPr lang="it-IT" sz="2000" dirty="0"/>
              </a:p>
            </p:txBody>
          </p:sp>
        </mc:Choice>
        <mc:Fallback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8139" y="3666183"/>
                <a:ext cx="2832489" cy="400110"/>
              </a:xfrm>
              <a:prstGeom prst="rect">
                <a:avLst/>
              </a:prstGeom>
              <a:blipFill rotWithShape="0">
                <a:blip r:embed="rId8"/>
                <a:stretch>
                  <a:fillRect b="-757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4768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III+tr.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8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IV+tr.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6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6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7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7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6" cy="204235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3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Fit: tr.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67" y="3784544"/>
            <a:ext cx="3011605" cy="20423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544"/>
            <a:ext cx="3011605" cy="20423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42" y="1061321"/>
            <a:ext cx="3622056" cy="24563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7" y="1061321"/>
            <a:ext cx="3622056" cy="2456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92" y="3784544"/>
            <a:ext cx="3011605" cy="204235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34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6360668"/>
            <a:ext cx="68896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>
                <a:solidFill>
                  <a:schemeClr val="tx2"/>
                </a:solidFill>
              </a:rPr>
              <a:t>Pole extraction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709" y="1025118"/>
            <a:ext cx="2922386" cy="19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3174395"/>
            <a:ext cx="2922386" cy="198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3163529"/>
            <a:ext cx="2922386" cy="198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10" y="1025118"/>
            <a:ext cx="2922386" cy="198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836" y="1187803"/>
            <a:ext cx="66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III+tr.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5455" y="1180843"/>
            <a:ext cx="68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IV+tr.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1" y="3163529"/>
            <a:ext cx="2922386" cy="1979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3" y="1025118"/>
            <a:ext cx="2919661" cy="198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03937" y="1187803"/>
            <a:ext cx="357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III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566" y="5386952"/>
            <a:ext cx="4070234" cy="9122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375" y="5185554"/>
            <a:ext cx="4798337" cy="13690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420" y="6442231"/>
            <a:ext cx="36938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Not conclusive at this stage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54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572000" y="3067164"/>
            <a:ext cx="4495800" cy="3025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54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Pole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55192" y="1109784"/>
            <a:ext cx="38711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smtClean="0"/>
              <a:t>Extracting physics information means to hunt for poles in the complex plane </a:t>
            </a:r>
            <a:endParaRPr lang="it-IT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327" y="3123552"/>
            <a:ext cx="4141276" cy="2832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985294"/>
            <a:ext cx="3434422" cy="27017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92" y="3698746"/>
            <a:ext cx="3434422" cy="270174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5392" y="1038843"/>
            <a:ext cx="813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 sheet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5392" y="3651739"/>
            <a:ext cx="87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II sheet</a:t>
            </a:r>
            <a:endParaRPr lang="it-IT" dirty="0">
              <a:solidFill>
                <a:srgbClr val="0000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068816" y="4843605"/>
            <a:ext cx="199469" cy="271603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6581870" y="3521798"/>
            <a:ext cx="108878" cy="499273"/>
          </a:xfrm>
          <a:prstGeom prst="straightConnector1">
            <a:avLst/>
          </a:prstGeom>
          <a:ln>
            <a:solidFill>
              <a:srgbClr val="01840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188451" y="4843604"/>
            <a:ext cx="905347" cy="2716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537071" y="5041717"/>
            <a:ext cx="130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Bound state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089956" y="3124272"/>
            <a:ext cx="1324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18401"/>
                </a:solidFill>
              </a:rPr>
              <a:t>Virtual state</a:t>
            </a:r>
            <a:endParaRPr lang="it-IT" dirty="0">
              <a:solidFill>
                <a:srgbClr val="01840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75787" y="5049619"/>
            <a:ext cx="120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Resonance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4077" y="2273140"/>
            <a:ext cx="32017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Pole position → Mass and width</a:t>
            </a:r>
          </a:p>
          <a:p>
            <a:r>
              <a:rPr lang="it-IT" dirty="0" smtClean="0"/>
              <a:t>Residues </a:t>
            </a:r>
            <a:r>
              <a:rPr lang="it-IT" dirty="0"/>
              <a:t>→ </a:t>
            </a:r>
            <a:r>
              <a:rPr lang="it-IT" dirty="0" smtClean="0"/>
              <a:t>Couplings</a:t>
            </a:r>
            <a:endParaRPr lang="it-IT" dirty="0"/>
          </a:p>
        </p:txBody>
      </p:sp>
      <p:sp>
        <p:nvSpPr>
          <p:cNvPr id="19" name="Rectangle 18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3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208230" y="1325761"/>
            <a:ext cx="8754701" cy="4794382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55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457200" y="-27384"/>
            <a:ext cx="8229600" cy="105250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chemeClr val="tx2"/>
                </a:solidFill>
              </a:rPr>
              <a:t>Finite energy sum rules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01"/>
          <a:stretch/>
        </p:blipFill>
        <p:spPr>
          <a:xfrm>
            <a:off x="375619" y="1325761"/>
            <a:ext cx="8311181" cy="368080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0937" y="4499572"/>
            <a:ext cx="688064" cy="506995"/>
          </a:xfrm>
          <a:prstGeom prst="rect">
            <a:avLst/>
          </a:prstGeom>
          <a:solidFill>
            <a:srgbClr val="F4F3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539408" y="4836783"/>
            <a:ext cx="2041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0000FF"/>
                </a:solidFill>
              </a:rPr>
              <a:t>PWA in the low energy region</a:t>
            </a:r>
          </a:p>
          <a:p>
            <a:r>
              <a:rPr lang="it-IT" dirty="0" smtClean="0">
                <a:solidFill>
                  <a:srgbClr val="0000FF"/>
                </a:solidFill>
              </a:rPr>
              <a:t>Resonance extraction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86399" y="5192012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Regge exchanges 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at high energy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71604" y="1683945"/>
            <a:ext cx="2236206" cy="443619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ounded Rectangle 15"/>
          <p:cNvSpPr/>
          <p:nvPr/>
        </p:nvSpPr>
        <p:spPr>
          <a:xfrm>
            <a:off x="5973387" y="1600914"/>
            <a:ext cx="2817427" cy="443619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680599" y="5624894"/>
            <a:ext cx="3229090" cy="0"/>
          </a:xfrm>
          <a:prstGeom prst="straightConnector1">
            <a:avLst/>
          </a:prstGeom>
          <a:ln w="76200">
            <a:solidFill>
              <a:srgbClr val="CC00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3347159" y="5101803"/>
            <a:ext cx="1895971" cy="1018340"/>
          </a:xfrm>
          <a:prstGeom prst="roundRect">
            <a:avLst/>
          </a:prstGeom>
          <a:solidFill>
            <a:srgbClr val="F4F3F5"/>
          </a:solidFill>
          <a:ln w="38100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200" b="1" dirty="0">
                <a:solidFill>
                  <a:srgbClr val="CC00FF"/>
                </a:solidFill>
              </a:rPr>
              <a:t>Analytically</a:t>
            </a:r>
            <a:br>
              <a:rPr lang="it-IT" sz="2200" b="1" dirty="0">
                <a:solidFill>
                  <a:srgbClr val="CC00FF"/>
                </a:solidFill>
              </a:rPr>
            </a:br>
            <a:r>
              <a:rPr lang="it-IT" sz="2200" b="1" dirty="0" smtClean="0">
                <a:solidFill>
                  <a:srgbClr val="CC00FF"/>
                </a:solidFill>
              </a:rPr>
              <a:t>connected</a:t>
            </a:r>
            <a:endParaRPr lang="it-IT" sz="2200" b="1" dirty="0">
              <a:solidFill>
                <a:srgbClr val="CC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55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\\172.16.3.32\Dropbox\università2\polosa\X3872\cortona\x3872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36" y="1977324"/>
            <a:ext cx="4237761" cy="3067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\\172.16.3.32\Dropbox\università2\polosa\X3872\cortona\x3872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4" y="1218175"/>
            <a:ext cx="2047175" cy="2599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172.16.3.32\Dropbox\università2\polosa\X3872\cortona\x3872-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34" y="4216256"/>
            <a:ext cx="3272885" cy="2190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Segnaposto contenuto 2"/>
              <p:cNvSpPr>
                <a:spLocks noGrp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>
                    <a:solidFill>
                      <a:schemeClr val="tx1"/>
                    </a:solidFill>
                  </a:rPr>
                  <a:t>Discovered in </a:t>
                </a:r>
                <a:br>
                  <a:rPr lang="it-IT" dirty="0" smtClean="0">
                    <a:solidFill>
                      <a:schemeClr val="tx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dirty="0" smtClean="0">
                  <a:solidFill>
                    <a:srgbClr val="FF0000"/>
                  </a:solidFill>
                </a:endParaRPr>
              </a:p>
              <a:p>
                <a:r>
                  <a:rPr lang="it-IT" dirty="0" smtClean="0">
                    <a:solidFill>
                      <a:schemeClr val="tx1"/>
                    </a:solidFill>
                  </a:rPr>
                  <a:t>Quantum numbers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it-IT" dirty="0" smtClean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Very close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threshold</a:t>
                </a:r>
                <a:endParaRPr lang="it-IT" dirty="0">
                  <a:solidFill>
                    <a:schemeClr val="tx1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Too </a:t>
                </a:r>
                <a:r>
                  <a:rPr lang="it-IT" dirty="0">
                    <a:solidFill>
                      <a:srgbClr val="FF0000"/>
                    </a:solidFill>
                  </a:rPr>
                  <a:t>narrow </a:t>
                </a:r>
                <a:r>
                  <a:rPr lang="it-IT" dirty="0">
                    <a:solidFill>
                      <a:schemeClr val="tx1"/>
                    </a:solidFill>
                  </a:rPr>
                  <a:t>for an above-treshold charmonium</a:t>
                </a: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Isospin violation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too big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𝜔</m:t>
                            </m:r>
                          </m:e>
                        </m:d>
                      </m:num>
                      <m:den>
                        <m:r>
                          <m:rPr>
                            <m:sty m:val="p"/>
                          </m:rPr>
                          <a:rPr lang="el-GR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Γ</m:t>
                        </m:r>
                        <m:d>
                          <m:dPr>
                            <m:ctrlPr>
                              <a:rPr lang="el-GR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𝑋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→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𝐽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/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𝜓</m:t>
                            </m:r>
                            <m:r>
                              <m:rPr>
                                <m:nor/>
                              </m:rPr>
                              <a:rPr lang="it-IT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  </m:t>
                            </m:r>
                            <m:r>
                              <a:rPr lang="it-IT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𝜌</m:t>
                            </m:r>
                          </m:e>
                        </m:d>
                      </m:den>
                    </m:f>
                    <m:r>
                      <a:rPr lang="el-GR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~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0.8±0.3</m:t>
                    </m:r>
                  </m:oMath>
                </a14:m>
                <a:endParaRPr lang="it-IT" dirty="0" smtClean="0">
                  <a:solidFill>
                    <a:schemeClr val="accent1"/>
                  </a:solidFill>
                </a:endParaRPr>
              </a:p>
              <a:p>
                <a:r>
                  <a:rPr lang="it-IT" dirty="0" smtClean="0">
                    <a:solidFill>
                      <a:srgbClr val="0000FF"/>
                    </a:solidFill>
                  </a:rPr>
                  <a:t>Mass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prediction not compatible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(2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9" name="Segnaposto contenut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83478" y="834631"/>
                <a:ext cx="4037074" cy="4424979"/>
              </a:xfrm>
              <a:blipFill rotWithShape="0">
                <a:blip r:embed="rId5"/>
                <a:stretch>
                  <a:fillRect l="-1961" t="-50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5"/>
              <p:cNvSpPr txBox="1"/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it-IT" sz="200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=3871.68±0.17 </m:t>
                    </m:r>
                  </m:oMath>
                </a14:m>
                <a:r>
                  <a:rPr lang="it-IT" sz="2000" b="0" i="0" dirty="0" smtClean="0">
                    <a:latin typeface="Cambria Math" panose="02040503050406030204" pitchFamily="18" charset="0"/>
                  </a:rPr>
                  <a:t>MeV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sub>
                      </m:sSub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=−3±192 </m:t>
                      </m:r>
                      <m:r>
                        <m:rPr>
                          <m:nor/>
                        </m:rPr>
                        <a:rPr lang="it-IT" sz="2000" b="0" i="0" smtClean="0">
                          <a:latin typeface="Cambria Math" panose="02040503050406030204" pitchFamily="18" charset="0"/>
                        </a:rPr>
                        <m:t>keV</m:t>
                      </m:r>
                    </m:oMath>
                  </m:oMathPara>
                </a14:m>
                <a:endParaRPr lang="it-IT" sz="2000" b="0" i="0" dirty="0" smtClean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sz="200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it-IT" sz="2000" b="0" i="1" smtClean="0">
                        <a:latin typeface="Cambria Math" panose="02040503050406030204" pitchFamily="18" charset="0"/>
                      </a:rPr>
                      <m:t>1.2 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MeV</m:t>
                    </m:r>
                    <m:r>
                      <m:rPr>
                        <m:nor/>
                      </m:rPr>
                      <a:rPr lang="it-IT" sz="2000" b="0" i="0" smtClean="0">
                        <a:latin typeface="Cambria Math" panose="02040503050406030204" pitchFamily="18" charset="0"/>
                      </a:rPr>
                      <m:t> @90%</m:t>
                    </m:r>
                  </m:oMath>
                </a14:m>
                <a:r>
                  <a:rPr lang="it-IT" sz="2000" dirty="0" smtClean="0">
                    <a:latin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3" name="CasellaDiTesto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973" y="5044758"/>
                <a:ext cx="4074085" cy="1015663"/>
              </a:xfrm>
              <a:prstGeom prst="rect">
                <a:avLst/>
              </a:prstGeom>
              <a:blipFill rotWithShape="0">
                <a:blip r:embed="rId6"/>
                <a:stretch>
                  <a:fillRect t="-3614" b="-60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(3872)</m:t>
                    </m:r>
                  </m:oMath>
                </a14:m>
                <a:r>
                  <a:rPr lang="it-IT" sz="3600" dirty="0" smtClean="0"/>
                  <a:t> </a:t>
                </a:r>
                <a:endParaRPr lang="it-IT" sz="3600" dirty="0"/>
              </a:p>
            </p:txBody>
          </p:sp>
        </mc:Choice>
        <mc:Fallback xmlns="">
          <p:sp>
            <p:nvSpPr>
              <p:cNvPr id="10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0" y="3369899"/>
            <a:ext cx="2845236" cy="27296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56" y="574012"/>
            <a:ext cx="5463767" cy="555224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Large prompt production </a:t>
                </a:r>
                <a:br>
                  <a:rPr lang="it-IT" dirty="0" smtClean="0"/>
                </a:br>
                <a:r>
                  <a:rPr lang="it-IT" dirty="0" smtClean="0"/>
                  <a:t>at hadron colliders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𝑇𝑂𝑇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26.3±2.3±1.6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it-IT" dirty="0" smtClean="0"/>
              </a:p>
              <a:p>
                <a:endParaRPr lang="it-IT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𝑃𝑅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𝜓𝜋𝜋</m:t>
                      </m:r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1.06±0.11±0.15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nb</m:t>
                      </m:r>
                    </m:oMath>
                  </m:oMathPara>
                </a14:m>
                <a:endParaRPr lang="it-IT" dirty="0"/>
              </a:p>
              <a:p>
                <a:pPr algn="r">
                  <a:spcBef>
                    <a:spcPts val="1200"/>
                  </a:spcBef>
                </a:pPr>
                <a:r>
                  <a:rPr lang="it-IT" dirty="0" smtClean="0">
                    <a:solidFill>
                      <a:srgbClr val="C00000"/>
                    </a:solidFill>
                  </a:rPr>
                  <a:t>CMS, JHEP 1304, 154</a:t>
                </a:r>
                <a:endParaRPr lang="it-IT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81070" y="1191033"/>
                <a:ext cx="3594226" cy="2178866"/>
              </a:xfrm>
              <a:prstGeom prst="rect">
                <a:avLst/>
              </a:prstGeom>
              <a:blipFill rotWithShape="0">
                <a:blip r:embed="rId5"/>
                <a:stretch>
                  <a:fillRect t="-1397" r="-1356" b="-335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683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Vector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 smtClean="0"/>
                  <a:t> states</a:t>
                </a:r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/>
                  <a:t>Lots of unexpected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𝐽</m:t>
                            </m:r>
                          </m:e>
                          <m:sup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𝑃𝐶</m:t>
                            </m:r>
                          </m:sup>
                        </m:s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sup>
                        <m: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</m:sup>
                    </m:sSup>
                  </m:oMath>
                </a14:m>
                <a:r>
                  <a:rPr lang="it-IT" dirty="0"/>
                  <a:t> states </a:t>
                </a:r>
                <a:br>
                  <a:rPr lang="it-IT" dirty="0"/>
                </a:br>
                <a:r>
                  <a:rPr lang="it-IT" dirty="0"/>
                  <a:t>found in ISR/direct production (and nowhere else</a:t>
                </a:r>
                <a:r>
                  <a:rPr lang="it-IT" dirty="0" smtClean="0"/>
                  <a:t>!)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Seen in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few final states</a:t>
                </a:r>
                <a:r>
                  <a:rPr lang="it-IT" dirty="0" smtClean="0">
                    <a:latin typeface="Cambria Math" panose="02040503050406030204" pitchFamily="18" charset="0"/>
                  </a:rPr>
                  <a:t>, 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mostly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 smtClean="0">
                  <a:latin typeface="Cambria Math" panose="02040503050406030204" pitchFamily="18" charset="0"/>
                </a:endParaRPr>
              </a:p>
              <a:p>
                <a:endParaRPr lang="it-IT" dirty="0">
                  <a:latin typeface="Cambria Math" panose="02040503050406030204" pitchFamily="18" charset="0"/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Not seen decaying into open charm </a:t>
                </a:r>
                <a:r>
                  <a:rPr lang="it-IT" dirty="0" smtClean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pairs</a:t>
                </a:r>
              </a:p>
              <a:p>
                <a:r>
                  <a:rPr lang="it-IT" dirty="0" smtClean="0">
                    <a:latin typeface="Cambria Math" panose="02040503050406030204" pitchFamily="18" charset="0"/>
                  </a:rPr>
                  <a:t>Large HQSS violation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313" y="1048194"/>
                <a:ext cx="4970667" cy="2032223"/>
              </a:xfrm>
              <a:prstGeom prst="rect">
                <a:avLst/>
              </a:prstGeom>
              <a:blipFill rotWithShape="0">
                <a:blip r:embed="rId4"/>
                <a:stretch>
                  <a:fillRect l="-980" t="-1502" r="-245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3758579"/>
            <a:ext cx="3449831" cy="2475114"/>
          </a:xfrm>
          <a:prstGeom prst="rect">
            <a:avLst/>
          </a:prstGeom>
        </p:spPr>
      </p:pic>
      <p:pic>
        <p:nvPicPr>
          <p:cNvPr id="13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9" y="3947441"/>
            <a:ext cx="520699" cy="4230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0" y="1049482"/>
            <a:ext cx="3693908" cy="2582122"/>
          </a:xfrm>
          <a:prstGeom prst="rect">
            <a:avLst/>
          </a:prstGeom>
        </p:spPr>
      </p:pic>
      <p:sp>
        <p:nvSpPr>
          <p:cNvPr id="1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A980AFCF-CBFA-4E17-B0A8-29991F15D43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58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95" y="3150063"/>
            <a:ext cx="4378105" cy="2919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8" name="Oval 17"/>
          <p:cNvSpPr/>
          <p:nvPr/>
        </p:nvSpPr>
        <p:spPr>
          <a:xfrm>
            <a:off x="7568807" y="3363601"/>
            <a:ext cx="90000" cy="9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7568807" y="3655460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>
                    <a:solidFill>
                      <a:srgbClr val="0000FF"/>
                    </a:solidFill>
                  </a:rPr>
                  <a:t>Belle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J</m:t>
                    </m:r>
                    <m:r>
                      <m:rPr>
                        <m:lit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it-IT" dirty="0" smtClean="0">
                  <a:solidFill>
                    <a:srgbClr val="0000FF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BES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7494" y="3228751"/>
                <a:ext cx="1322926" cy="646331"/>
              </a:xfrm>
              <a:prstGeom prst="rect">
                <a:avLst/>
              </a:prstGeom>
              <a:blipFill rotWithShape="0">
                <a:blip r:embed="rId11"/>
                <a:stretch>
                  <a:fillRect l="-3687" t="-5660" r="-46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471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757A8607-F8D3-4FCF-AF8A-9CA68A1CDC70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pPr/>
              <a:t>59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dirty="0"/>
                  <a:t>Vector </a:t>
                </a:r>
                <a14:m>
                  <m:oMath xmlns:m="http://schemas.openxmlformats.org/officeDocument/2006/math">
                    <m:r>
                      <a:rPr lang="it-IT" sz="3600" i="1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it-IT" sz="3600" dirty="0"/>
                  <a:t> </a:t>
                </a:r>
                <a:r>
                  <a:rPr lang="it-IT" sz="3600" dirty="0" smtClean="0"/>
                  <a:t>states in BESIII</a:t>
                </a:r>
                <a:endParaRPr lang="it-IT" sz="3600" dirty="0"/>
              </a:p>
            </p:txBody>
          </p:sp>
        </mc:Choice>
        <mc:Fallback xmlns="">
          <p:sp>
            <p:nvSpPr>
              <p:cNvPr id="33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52321" r="51590" b="16271"/>
          <a:stretch/>
        </p:blipFill>
        <p:spPr>
          <a:xfrm>
            <a:off x="249350" y="1332736"/>
            <a:ext cx="4005563" cy="25503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03" y="1021799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092001 (2017) </a:t>
            </a:r>
            <a:endParaRPr lang="it-IT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510" y="1265768"/>
            <a:ext cx="3612334" cy="24459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m:rPr>
                          <m:lit/>
                        </m:rP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715" y="1003164"/>
                <a:ext cx="1775421" cy="369332"/>
              </a:xfrm>
              <a:prstGeom prst="rect">
                <a:avLst/>
              </a:prstGeom>
              <a:blipFill rotWithShape="0"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𝜋𝜋</m:t>
                      </m:r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8285" y="1081102"/>
                <a:ext cx="1631729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49" y="1538867"/>
            <a:ext cx="510582" cy="23932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933" y="1373472"/>
            <a:ext cx="510582" cy="239327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179327" y="781382"/>
            <a:ext cx="3029355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chemeClr val="accent1"/>
                </a:solidFill>
              </a:rPr>
              <a:t>BESIII, PRL118, 092002 (2017) </a:t>
            </a:r>
            <a:endParaRPr lang="it-IT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26007" r="1683" b="-792"/>
          <a:stretch/>
        </p:blipFill>
        <p:spPr>
          <a:xfrm>
            <a:off x="4507364" y="3903338"/>
            <a:ext cx="4468837" cy="26182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619" y="6259436"/>
            <a:ext cx="510582" cy="23932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it-I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sSup>
                        <m:sSupPr>
                          <m:ctrlP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it-IT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1510" y="4430358"/>
                <a:ext cx="2009909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 smtClean="0"/>
                  <a:t>New BESIII data show a peculiar lineshape</a:t>
                </a:r>
                <a:br>
                  <a:rPr lang="it-IT" dirty="0" smtClean="0"/>
                </a:br>
                <a:r>
                  <a:rPr lang="it-IT" dirty="0" smtClean="0"/>
                  <a:t>for the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The state appear lighter and narrower,</a:t>
                </a:r>
                <a:br>
                  <a:rPr lang="it-IT" dirty="0" smtClean="0"/>
                </a:br>
                <a:r>
                  <a:rPr lang="it-IT" dirty="0" smtClean="0"/>
                  <a:t>compatible with the ones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A broader old-fashioned </a:t>
                </a:r>
                <a14:m>
                  <m:oMath xmlns:m="http://schemas.openxmlformats.org/officeDocument/2006/math">
                    <m:r>
                      <a:rPr lang="it-IT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i="1">
                        <a:latin typeface="Cambria Math" panose="02040503050406030204" pitchFamily="18" charset="0"/>
                      </a:rPr>
                      <m:t>(4260)</m:t>
                    </m:r>
                  </m:oMath>
                </a14:m>
                <a:r>
                  <a:rPr lang="it-IT" dirty="0" smtClean="0"/>
                  <a:t> is appearing in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it-IT" dirty="0" smtClean="0"/>
                  <a:t>, maybe indicating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 smtClean="0"/>
                  <a:t>dominance</a:t>
                </a:r>
                <a:endParaRPr lang="it-IT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03" y="4194055"/>
                <a:ext cx="4304103" cy="2031325"/>
              </a:xfrm>
              <a:prstGeom prst="rect">
                <a:avLst/>
              </a:prstGeom>
              <a:blipFill rotWithShape="0">
                <a:blip r:embed="rId11"/>
                <a:stretch>
                  <a:fillRect l="-1275" t="-1502" r="-1133" b="-390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309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BC0E0DCB-6EC9-406F-A712-AF8379E22AFD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>
                <a:solidFill>
                  <a:srgbClr val="FF0000"/>
                </a:solidFill>
              </a:rPr>
              <a:t>J</a:t>
            </a:r>
            <a:r>
              <a:rPr lang="it-IT" sz="3600" dirty="0" smtClean="0"/>
              <a:t>oint </a:t>
            </a:r>
            <a:r>
              <a:rPr lang="it-IT" sz="3600" dirty="0" smtClean="0">
                <a:solidFill>
                  <a:srgbClr val="FF0000"/>
                </a:solidFill>
              </a:rPr>
              <a:t>P</a:t>
            </a:r>
            <a:r>
              <a:rPr lang="it-IT" sz="3600" dirty="0" smtClean="0"/>
              <a:t>hysics </a:t>
            </a:r>
            <a:r>
              <a:rPr lang="it-IT" sz="3600" dirty="0" smtClean="0">
                <a:solidFill>
                  <a:srgbClr val="FF0000"/>
                </a:solidFill>
              </a:rPr>
              <a:t>A</a:t>
            </a:r>
            <a:r>
              <a:rPr lang="it-IT" sz="3600" dirty="0" smtClean="0"/>
              <a:t>nalysis </a:t>
            </a:r>
            <a:r>
              <a:rPr lang="it-IT" sz="3600" dirty="0" smtClean="0">
                <a:solidFill>
                  <a:srgbClr val="FF0000"/>
                </a:solidFill>
              </a:rPr>
              <a:t>C</a:t>
            </a:r>
            <a:r>
              <a:rPr lang="it-IT" sz="3600" dirty="0" smtClean="0"/>
              <a:t>enter</a:t>
            </a:r>
            <a:endParaRPr lang="it-IT" sz="3600" dirty="0"/>
          </a:p>
        </p:txBody>
      </p:sp>
      <p:sp>
        <p:nvSpPr>
          <p:cNvPr id="107" name="Rectangle 106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chemeClr val="bg1">
                    <a:lumMod val="50000"/>
                  </a:schemeClr>
                </a:solidFill>
              </a:rPr>
              <a:t>A. Pilloni –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Amplitude analysis for exotic states 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119" y="1258251"/>
            <a:ext cx="88666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Joint effort</a:t>
            </a:r>
            <a:r>
              <a:rPr lang="en-US" sz="2000" dirty="0"/>
              <a:t> between </a:t>
            </a:r>
            <a:r>
              <a:rPr lang="en-US" sz="2000" dirty="0">
                <a:solidFill>
                  <a:srgbClr val="FF0000"/>
                </a:solidFill>
              </a:rPr>
              <a:t>theorists</a:t>
            </a:r>
            <a:r>
              <a:rPr lang="en-US" sz="2000" dirty="0"/>
              <a:t> and </a:t>
            </a:r>
            <a:r>
              <a:rPr lang="en-US" sz="2000" dirty="0">
                <a:solidFill>
                  <a:srgbClr val="FF0000"/>
                </a:solidFill>
              </a:rPr>
              <a:t>experimentalists</a:t>
            </a:r>
            <a:r>
              <a:rPr lang="en-US" sz="2000" dirty="0"/>
              <a:t> to work together </a:t>
            </a:r>
            <a:r>
              <a:rPr lang="en-US" sz="2000" dirty="0" smtClean="0"/>
              <a:t>to make</a:t>
            </a:r>
            <a:br>
              <a:rPr lang="en-US" sz="2000" dirty="0" smtClean="0"/>
            </a:br>
            <a:r>
              <a:rPr lang="en-US" sz="2000" dirty="0" smtClean="0"/>
              <a:t> </a:t>
            </a:r>
            <a:r>
              <a:rPr lang="en-US" sz="2000" dirty="0"/>
              <a:t>the best use of the next generation of very precise data taken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at </a:t>
            </a:r>
            <a:r>
              <a:rPr lang="en-US" sz="2000" dirty="0" err="1"/>
              <a:t>JLab</a:t>
            </a:r>
            <a:r>
              <a:rPr lang="en-US" sz="2000" dirty="0"/>
              <a:t> and in the world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Created in 2013 by </a:t>
            </a:r>
            <a:r>
              <a:rPr lang="en-US" sz="2000" dirty="0" err="1"/>
              <a:t>JLab</a:t>
            </a:r>
            <a:r>
              <a:rPr lang="en-US" sz="2000" dirty="0"/>
              <a:t> &amp; IU </a:t>
            </a:r>
            <a:r>
              <a:rPr lang="en-US" sz="2000" dirty="0" smtClean="0"/>
              <a:t>agreement 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It </a:t>
            </a:r>
            <a:r>
              <a:rPr lang="en-US" sz="2000" dirty="0"/>
              <a:t>is engaged in </a:t>
            </a:r>
            <a:r>
              <a:rPr lang="en-US" sz="2000" dirty="0">
                <a:solidFill>
                  <a:srgbClr val="FF0000"/>
                </a:solidFill>
              </a:rPr>
              <a:t>education</a:t>
            </a:r>
            <a:r>
              <a:rPr lang="en-US" sz="2000" dirty="0"/>
              <a:t> of further </a:t>
            </a:r>
            <a:r>
              <a:rPr lang="en-US" sz="2000" dirty="0" smtClean="0"/>
              <a:t>generations </a:t>
            </a:r>
            <a:r>
              <a:rPr lang="en-US" sz="2000" dirty="0"/>
              <a:t>of </a:t>
            </a:r>
            <a:r>
              <a:rPr lang="en-US" sz="2000" dirty="0" smtClean="0"/>
              <a:t>hadron physics </a:t>
            </a:r>
            <a:r>
              <a:rPr lang="en-US" sz="2000" dirty="0"/>
              <a:t>practitioners</a:t>
            </a:r>
            <a:endParaRPr lang="it-IT" sz="2000" dirty="0"/>
          </a:p>
        </p:txBody>
      </p:sp>
      <p:sp>
        <p:nvSpPr>
          <p:cNvPr id="8" name="Rounded Rectangle 7"/>
          <p:cNvSpPr/>
          <p:nvPr/>
        </p:nvSpPr>
        <p:spPr>
          <a:xfrm>
            <a:off x="457200" y="3296250"/>
            <a:ext cx="3444843" cy="120332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Effective Field Theories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Analyticity+Unitarity</a:t>
            </a:r>
          </a:p>
          <a:p>
            <a:pPr algn="ctr"/>
            <a:r>
              <a:rPr lang="it-IT" dirty="0" smtClean="0">
                <a:solidFill>
                  <a:srgbClr val="0000FF"/>
                </a:solidFill>
              </a:rPr>
              <a:t>Dispersion Relations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Regge Theory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206213" y="4307901"/>
            <a:ext cx="3213510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FF0000"/>
                </a:solidFill>
              </a:rPr>
              <a:t>Fundamental parameters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Resonances, exotic states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06213" y="2986181"/>
            <a:ext cx="3213510" cy="7481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smtClean="0">
                <a:solidFill>
                  <a:srgbClr val="CC00FF"/>
                </a:solidFill>
              </a:rPr>
              <a:t>Insight on QCD dynamics</a:t>
            </a:r>
            <a:endParaRPr lang="it-IT" sz="2400" b="1" dirty="0">
              <a:solidFill>
                <a:srgbClr val="CC00FF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7200" y="4828459"/>
            <a:ext cx="3444843" cy="120332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>
                <a:solidFill>
                  <a:srgbClr val="0000FF"/>
                </a:solidFill>
              </a:rPr>
              <a:t>Experiments</a:t>
            </a:r>
            <a:br>
              <a:rPr lang="it-IT" dirty="0" smtClean="0">
                <a:solidFill>
                  <a:srgbClr val="0000FF"/>
                </a:solidFill>
              </a:rPr>
            </a:br>
            <a:r>
              <a:rPr lang="it-IT" dirty="0" smtClean="0">
                <a:solidFill>
                  <a:srgbClr val="0070C0"/>
                </a:solidFill>
              </a:rPr>
              <a:t>CLAS, GlueX, BESIII, COMPASS, LHCb, BaBar, Belle II, KLOE, MAMI</a:t>
            </a:r>
            <a:br>
              <a:rPr lang="it-IT" dirty="0" smtClean="0">
                <a:solidFill>
                  <a:srgbClr val="0070C0"/>
                </a:solidFill>
              </a:rPr>
            </a:br>
            <a:r>
              <a:rPr lang="it-IT" dirty="0" smtClean="0">
                <a:solidFill>
                  <a:srgbClr val="0000FF"/>
                </a:solidFill>
              </a:rPr>
              <a:t>Lattice</a:t>
            </a:r>
            <a:endParaRPr lang="it-IT" dirty="0">
              <a:solidFill>
                <a:srgbClr val="0000FF"/>
              </a:solidFill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3892990" y="3902044"/>
            <a:ext cx="597529" cy="1557196"/>
          </a:xfrm>
          <a:custGeom>
            <a:avLst/>
            <a:gdLst>
              <a:gd name="connsiteX0" fmla="*/ 0 w 597529"/>
              <a:gd name="connsiteY0" fmla="*/ 0 h 1557196"/>
              <a:gd name="connsiteX1" fmla="*/ 597529 w 597529"/>
              <a:gd name="connsiteY1" fmla="*/ 0 h 1557196"/>
              <a:gd name="connsiteX2" fmla="*/ 597529 w 597529"/>
              <a:gd name="connsiteY2" fmla="*/ 1557196 h 1557196"/>
              <a:gd name="connsiteX3" fmla="*/ 9054 w 597529"/>
              <a:gd name="connsiteY3" fmla="*/ 1557196 h 1557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529" h="1557196">
                <a:moveTo>
                  <a:pt x="0" y="0"/>
                </a:moveTo>
                <a:lnTo>
                  <a:pt x="597529" y="0"/>
                </a:lnTo>
                <a:lnTo>
                  <a:pt x="597529" y="1557196"/>
                </a:lnTo>
                <a:lnTo>
                  <a:pt x="9054" y="1557196"/>
                </a:lnTo>
              </a:path>
            </a:pathLst>
          </a:cu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Straight Arrow Connector 14"/>
          <p:cNvCxnSpPr>
            <a:endCxn id="9" idx="1"/>
          </p:cNvCxnSpPr>
          <p:nvPr/>
        </p:nvCxnSpPr>
        <p:spPr>
          <a:xfrm>
            <a:off x="4490519" y="4681521"/>
            <a:ext cx="715694" cy="45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6882639" y="3713077"/>
            <a:ext cx="2" cy="59482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249" y="4996920"/>
            <a:ext cx="1818473" cy="13637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0" y="5512358"/>
            <a:ext cx="30908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See also talk by A. Szczepaniak,</a:t>
            </a:r>
            <a:br>
              <a:rPr lang="it-IT" dirty="0" smtClean="0">
                <a:solidFill>
                  <a:srgbClr val="FF0000"/>
                </a:solidFill>
              </a:rPr>
            </a:br>
            <a:r>
              <a:rPr lang="it-IT" dirty="0" smtClean="0">
                <a:solidFill>
                  <a:srgbClr val="FF0000"/>
                </a:solidFill>
              </a:rPr>
              <a:t>tomorrow 8.30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915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ttangolo 11"/>
              <p:cNvSpPr/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=3888.7±3.4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35±7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4020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=4023.9±2.4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=10±6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3633" y="2187988"/>
                <a:ext cx="5456378" cy="1277273"/>
              </a:xfrm>
              <a:prstGeom prst="rect">
                <a:avLst/>
              </a:prstGeom>
              <a:blipFill rotWithShape="0">
                <a:blip r:embed="rId3"/>
                <a:stretch>
                  <a:fillRect t="-2336" b="-5140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60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(4020)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-27384"/>
                <a:ext cx="8229600" cy="1076866"/>
              </a:xfrm>
              <a:prstGeom prst="rect">
                <a:avLst/>
              </a:prstGeom>
              <a:blipFill rotWithShape="0">
                <a:blip r:embed="rId4"/>
                <a:stretch>
                  <a:fillRect l="-2222" b="-2159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dirty="0" smtClean="0">
                    <a:latin typeface="Cambria Math" panose="02040503050406030204" pitchFamily="18" charset="0"/>
                  </a:rPr>
                  <a:t>Two states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𝐶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1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it-IT" dirty="0"/>
                  <a:t> </a:t>
                </a:r>
                <a:r>
                  <a:rPr lang="it-IT" dirty="0" smtClean="0">
                    <a:latin typeface="Cambria Math" panose="02040503050406030204" pitchFamily="18" charset="0"/>
                  </a:rPr>
                  <a:t>appear</a:t>
                </a:r>
                <a:br>
                  <a:rPr lang="it-IT" dirty="0" smtClean="0">
                    <a:latin typeface="Cambria Math" panose="02040503050406030204" pitchFamily="18" charset="0"/>
                  </a:rPr>
                </a:br>
                <a:r>
                  <a:rPr lang="it-IT" dirty="0" smtClean="0"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slightly above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thresholds</a:t>
                </a:r>
                <a:endParaRPr lang="it-IT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082" y="1426488"/>
                <a:ext cx="6250192" cy="658706"/>
              </a:xfrm>
              <a:prstGeom prst="rect">
                <a:avLst/>
              </a:prstGeom>
              <a:blipFill rotWithShape="0">
                <a:blip r:embed="rId5"/>
                <a:stretch>
                  <a:fillRect l="-780" t="-5556" b="-138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Immagin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00489"/>
            <a:ext cx="3030134" cy="21748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94" y="4051541"/>
            <a:ext cx="510582" cy="2393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967373"/>
            <a:ext cx="8893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Charged quarkonium-like resonances have been found, </a:t>
            </a:r>
            <a:r>
              <a:rPr lang="it-IT" b="1" dirty="0" smtClean="0">
                <a:solidFill>
                  <a:srgbClr val="FF0000"/>
                </a:solidFill>
              </a:rPr>
              <a:t>4q needed</a:t>
            </a:r>
            <a:endParaRPr lang="it-IT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7" y="1356012"/>
            <a:ext cx="3465029" cy="24861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639" y="3752484"/>
            <a:ext cx="3633157" cy="26081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988" y="3972103"/>
            <a:ext cx="510582" cy="23932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63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61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itolo 1"/>
              <p:cNvSpPr txBox="1">
                <a:spLocks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rm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3600" b="0" dirty="0" smtClean="0"/>
                  <a:t>Charged </a:t>
                </a:r>
                <a14:m>
                  <m:oMath xmlns:m="http://schemas.openxmlformats.org/officeDocument/2006/math"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it-IT" sz="3600" dirty="0" smtClean="0"/>
                  <a:t> states: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10610</m:t>
                        </m:r>
                      </m:e>
                    </m:d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it-IT" sz="3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it-IT" sz="3600" b="0" i="1" smtClean="0">
                        <a:latin typeface="Cambria Math" panose="02040503050406030204" pitchFamily="18" charset="0"/>
                      </a:rPr>
                      <m:t>(10650)</m:t>
                    </m:r>
                  </m:oMath>
                </a14:m>
                <a:endParaRPr lang="it-IT" sz="3600" dirty="0"/>
              </a:p>
            </p:txBody>
          </p:sp>
        </mc:Choice>
        <mc:Fallback xmlns="">
          <p:sp>
            <p:nvSpPr>
              <p:cNvPr id="11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99" y="-27384"/>
                <a:ext cx="8425543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2171" b="-2102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ttangolo 11"/>
              <p:cNvSpPr/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00FF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  <m:sSup>
                              <m:sSupPr>
                                <m:ctrlP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  <m:sup>
                                <m:r>
                                  <a:rPr lang="it-IT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it-IT" b="0" i="1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=10607.2±2.0 </m:t>
                    </m:r>
                  </m:oMath>
                </a14:m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18.4±2.4</m:t>
                    </m:r>
                  </m:oMath>
                </a14:m>
                <a:r>
                  <a:rPr lang="it-IT" dirty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MeV</a:t>
                </a:r>
              </a:p>
              <a:p>
                <a:pPr algn="ctr">
                  <a:spcBef>
                    <a:spcPts val="6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bSup>
                      <m:sSub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𝑛𝑆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it-IT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acc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it-IT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∗+</m:t>
                        </m:r>
                      </m:sup>
                    </m:sSup>
                    <m:sSup>
                      <m:sSupPr>
                        <m:ctrlP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>
                  <a:solidFill>
                    <a:srgbClr val="0000FF"/>
                  </a:solidFill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=10652.2±1.5 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=11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.5</m:t>
                    </m:r>
                    <m:r>
                      <a:rPr lang="it-IT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±</m:t>
                    </m:r>
                    <m:r>
                      <a:rPr lang="it-IT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2.2</m:t>
                    </m:r>
                  </m:oMath>
                </a14:m>
                <a:r>
                  <a:rPr lang="it-IT" dirty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 </a:t>
                </a:r>
                <a:r>
                  <a:rPr lang="it-IT" dirty="0" smtClean="0">
                    <a:solidFill>
                      <a:srgbClr val="0000FF"/>
                    </a:solidFill>
                    <a:latin typeface="Cambria Math" panose="02040503050406030204" pitchFamily="18" charset="0"/>
                  </a:rPr>
                  <a:t>MeV</a:t>
                </a:r>
                <a:endParaRPr lang="it-IT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ttango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3224" y="4088521"/>
                <a:ext cx="5723576" cy="1831271"/>
              </a:xfrm>
              <a:prstGeom prst="rect">
                <a:avLst/>
              </a:prstGeom>
              <a:blipFill rotWithShape="0">
                <a:blip r:embed="rId4"/>
                <a:stretch>
                  <a:fillRect b="-3279"/>
                </a:stretch>
              </a:blipFill>
              <a:ln w="28575"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896" y="1472891"/>
            <a:ext cx="2698433" cy="24765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9" y="1588898"/>
            <a:ext cx="2626117" cy="2058746"/>
          </a:xfrm>
          <a:prstGeom prst="rect">
            <a:avLst/>
          </a:prstGeom>
          <a:solidFill>
            <a:schemeClr val="bg1"/>
          </a:solid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Anomalous dipion width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r>
                  <a:rPr lang="it-IT" b="0" dirty="0" smtClean="0"/>
                  <a:t>,</a:t>
                </a:r>
              </a:p>
              <a:p>
                <a:r>
                  <a:rPr lang="it-IT" dirty="0" smtClean="0"/>
                  <a:t>2 orders of magnitude larger than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</m:oMath>
                </a14:m>
                <a:endParaRPr lang="it-IT" dirty="0" smtClean="0"/>
              </a:p>
              <a:p>
                <a:endParaRPr lang="it-IT" dirty="0"/>
              </a:p>
              <a:p>
                <a:r>
                  <a:rPr lang="it-IT" dirty="0" smtClean="0"/>
                  <a:t>Moreover, observed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>
                        <a:latin typeface="Cambria Math" panose="02040503050406030204" pitchFamily="18" charset="0"/>
                      </a:rPr>
                      <m:t>Υ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𝑛𝑃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𝜋𝜋</m:t>
                    </m:r>
                  </m:oMath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which violates HQSS</a:t>
                </a: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5140" y="1492646"/>
                <a:ext cx="4028860" cy="1477328"/>
              </a:xfrm>
              <a:prstGeom prst="rect">
                <a:avLst/>
              </a:prstGeom>
              <a:blipFill rotWithShape="0">
                <a:blip r:embed="rId7"/>
                <a:stretch>
                  <a:fillRect l="-1210" t="-2479" b="-578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75706" y="4773323"/>
            <a:ext cx="2548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>
                <a:solidFill>
                  <a:srgbClr val="0000FF"/>
                </a:solidFill>
              </a:rPr>
              <a:t>2 twin resonances!</a:t>
            </a:r>
            <a:endParaRPr lang="it-IT" sz="2400" dirty="0">
              <a:solidFill>
                <a:srgbClr val="0000FF"/>
              </a:solidFill>
            </a:endParaRPr>
          </a:p>
        </p:txBody>
      </p:sp>
      <p:pic>
        <p:nvPicPr>
          <p:cNvPr id="10" name="Immagin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1752093"/>
            <a:ext cx="520699" cy="42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8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62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7" t="3839" r="3620" b="30689"/>
          <a:stretch/>
        </p:blipFill>
        <p:spPr>
          <a:xfrm>
            <a:off x="184920" y="3365917"/>
            <a:ext cx="4164595" cy="290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043681D3-E413-4273-AD15-48635DAA0D3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63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Titolo 1"/>
          <p:cNvSpPr txBox="1">
            <a:spLocks/>
          </p:cNvSpPr>
          <p:nvPr/>
        </p:nvSpPr>
        <p:spPr>
          <a:xfrm>
            <a:off x="457199" y="-27384"/>
            <a:ext cx="8425543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b="0" dirty="0" smtClean="0"/>
              <a:t>Pentaquarks!</a:t>
            </a:r>
            <a:endParaRPr lang="it-IT" sz="3600" dirty="0"/>
          </a:p>
        </p:txBody>
      </p:sp>
      <p:sp>
        <p:nvSpPr>
          <p:cNvPr id="3" name="Rectangle 2"/>
          <p:cNvSpPr/>
          <p:nvPr/>
        </p:nvSpPr>
        <p:spPr>
          <a:xfrm>
            <a:off x="4572000" y="10494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dirty="0">
                <a:solidFill>
                  <a:srgbClr val="C00000"/>
                </a:solidFill>
              </a:rPr>
              <a:t>LHCb, PRL 115, </a:t>
            </a:r>
            <a:r>
              <a:rPr lang="it-IT" dirty="0" smtClean="0">
                <a:solidFill>
                  <a:srgbClr val="C00000"/>
                </a:solidFill>
              </a:rPr>
              <a:t>072001</a:t>
            </a:r>
          </a:p>
          <a:p>
            <a:pPr algn="r"/>
            <a:r>
              <a:rPr lang="it-IT" dirty="0" smtClean="0">
                <a:solidFill>
                  <a:srgbClr val="C00000"/>
                </a:solidFill>
              </a:rPr>
              <a:t>LHCb, PRL 117, 082003 </a:t>
            </a:r>
            <a:endParaRPr lang="it-IT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0" y="1081820"/>
            <a:ext cx="5496805" cy="22517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dirty="0" smtClean="0"/>
                  <a:t>Quantum numbers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it-IT" b="0" i="0" smtClean="0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or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sup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algn="ctr"/>
                <a:r>
                  <a:rPr lang="it-IT" dirty="0" smtClean="0"/>
                  <a:t>Opposite parities needed for the interference to correctly describe angular distributions, </a:t>
                </a:r>
                <a:r>
                  <a:rPr lang="it-IT" dirty="0" smtClean="0">
                    <a:solidFill>
                      <a:srgbClr val="FF0000"/>
                    </a:solidFill>
                  </a:rPr>
                  <a:t>low mass region contaminated by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it-IT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p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dirty="0" smtClean="0">
                    <a:solidFill>
                      <a:srgbClr val="FF0000"/>
                    </a:solidFill>
                  </a:rPr>
                  <a:t> (model dependence?)</a:t>
                </a:r>
                <a:endParaRPr lang="it-IT" dirty="0" smtClean="0"/>
              </a:p>
              <a:p>
                <a:pPr algn="ctr"/>
                <a:endParaRPr lang="it-IT" dirty="0"/>
              </a:p>
              <a:p>
                <a:pPr algn="ctr"/>
                <a:r>
                  <a:rPr lang="it-IT" dirty="0" smtClean="0"/>
                  <a:t>No obvious threshold nearby</a:t>
                </a:r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7513" y="3421300"/>
                <a:ext cx="4239325" cy="2675348"/>
              </a:xfrm>
              <a:prstGeom prst="rect">
                <a:avLst/>
              </a:prstGeom>
              <a:blipFill rotWithShape="0">
                <a:blip r:embed="rId4"/>
                <a:stretch>
                  <a:fillRect l="-144" t="-1139" b="-27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algn="ctr"/>
                <a:r>
                  <a:rPr lang="it-IT" dirty="0" smtClean="0"/>
                  <a:t>Two states seen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it-IT" dirty="0" smtClean="0"/>
                  <a:t>,</a:t>
                </a:r>
              </a:p>
              <a:p>
                <a:pPr algn="ctr"/>
                <a:r>
                  <a:rPr lang="it-IT" dirty="0"/>
                  <a:t>evidence in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it-IT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m:rPr>
                            <m:lit/>
                          </m:rPr>
                          <a:rPr lang="it-IT" i="1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𝜓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it-IT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it-IT" dirty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=4380±8±29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=205±18±86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 smtClean="0"/>
              </a:p>
              <a:p>
                <a:pPr algn="ctr">
                  <a:spcBef>
                    <a:spcPts val="12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=4449.8±1.7±2.5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  <m:oMath xmlns:m="http://schemas.openxmlformats.org/officeDocument/2006/math">
                      <m:sSub>
                        <m:sSub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>
                              <a:latin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it-IT" i="1">
                          <a:latin typeface="Cambria Math" panose="02040503050406030204" pitchFamily="18" charset="0"/>
                        </a:rPr>
                        <m:t>=39±5±19 </m:t>
                      </m:r>
                      <m:r>
                        <m:rPr>
                          <m:nor/>
                        </m:rPr>
                        <a:rPr lang="it-IT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5984" y="1728151"/>
                <a:ext cx="3568016" cy="1661993"/>
              </a:xfrm>
              <a:prstGeom prst="rect">
                <a:avLst/>
              </a:prstGeom>
              <a:blipFill rotWithShape="0">
                <a:blip r:embed="rId5"/>
                <a:stretch>
                  <a:fillRect l="-2906" t="-4762" r="-2564" b="-183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0"/>
          <a:stretch/>
        </p:blipFill>
        <p:spPr>
          <a:xfrm>
            <a:off x="79180" y="3676617"/>
            <a:ext cx="3644315" cy="24200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3723" y="3965418"/>
            <a:ext cx="106318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MC simul.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88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7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itolo 1"/>
              <p:cNvSpPr txBox="1">
                <a:spLocks/>
              </p:cNvSpPr>
              <p:nvPr/>
            </p:nvSpPr>
            <p:spPr>
              <a:xfrm>
                <a:off x="2575249" y="350603"/>
                <a:ext cx="3993502" cy="1076866"/>
              </a:xfrm>
              <a:prstGeom prst="rect">
                <a:avLst/>
              </a:prstGeom>
            </p:spPr>
            <p:txBody>
              <a:bodyPr vert="horz" lIns="91440" tIns="45720" rIns="91440" bIns="4572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:r>
                  <a:rPr lang="it-IT" sz="4800" dirty="0" smtClean="0"/>
                  <a:t>The hybrid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4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4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4800" dirty="0"/>
              </a:p>
            </p:txBody>
          </p:sp>
        </mc:Choice>
        <mc:Fallback xmlns="">
          <p:sp>
            <p:nvSpPr>
              <p:cNvPr id="22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5249" y="350603"/>
                <a:ext cx="3993502" cy="1076866"/>
              </a:xfrm>
              <a:prstGeom prst="rect">
                <a:avLst/>
              </a:prstGeom>
              <a:blipFill rotWithShape="0">
                <a:blip r:embed="rId3"/>
                <a:stretch>
                  <a:fillRect l="-6860" b="-301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467"/>
            <a:ext cx="9144000" cy="37033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84106" y="1798350"/>
            <a:ext cx="4059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 smtClean="0">
                <a:solidFill>
                  <a:srgbClr val="C00000"/>
                </a:solidFill>
              </a:rPr>
              <a:t>A. Rodas, AP </a:t>
            </a:r>
            <a:r>
              <a:rPr lang="it-IT" i="1" dirty="0" smtClean="0">
                <a:solidFill>
                  <a:srgbClr val="C00000"/>
                </a:solidFill>
              </a:rPr>
              <a:t>et al.</a:t>
            </a:r>
            <a:r>
              <a:rPr lang="it-IT" dirty="0" smtClean="0">
                <a:solidFill>
                  <a:srgbClr val="C00000"/>
                </a:solidFill>
              </a:rPr>
              <a:t> (JPAC) PRL122, 042002</a:t>
            </a:r>
            <a:endParaRPr lang="it-IT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21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5393275" y="3397363"/>
            <a:ext cx="3642780" cy="26146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8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Hybrid hunting</a:t>
            </a:r>
            <a:endParaRPr lang="it-IT" sz="3600" dirty="0">
              <a:solidFill>
                <a:schemeClr val="tx2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283473" y="1514339"/>
            <a:ext cx="2052746" cy="2011402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it-IT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Oval 11"/>
              <p:cNvSpPr/>
              <p:nvPr/>
            </p:nvSpPr>
            <p:spPr>
              <a:xfrm>
                <a:off x="953728" y="2685126"/>
                <a:ext cx="712237" cy="712237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400" b="0" i="1" smtClean="0"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2" name="Oval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728" y="2685126"/>
                <a:ext cx="712237" cy="712237"/>
              </a:xfrm>
              <a:prstGeom prst="ellipse">
                <a:avLst/>
              </a:prstGeom>
              <a:blipFill rotWithShape="0">
                <a:blip r:embed="rId3"/>
                <a:stretch>
                  <a:fillRect/>
                </a:stretch>
              </a:blipFill>
              <a:ln>
                <a:solidFill>
                  <a:srgbClr val="92D05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 rot="2133737" flipH="1">
            <a:off x="1102129" y="1998647"/>
            <a:ext cx="1080689" cy="419130"/>
            <a:chOff x="2856975" y="2759743"/>
            <a:chExt cx="2607154" cy="1011146"/>
          </a:xfrm>
        </p:grpSpPr>
        <p:sp>
          <p:nvSpPr>
            <p:cNvPr id="14" name="Freeform 13"/>
            <p:cNvSpPr/>
            <p:nvPr/>
          </p:nvSpPr>
          <p:spPr>
            <a:xfrm>
              <a:off x="3565350" y="3058520"/>
              <a:ext cx="1042996" cy="474428"/>
            </a:xfrm>
            <a:custGeom>
              <a:avLst/>
              <a:gdLst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18457 h 718457"/>
                <a:gd name="connsiteX1" fmla="*/ 205274 w 1371600"/>
                <a:gd name="connsiteY1" fmla="*/ 27992 h 718457"/>
                <a:gd name="connsiteX2" fmla="*/ 438539 w 1371600"/>
                <a:gd name="connsiteY2" fmla="*/ 653143 h 718457"/>
                <a:gd name="connsiteX3" fmla="*/ 223935 w 1371600"/>
                <a:gd name="connsiteY3" fmla="*/ 634482 h 718457"/>
                <a:gd name="connsiteX4" fmla="*/ 531845 w 1371600"/>
                <a:gd name="connsiteY4" fmla="*/ 0 h 718457"/>
                <a:gd name="connsiteX5" fmla="*/ 765110 w 1371600"/>
                <a:gd name="connsiteY5" fmla="*/ 625151 h 718457"/>
                <a:gd name="connsiteX6" fmla="*/ 559837 w 1371600"/>
                <a:gd name="connsiteY6" fmla="*/ 615821 h 718457"/>
                <a:gd name="connsiteX7" fmla="*/ 905070 w 1371600"/>
                <a:gd name="connsiteY7" fmla="*/ 0 h 718457"/>
                <a:gd name="connsiteX8" fmla="*/ 1101012 w 1371600"/>
                <a:gd name="connsiteY8" fmla="*/ 578498 h 718457"/>
                <a:gd name="connsiteX9" fmla="*/ 895739 w 1371600"/>
                <a:gd name="connsiteY9" fmla="*/ 578498 h 718457"/>
                <a:gd name="connsiteX10" fmla="*/ 1194319 w 1371600"/>
                <a:gd name="connsiteY10" fmla="*/ 9331 h 718457"/>
                <a:gd name="connsiteX11" fmla="*/ 1371600 w 1371600"/>
                <a:gd name="connsiteY11" fmla="*/ 475862 h 718457"/>
                <a:gd name="connsiteX0" fmla="*/ 0 w 1371600"/>
                <a:gd name="connsiteY0" fmla="*/ 755495 h 755495"/>
                <a:gd name="connsiteX1" fmla="*/ 205274 w 1371600"/>
                <a:gd name="connsiteY1" fmla="*/ 65030 h 755495"/>
                <a:gd name="connsiteX2" fmla="*/ 438539 w 1371600"/>
                <a:gd name="connsiteY2" fmla="*/ 690181 h 755495"/>
                <a:gd name="connsiteX3" fmla="*/ 223935 w 1371600"/>
                <a:gd name="connsiteY3" fmla="*/ 671520 h 755495"/>
                <a:gd name="connsiteX4" fmla="*/ 531845 w 1371600"/>
                <a:gd name="connsiteY4" fmla="*/ 37038 h 755495"/>
                <a:gd name="connsiteX5" fmla="*/ 765110 w 1371600"/>
                <a:gd name="connsiteY5" fmla="*/ 662189 h 755495"/>
                <a:gd name="connsiteX6" fmla="*/ 559837 w 1371600"/>
                <a:gd name="connsiteY6" fmla="*/ 652859 h 755495"/>
                <a:gd name="connsiteX7" fmla="*/ 905070 w 1371600"/>
                <a:gd name="connsiteY7" fmla="*/ 37038 h 755495"/>
                <a:gd name="connsiteX8" fmla="*/ 1101012 w 1371600"/>
                <a:gd name="connsiteY8" fmla="*/ 615536 h 755495"/>
                <a:gd name="connsiteX9" fmla="*/ 895739 w 1371600"/>
                <a:gd name="connsiteY9" fmla="*/ 615536 h 755495"/>
                <a:gd name="connsiteX10" fmla="*/ 1194319 w 1371600"/>
                <a:gd name="connsiteY10" fmla="*/ 46369 h 755495"/>
                <a:gd name="connsiteX11" fmla="*/ 1371600 w 1371600"/>
                <a:gd name="connsiteY11" fmla="*/ 512900 h 755495"/>
                <a:gd name="connsiteX0" fmla="*/ 0 w 1371600"/>
                <a:gd name="connsiteY0" fmla="*/ 755495 h 778993"/>
                <a:gd name="connsiteX1" fmla="*/ 205274 w 1371600"/>
                <a:gd name="connsiteY1" fmla="*/ 65030 h 778993"/>
                <a:gd name="connsiteX2" fmla="*/ 438539 w 1371600"/>
                <a:gd name="connsiteY2" fmla="*/ 690181 h 778993"/>
                <a:gd name="connsiteX3" fmla="*/ 223935 w 1371600"/>
                <a:gd name="connsiteY3" fmla="*/ 671520 h 778993"/>
                <a:gd name="connsiteX4" fmla="*/ 531845 w 1371600"/>
                <a:gd name="connsiteY4" fmla="*/ 37038 h 778993"/>
                <a:gd name="connsiteX5" fmla="*/ 765110 w 1371600"/>
                <a:gd name="connsiteY5" fmla="*/ 662189 h 778993"/>
                <a:gd name="connsiteX6" fmla="*/ 559837 w 1371600"/>
                <a:gd name="connsiteY6" fmla="*/ 652859 h 778993"/>
                <a:gd name="connsiteX7" fmla="*/ 905070 w 1371600"/>
                <a:gd name="connsiteY7" fmla="*/ 37038 h 778993"/>
                <a:gd name="connsiteX8" fmla="*/ 1101012 w 1371600"/>
                <a:gd name="connsiteY8" fmla="*/ 615536 h 778993"/>
                <a:gd name="connsiteX9" fmla="*/ 895739 w 1371600"/>
                <a:gd name="connsiteY9" fmla="*/ 615536 h 778993"/>
                <a:gd name="connsiteX10" fmla="*/ 1194319 w 1371600"/>
                <a:gd name="connsiteY10" fmla="*/ 46369 h 778993"/>
                <a:gd name="connsiteX11" fmla="*/ 1371600 w 1371600"/>
                <a:gd name="connsiteY11" fmla="*/ 512900 h 778993"/>
                <a:gd name="connsiteX0" fmla="*/ 0 w 1371600"/>
                <a:gd name="connsiteY0" fmla="*/ 755495 h 775053"/>
                <a:gd name="connsiteX1" fmla="*/ 205274 w 1371600"/>
                <a:gd name="connsiteY1" fmla="*/ 65030 h 775053"/>
                <a:gd name="connsiteX2" fmla="*/ 438539 w 1371600"/>
                <a:gd name="connsiteY2" fmla="*/ 690181 h 775053"/>
                <a:gd name="connsiteX3" fmla="*/ 223935 w 1371600"/>
                <a:gd name="connsiteY3" fmla="*/ 671520 h 775053"/>
                <a:gd name="connsiteX4" fmla="*/ 531845 w 1371600"/>
                <a:gd name="connsiteY4" fmla="*/ 37038 h 775053"/>
                <a:gd name="connsiteX5" fmla="*/ 765110 w 1371600"/>
                <a:gd name="connsiteY5" fmla="*/ 662189 h 775053"/>
                <a:gd name="connsiteX6" fmla="*/ 559837 w 1371600"/>
                <a:gd name="connsiteY6" fmla="*/ 652859 h 775053"/>
                <a:gd name="connsiteX7" fmla="*/ 905070 w 1371600"/>
                <a:gd name="connsiteY7" fmla="*/ 37038 h 775053"/>
                <a:gd name="connsiteX8" fmla="*/ 1101012 w 1371600"/>
                <a:gd name="connsiteY8" fmla="*/ 615536 h 775053"/>
                <a:gd name="connsiteX9" fmla="*/ 895739 w 1371600"/>
                <a:gd name="connsiteY9" fmla="*/ 615536 h 775053"/>
                <a:gd name="connsiteX10" fmla="*/ 1194319 w 1371600"/>
                <a:gd name="connsiteY10" fmla="*/ 46369 h 775053"/>
                <a:gd name="connsiteX11" fmla="*/ 1371600 w 1371600"/>
                <a:gd name="connsiteY11" fmla="*/ 512900 h 775053"/>
                <a:gd name="connsiteX0" fmla="*/ 0 w 1371600"/>
                <a:gd name="connsiteY0" fmla="*/ 756520 h 776078"/>
                <a:gd name="connsiteX1" fmla="*/ 205274 w 1371600"/>
                <a:gd name="connsiteY1" fmla="*/ 66055 h 776078"/>
                <a:gd name="connsiteX2" fmla="*/ 438539 w 1371600"/>
                <a:gd name="connsiteY2" fmla="*/ 691206 h 776078"/>
                <a:gd name="connsiteX3" fmla="*/ 223935 w 1371600"/>
                <a:gd name="connsiteY3" fmla="*/ 672545 h 776078"/>
                <a:gd name="connsiteX4" fmla="*/ 531845 w 1371600"/>
                <a:gd name="connsiteY4" fmla="*/ 38063 h 776078"/>
                <a:gd name="connsiteX5" fmla="*/ 765110 w 1371600"/>
                <a:gd name="connsiteY5" fmla="*/ 663214 h 776078"/>
                <a:gd name="connsiteX6" fmla="*/ 559837 w 1371600"/>
                <a:gd name="connsiteY6" fmla="*/ 653884 h 776078"/>
                <a:gd name="connsiteX7" fmla="*/ 905070 w 1371600"/>
                <a:gd name="connsiteY7" fmla="*/ 38063 h 776078"/>
                <a:gd name="connsiteX8" fmla="*/ 1101012 w 1371600"/>
                <a:gd name="connsiteY8" fmla="*/ 616561 h 776078"/>
                <a:gd name="connsiteX9" fmla="*/ 895739 w 1371600"/>
                <a:gd name="connsiteY9" fmla="*/ 616561 h 776078"/>
                <a:gd name="connsiteX10" fmla="*/ 1194319 w 1371600"/>
                <a:gd name="connsiteY10" fmla="*/ 47394 h 776078"/>
                <a:gd name="connsiteX11" fmla="*/ 1371600 w 1371600"/>
                <a:gd name="connsiteY11" fmla="*/ 513925 h 776078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5496 h 775054"/>
                <a:gd name="connsiteX1" fmla="*/ 205274 w 1371600"/>
                <a:gd name="connsiteY1" fmla="*/ 65031 h 775054"/>
                <a:gd name="connsiteX2" fmla="*/ 438539 w 1371600"/>
                <a:gd name="connsiteY2" fmla="*/ 690182 h 775054"/>
                <a:gd name="connsiteX3" fmla="*/ 223935 w 1371600"/>
                <a:gd name="connsiteY3" fmla="*/ 671521 h 775054"/>
                <a:gd name="connsiteX4" fmla="*/ 531845 w 1371600"/>
                <a:gd name="connsiteY4" fmla="*/ 37039 h 775054"/>
                <a:gd name="connsiteX5" fmla="*/ 765110 w 1371600"/>
                <a:gd name="connsiteY5" fmla="*/ 662190 h 775054"/>
                <a:gd name="connsiteX6" fmla="*/ 559837 w 1371600"/>
                <a:gd name="connsiteY6" fmla="*/ 652860 h 775054"/>
                <a:gd name="connsiteX7" fmla="*/ 905070 w 1371600"/>
                <a:gd name="connsiteY7" fmla="*/ 37039 h 775054"/>
                <a:gd name="connsiteX8" fmla="*/ 1101012 w 1371600"/>
                <a:gd name="connsiteY8" fmla="*/ 615537 h 775054"/>
                <a:gd name="connsiteX9" fmla="*/ 895739 w 1371600"/>
                <a:gd name="connsiteY9" fmla="*/ 615537 h 775054"/>
                <a:gd name="connsiteX10" fmla="*/ 1194319 w 1371600"/>
                <a:gd name="connsiteY10" fmla="*/ 46370 h 775054"/>
                <a:gd name="connsiteX11" fmla="*/ 1371600 w 1371600"/>
                <a:gd name="connsiteY11" fmla="*/ 512901 h 775054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  <a:gd name="connsiteX0" fmla="*/ 0 w 1371600"/>
                <a:gd name="connsiteY0" fmla="*/ 753580 h 773138"/>
                <a:gd name="connsiteX1" fmla="*/ 205274 w 1371600"/>
                <a:gd name="connsiteY1" fmla="*/ 63115 h 773138"/>
                <a:gd name="connsiteX2" fmla="*/ 438539 w 1371600"/>
                <a:gd name="connsiteY2" fmla="*/ 688266 h 773138"/>
                <a:gd name="connsiteX3" fmla="*/ 223935 w 1371600"/>
                <a:gd name="connsiteY3" fmla="*/ 669605 h 773138"/>
                <a:gd name="connsiteX4" fmla="*/ 531845 w 1371600"/>
                <a:gd name="connsiteY4" fmla="*/ 35123 h 773138"/>
                <a:gd name="connsiteX5" fmla="*/ 765110 w 1371600"/>
                <a:gd name="connsiteY5" fmla="*/ 660274 h 773138"/>
                <a:gd name="connsiteX6" fmla="*/ 559837 w 1371600"/>
                <a:gd name="connsiteY6" fmla="*/ 650944 h 773138"/>
                <a:gd name="connsiteX7" fmla="*/ 905070 w 1371600"/>
                <a:gd name="connsiteY7" fmla="*/ 35123 h 773138"/>
                <a:gd name="connsiteX8" fmla="*/ 1101012 w 1371600"/>
                <a:gd name="connsiteY8" fmla="*/ 613621 h 773138"/>
                <a:gd name="connsiteX9" fmla="*/ 895739 w 1371600"/>
                <a:gd name="connsiteY9" fmla="*/ 613621 h 773138"/>
                <a:gd name="connsiteX10" fmla="*/ 1194319 w 1371600"/>
                <a:gd name="connsiteY10" fmla="*/ 44454 h 773138"/>
                <a:gd name="connsiteX11" fmla="*/ 1371600 w 1371600"/>
                <a:gd name="connsiteY11" fmla="*/ 510985 h 773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71600" h="773138">
                  <a:moveTo>
                    <a:pt x="0" y="753580"/>
                  </a:moveTo>
                  <a:cubicBezTo>
                    <a:pt x="68425" y="523425"/>
                    <a:pt x="132184" y="74001"/>
                    <a:pt x="205274" y="63115"/>
                  </a:cubicBezTo>
                  <a:cubicBezTo>
                    <a:pt x="278364" y="52229"/>
                    <a:pt x="515026" y="605037"/>
                    <a:pt x="438539" y="688266"/>
                  </a:cubicBezTo>
                  <a:cubicBezTo>
                    <a:pt x="362052" y="771495"/>
                    <a:pt x="285567" y="728004"/>
                    <a:pt x="223935" y="669605"/>
                  </a:cubicBezTo>
                  <a:cubicBezTo>
                    <a:pt x="162303" y="611206"/>
                    <a:pt x="454090" y="-173261"/>
                    <a:pt x="531845" y="35123"/>
                  </a:cubicBezTo>
                  <a:lnTo>
                    <a:pt x="765110" y="660274"/>
                  </a:lnTo>
                  <a:cubicBezTo>
                    <a:pt x="769775" y="762911"/>
                    <a:pt x="444759" y="856218"/>
                    <a:pt x="559837" y="650944"/>
                  </a:cubicBezTo>
                  <a:lnTo>
                    <a:pt x="905070" y="35123"/>
                  </a:lnTo>
                  <a:cubicBezTo>
                    <a:pt x="995266" y="28903"/>
                    <a:pt x="1179339" y="531626"/>
                    <a:pt x="1101012" y="613621"/>
                  </a:cubicBezTo>
                  <a:cubicBezTo>
                    <a:pt x="1022685" y="695616"/>
                    <a:pt x="959211" y="673253"/>
                    <a:pt x="895739" y="613621"/>
                  </a:cubicBezTo>
                  <a:cubicBezTo>
                    <a:pt x="832267" y="553989"/>
                    <a:pt x="1135225" y="-111056"/>
                    <a:pt x="1194319" y="44454"/>
                  </a:cubicBezTo>
                  <a:lnTo>
                    <a:pt x="1371600" y="510985"/>
                  </a:lnTo>
                </a:path>
              </a:pathLst>
            </a:cu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Oval 14"/>
                <p:cNvSpPr/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solidFill>
                  <a:srgbClr val="FF66CC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</m:acc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3" name="Oval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6975" y="2791175"/>
                  <a:ext cx="979714" cy="979714"/>
                </a:xfrm>
                <a:prstGeom prst="ellipse">
                  <a:avLst/>
                </a:prstGeom>
                <a:blipFill rotWithShape="0">
                  <a:blip r:embed="rId11"/>
                  <a:stretch>
                    <a:fillRect r="-32955" b="-2247"/>
                  </a:stretch>
                </a:blipFill>
                <a:ln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Oval 15"/>
                <p:cNvSpPr/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0" tIns="0" rIns="0" b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44" name="Oval 4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84414" y="2759743"/>
                  <a:ext cx="979715" cy="979715"/>
                </a:xfrm>
                <a:prstGeom prst="ellipse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Oval 16"/>
              <p:cNvSpPr/>
              <p:nvPr/>
            </p:nvSpPr>
            <p:spPr>
              <a:xfrm>
                <a:off x="418354" y="1980360"/>
                <a:ext cx="702676" cy="702676"/>
              </a:xfrm>
              <a:prstGeom prst="ellipse">
                <a:avLst/>
              </a:prstGeom>
              <a:solidFill>
                <a:srgbClr val="33CCFF"/>
              </a:solidFill>
              <a:ln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it-IT" sz="2400" dirty="0"/>
              </a:p>
            </p:txBody>
          </p:sp>
        </mc:Choice>
        <mc:Fallback xmlns="">
          <p:sp>
            <p:nvSpPr>
              <p:cNvPr id="17" name="Oval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354" y="1980360"/>
                <a:ext cx="702676" cy="702676"/>
              </a:xfrm>
              <a:prstGeom prst="ellipse">
                <a:avLst/>
              </a:prstGeom>
              <a:blipFill rotWithShape="0">
                <a:blip r:embed="rId13"/>
                <a:stretch>
                  <a:fillRect r="-20168"/>
                </a:stretch>
              </a:blipFill>
              <a:ln>
                <a:solidFill>
                  <a:srgbClr val="0000FF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08841" y="1600435"/>
                <a:ext cx="2254913" cy="924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dirty="0" smtClean="0"/>
                  <a:t>Gluonic quasiparticle</a:t>
                </a:r>
                <a:br>
                  <a:rPr lang="it-IT" dirty="0" smtClean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+−</m:t>
                          </m:r>
                        </m:sup>
                      </m:sSup>
                    </m:oMath>
                  </m:oMathPara>
                </a14:m>
                <a:r>
                  <a:rPr lang="it-IT" dirty="0" smtClean="0"/>
                  <a:t/>
                </a:r>
                <a:br>
                  <a:rPr lang="it-IT" dirty="0" smtClean="0"/>
                </a:br>
                <a:r>
                  <a:rPr lang="it-IT" dirty="0" smtClean="0"/>
                  <a:t>mass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∼1.0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1.5 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 panose="02040503050406030204" pitchFamily="18" charset="0"/>
                      </a:rPr>
                      <m:t>GeV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841" y="1600435"/>
                <a:ext cx="2254913" cy="924227"/>
              </a:xfrm>
              <a:prstGeom prst="rect">
                <a:avLst/>
              </a:prstGeom>
              <a:blipFill rotWithShape="0">
                <a:blip r:embed="rId14"/>
                <a:stretch>
                  <a:fillRect t="-3974" r="-1351" b="-993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dirty="0" smtClean="0"/>
                  <a:t>Look for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 smtClean="0"/>
                  <a:t> state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𝑷𝑪</m:t>
                        </m:r>
                      </m:sup>
                    </m:sSup>
                    <m:r>
                      <a:rPr lang="it-IT" sz="24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e>
                      <m:sup>
                        <m:r>
                          <a:rPr lang="it-IT" sz="2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endParaRPr lang="it-IT" sz="2400" b="1" dirty="0" smtClean="0">
                  <a:solidFill>
                    <a:srgbClr val="0000FF"/>
                  </a:solidFill>
                </a:endParaRPr>
              </a:p>
              <a:p>
                <a:r>
                  <a:rPr lang="it-IT" sz="2400" dirty="0" smtClean="0"/>
                  <a:t>decaying into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it-IT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and</m:t>
                              </m:r>
                              <m:r>
                                <m:rPr>
                                  <m:nor/>
                                </m:rPr>
                                <a:rPr lang="it-IT" sz="2400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𝜂</m:t>
                                  </m:r>
                                </m:e>
                                <m:sup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𝜌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→3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→5</m:t>
                              </m:r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63" y="4191885"/>
                <a:ext cx="4544257" cy="1837554"/>
              </a:xfrm>
              <a:prstGeom prst="rect">
                <a:avLst/>
              </a:prstGeom>
              <a:blipFill rotWithShape="0">
                <a:blip r:embed="rId15"/>
                <a:stretch>
                  <a:fillRect l="-2011" t="-19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524" y="3397363"/>
            <a:ext cx="3284613" cy="252232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382861" y="3449882"/>
            <a:ext cx="972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J. Dudek</a:t>
            </a:r>
            <a:endParaRPr lang="it-IT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ounded Rectangle 7"/>
              <p:cNvSpPr/>
              <p:nvPr/>
            </p:nvSpPr>
            <p:spPr>
              <a:xfrm>
                <a:off x="5612525" y="1610262"/>
                <a:ext cx="3284612" cy="91440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0000F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2400" dirty="0" smtClean="0">
                    <a:solidFill>
                      <a:schemeClr val="tx1"/>
                    </a:solidFill>
                  </a:rPr>
                  <a:t>degenerate multiplet,</a:t>
                </a:r>
                <a:br>
                  <a:rPr lang="it-IT" sz="2400" dirty="0" smtClean="0">
                    <a:solidFill>
                      <a:schemeClr val="tx1"/>
                    </a:solidFill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𝑃𝐶</m:t>
                          </m:r>
                        </m:sup>
                      </m:sSup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it-IT" sz="2400" b="1" i="1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  <m:r>
                                <a:rPr lang="it-IT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,2</m:t>
                              </m:r>
                            </m:e>
                          </m:d>
                        </m:e>
                        <m:sup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sup>
                      </m:sSup>
                      <m:r>
                        <a:rPr lang="it-IT" sz="24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p>
                          <m:r>
                            <a:rPr lang="it-IT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sup>
                      </m:sSup>
                    </m:oMath>
                  </m:oMathPara>
                </a14:m>
                <a:endParaRPr lang="it-IT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ounded 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525" y="1610262"/>
                <a:ext cx="3284612" cy="914400"/>
              </a:xfrm>
              <a:prstGeom prst="roundRect">
                <a:avLst/>
              </a:prstGeom>
              <a:blipFill rotWithShape="0">
                <a:blip r:embed="rId17"/>
                <a:stretch>
                  <a:fillRect/>
                </a:stretch>
              </a:blipFill>
              <a:ln w="28575">
                <a:solidFill>
                  <a:srgbClr val="0000FE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881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8305800" y="6360668"/>
            <a:ext cx="762000" cy="365125"/>
          </a:xfrm>
        </p:spPr>
        <p:txBody>
          <a:bodyPr/>
          <a:lstStyle/>
          <a:p>
            <a:fld id="{35013BD1-9FAD-4D57-B763-17BBC29B6B5E}" type="slidenum">
              <a:rPr lang="it-IT" sz="2000" smtClean="0">
                <a:solidFill>
                  <a:schemeClr val="bg1">
                    <a:lumMod val="50000"/>
                  </a:schemeClr>
                </a:solidFill>
              </a:rPr>
              <a:t>9</a:t>
            </a:fld>
            <a:endParaRPr lang="it-IT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6360668"/>
            <a:ext cx="66501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A.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Pilloni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– The quest for Exotic states</a:t>
            </a:r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57200" y="-27384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3600" dirty="0" smtClean="0"/>
              <a:t>Two hybrid states???</a:t>
            </a:r>
            <a:endParaRPr lang="it-IT" sz="36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1078295"/>
            <a:ext cx="3747241" cy="26267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04" y="3623290"/>
            <a:ext cx="3747241" cy="26193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0" t="41383" r="31977" b="29773"/>
          <a:stretch/>
        </p:blipFill>
        <p:spPr>
          <a:xfrm>
            <a:off x="4133460" y="1105716"/>
            <a:ext cx="4874686" cy="20525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2" t="41551" r="31738" b="27247"/>
          <a:stretch/>
        </p:blipFill>
        <p:spPr>
          <a:xfrm>
            <a:off x="4149671" y="4110135"/>
            <a:ext cx="4842263" cy="21915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Neither lattice nor models predict two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2400" b="0" i="1" smtClean="0">
                            <a:latin typeface="Cambria Math" panose="02040503050406030204" pitchFamily="18" charset="0"/>
                          </a:rPr>
                          <m:t>−+</m:t>
                        </m:r>
                      </m:sup>
                    </m:sSup>
                  </m:oMath>
                </a14:m>
                <a:r>
                  <a:rPr lang="it-IT" sz="2400" dirty="0" smtClean="0"/>
                  <a:t> states in this region!</a:t>
                </a:r>
                <a:endParaRPr lang="it-IT" sz="24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3460" y="3220128"/>
                <a:ext cx="5029200" cy="830997"/>
              </a:xfrm>
              <a:prstGeom prst="rect">
                <a:avLst/>
              </a:prstGeom>
              <a:blipFill rotWithShape="0">
                <a:blip r:embed="rId7"/>
                <a:stretch>
                  <a:fillRect l="-1818" t="-5839" r="-970" b="-15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96" y="1459056"/>
            <a:ext cx="494522" cy="4945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396" y="4004051"/>
            <a:ext cx="494522" cy="4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4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118403</TotalTime>
  <Words>3732</Words>
  <Application>Microsoft Office PowerPoint</Application>
  <PresentationFormat>On-screen Show (4:3)</PresentationFormat>
  <Paragraphs>709</Paragraphs>
  <Slides>63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Arial</vt:lpstr>
      <vt:lpstr>Calibri</vt:lpstr>
      <vt:lpstr>Cambria</vt:lpstr>
      <vt:lpstr>Cambria Math</vt:lpstr>
      <vt:lpstr>Symbol</vt:lpstr>
      <vt:lpstr>Times New Roman</vt:lpstr>
      <vt:lpstr>Wingdings</vt:lpstr>
      <vt:lpstr>NewsPrint</vt:lpstr>
      <vt:lpstr>Analysis tools in searching for resonances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Analysis tools</dc:title>
  <dc:creator>Pillaus</dc:creator>
  <cp:lastModifiedBy>pillaus</cp:lastModifiedBy>
  <cp:revision>1024</cp:revision>
  <dcterms:created xsi:type="dcterms:W3CDTF">2012-05-23T17:12:57Z</dcterms:created>
  <dcterms:modified xsi:type="dcterms:W3CDTF">2019-08-18T10:09:58Z</dcterms:modified>
</cp:coreProperties>
</file>