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6.jpg" ContentType="image/jpeg"/>
  <Override PartName="/ppt/media/image37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5" r:id="rId1"/>
  </p:sldMasterIdLst>
  <p:notesMasterIdLst>
    <p:notesMasterId r:id="rId79"/>
  </p:notesMasterIdLst>
  <p:sldIdLst>
    <p:sldId id="493" r:id="rId2"/>
    <p:sldId id="912" r:id="rId3"/>
    <p:sldId id="901" r:id="rId4"/>
    <p:sldId id="902" r:id="rId5"/>
    <p:sldId id="904" r:id="rId6"/>
    <p:sldId id="905" r:id="rId7"/>
    <p:sldId id="698" r:id="rId8"/>
    <p:sldId id="906" r:id="rId9"/>
    <p:sldId id="891" r:id="rId10"/>
    <p:sldId id="684" r:id="rId11"/>
    <p:sldId id="893" r:id="rId12"/>
    <p:sldId id="917" r:id="rId13"/>
    <p:sldId id="894" r:id="rId14"/>
    <p:sldId id="824" r:id="rId15"/>
    <p:sldId id="689" r:id="rId16"/>
    <p:sldId id="914" r:id="rId17"/>
    <p:sldId id="701" r:id="rId18"/>
    <p:sldId id="822" r:id="rId19"/>
    <p:sldId id="918" r:id="rId20"/>
    <p:sldId id="599" r:id="rId21"/>
    <p:sldId id="921" r:id="rId22"/>
    <p:sldId id="920" r:id="rId23"/>
    <p:sldId id="881" r:id="rId24"/>
    <p:sldId id="911" r:id="rId25"/>
    <p:sldId id="277" r:id="rId26"/>
    <p:sldId id="919" r:id="rId27"/>
    <p:sldId id="694" r:id="rId28"/>
    <p:sldId id="690" r:id="rId29"/>
    <p:sldId id="700" r:id="rId30"/>
    <p:sldId id="910" r:id="rId31"/>
    <p:sldId id="783" r:id="rId32"/>
    <p:sldId id="632" r:id="rId33"/>
    <p:sldId id="864" r:id="rId34"/>
    <p:sldId id="681" r:id="rId35"/>
    <p:sldId id="896" r:id="rId36"/>
    <p:sldId id="887" r:id="rId37"/>
    <p:sldId id="720" r:id="rId38"/>
    <p:sldId id="890" r:id="rId39"/>
    <p:sldId id="892" r:id="rId40"/>
    <p:sldId id="839" r:id="rId41"/>
    <p:sldId id="692" r:id="rId42"/>
    <p:sldId id="745" r:id="rId43"/>
    <p:sldId id="897" r:id="rId44"/>
    <p:sldId id="898" r:id="rId45"/>
    <p:sldId id="665" r:id="rId46"/>
    <p:sldId id="730" r:id="rId47"/>
    <p:sldId id="870" r:id="rId48"/>
    <p:sldId id="732" r:id="rId49"/>
    <p:sldId id="866" r:id="rId50"/>
    <p:sldId id="867" r:id="rId51"/>
    <p:sldId id="871" r:id="rId52"/>
    <p:sldId id="704" r:id="rId53"/>
    <p:sldId id="705" r:id="rId54"/>
    <p:sldId id="868" r:id="rId55"/>
    <p:sldId id="876" r:id="rId56"/>
    <p:sldId id="877" r:id="rId57"/>
    <p:sldId id="697" r:id="rId58"/>
    <p:sldId id="909" r:id="rId59"/>
    <p:sldId id="913" r:id="rId60"/>
    <p:sldId id="821" r:id="rId61"/>
    <p:sldId id="915" r:id="rId62"/>
    <p:sldId id="916" r:id="rId63"/>
    <p:sldId id="731" r:id="rId64"/>
    <p:sldId id="825" r:id="rId65"/>
    <p:sldId id="703" r:id="rId66"/>
    <p:sldId id="737" r:id="rId67"/>
    <p:sldId id="738" r:id="rId68"/>
    <p:sldId id="875" r:id="rId69"/>
    <p:sldId id="874" r:id="rId70"/>
    <p:sldId id="707" r:id="rId71"/>
    <p:sldId id="708" r:id="rId72"/>
    <p:sldId id="709" r:id="rId73"/>
    <p:sldId id="630" r:id="rId74"/>
    <p:sldId id="631" r:id="rId75"/>
    <p:sldId id="633" r:id="rId76"/>
    <p:sldId id="899" r:id="rId77"/>
    <p:sldId id="837" r:id="rId7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2728"/>
    <a:srgbClr val="9467BD"/>
    <a:srgbClr val="1F77B4"/>
    <a:srgbClr val="009E73"/>
    <a:srgbClr val="0000FF"/>
    <a:srgbClr val="CC00FF"/>
    <a:srgbClr val="33CC33"/>
    <a:srgbClr val="00FFFF"/>
    <a:srgbClr val="99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7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27/07/2025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468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87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5333F-92DC-CB34-1E6E-BFA66B6B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AE15A1E-06C8-44E8-6CB9-6D58DD098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654F12-702E-3B5C-29BE-209ACDBB7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097E38-AADF-1505-2F33-07B38DDAC2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2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760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70867-1777-BC09-5AA7-2A149145E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D62549-6E38-4D77-3C45-E6DA3DA46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91606B-14D0-8B2A-CCB6-34A0F88DC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725154-91EE-0BE5-4A52-05B92AD730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161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1284-BDA9-7A18-EA66-4707C0B8C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A8C35E-1C3D-A468-55BA-094CED23A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588DCA5-C5C8-8AEB-446A-8B725AEE1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009E6-AC2C-4B99-917D-B5596BD15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012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383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54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508A7-0FE4-A6F5-4F2D-BAD20776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FFBBA9A-3BDF-AF20-EF58-7040FDE62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C4D43B8-9D2E-4CD9-A4BF-C9C0FD542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5C69BB-3E52-A81A-04FC-85C8EBD20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525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2940B-E14C-ED15-7E0E-53CB4ED88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A6E2A0-1EC2-FF94-8C85-E7CEBCF37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733BEF8-44C8-3EF2-2B4C-0601E9E3D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93F061-80DD-3BF3-796D-71E858472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965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505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575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35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129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867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868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489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7260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219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638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41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8044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8872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7444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14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456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2889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77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235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59D71-FF59-AA08-0FD9-959711D0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E5388A-77AE-AFC5-585B-7F14C9FD2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0A3894-47F6-9B4E-19DF-742312251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B0413A-ADA3-84DB-5C98-F5A58814F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15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664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4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700-B3BB-4F9C-8937-6777FB5034D6}" type="datetime1">
              <a:rPr lang="it-IT" smtClean="0"/>
              <a:t>27/07/2025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7567-DB1B-424E-8480-58FA0BDC73C2}" type="datetime1">
              <a:rPr lang="it-IT" smtClean="0"/>
              <a:t>27/07/2025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1E77-7234-4E3E-8A5C-ED7CA472D087}" type="datetime1">
              <a:rPr lang="it-IT" smtClean="0"/>
              <a:t>27/07/2025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565A-F4A8-496D-B509-E7F7A5F0583B}" type="datetime1">
              <a:rPr lang="it-IT" smtClean="0"/>
              <a:t>27/07/2025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CF07-6C0A-45A5-9BD8-9ABC97EB55D8}" type="datetime1">
              <a:rPr lang="it-IT" smtClean="0"/>
              <a:t>27/07/2025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5F9-FEB0-4FB9-82E8-130165455E3F}" type="datetime1">
              <a:rPr lang="it-IT" smtClean="0"/>
              <a:t>27/07/2025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3069-1E97-480B-BF2E-4075AFA69127}" type="datetime1">
              <a:rPr lang="it-IT" smtClean="0"/>
              <a:t>27/07/2025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D2CC-AD4B-485D-B691-AC5E4175F8BA}" type="datetime1">
              <a:rPr lang="it-IT" smtClean="0"/>
              <a:t>27/07/2025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23BA-EB58-4D2D-BBA7-93D2A3EC2CB7}" type="datetime1">
              <a:rPr lang="it-IT" smtClean="0"/>
              <a:t>27/07/2025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7C4D-B31E-4E75-B2F9-463DAD7F36BC}" type="datetime1">
              <a:rPr lang="it-IT" smtClean="0"/>
              <a:t>27/07/2025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147-F2C1-4D98-82AB-83146C96CAAF}" type="datetime1">
              <a:rPr lang="it-IT" smtClean="0"/>
              <a:t>27/07/2025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742F2A4-B57C-4CEC-BD8A-14135C5E3EFA}" type="datetime1">
              <a:rPr lang="it-IT" smtClean="0"/>
              <a:t>27/07/2025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g"/><Relationship Id="rId3" Type="http://schemas.openxmlformats.org/officeDocument/2006/relationships/image" Target="../media/image27.png"/><Relationship Id="rId7" Type="http://schemas.openxmlformats.org/officeDocument/2006/relationships/hyperlink" Target="https://pt.m.wikipedia.org/wiki/Ficheiro:A_large_blank_world_map_with_oceans_marked_in_blue.PNG" TargetMode="Externa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860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52.png"/><Relationship Id="rId12" Type="http://schemas.openxmlformats.org/officeDocument/2006/relationships/image" Target="../media/image820.png"/><Relationship Id="rId17" Type="http://schemas.openxmlformats.org/officeDocument/2006/relationships/image" Target="../media/image23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15" Type="http://schemas.openxmlformats.org/officeDocument/2006/relationships/image" Target="../media/image971.png"/><Relationship Id="rId4" Type="http://schemas.openxmlformats.org/officeDocument/2006/relationships/image" Target="../media/image53.jpeg"/><Relationship Id="rId14" Type="http://schemas.openxmlformats.org/officeDocument/2006/relationships/image" Target="../media/image94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3" Type="http://schemas.openxmlformats.org/officeDocument/2006/relationships/image" Target="../media/image54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1.png"/><Relationship Id="rId5" Type="http://schemas.openxmlformats.org/officeDocument/2006/relationships/image" Target="../media/image1271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00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0.png"/><Relationship Id="rId7" Type="http://schemas.openxmlformats.org/officeDocument/2006/relationships/image" Target="NUL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18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76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0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82.gif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83.png"/><Relationship Id="rId4" Type="http://schemas.openxmlformats.org/officeDocument/2006/relationships/image" Target="../media/image1160.pn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3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3" Type="http://schemas.openxmlformats.org/officeDocument/2006/relationships/image" Target="../media/image89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.png"/><Relationship Id="rId4" Type="http://schemas.openxmlformats.org/officeDocument/2006/relationships/image" Target="../media/image90.png"/><Relationship Id="rId1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tif"/><Relationship Id="rId3" Type="http://schemas.openxmlformats.org/officeDocument/2006/relationships/image" Target="../media/image96.png"/><Relationship Id="rId7" Type="http://schemas.openxmlformats.org/officeDocument/2006/relationships/image" Target="../media/image100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if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03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150.png"/><Relationship Id="rId3" Type="http://schemas.openxmlformats.org/officeDocument/2006/relationships/image" Target="../media/image105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1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14" Type="http://schemas.openxmlformats.org/officeDocument/2006/relationships/image" Target="../media/image11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7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2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2.png"/><Relationship Id="rId4" Type="http://schemas.openxmlformats.org/officeDocument/2006/relationships/image" Target="../media/image3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00.png"/><Relationship Id="rId4" Type="http://schemas.openxmlformats.org/officeDocument/2006/relationships/image" Target="../media/image3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3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2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128.png"/><Relationship Id="rId4" Type="http://schemas.openxmlformats.org/officeDocument/2006/relationships/image" Target="../media/image2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1.png"/><Relationship Id="rId4" Type="http://schemas.openxmlformats.org/officeDocument/2006/relationships/image" Target="../media/image55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6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Relationship Id="rId9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35.jpe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34.png"/><Relationship Id="rId9" Type="http://schemas.openxmlformats.org/officeDocument/2006/relationships/image" Target="../media/image10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51.png"/><Relationship Id="rId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135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141.png"/><Relationship Id="rId9" Type="http://schemas.openxmlformats.org/officeDocument/2006/relationships/image" Target="../media/image101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5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50.png"/><Relationship Id="rId7" Type="http://schemas.openxmlformats.org/officeDocument/2006/relationships/image" Target="../media/image32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4.png"/><Relationship Id="rId4" Type="http://schemas.openxmlformats.org/officeDocument/2006/relationships/image" Target="../media/image3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83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01.png"/><Relationship Id="rId4" Type="http://schemas.openxmlformats.org/officeDocument/2006/relationships/image" Target="../media/image1080.png"/><Relationship Id="rId9" Type="http://schemas.openxmlformats.org/officeDocument/2006/relationships/image" Target="../media/image1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201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84.png"/><Relationship Id="rId4" Type="http://schemas.openxmlformats.org/officeDocument/2006/relationships/image" Target="../media/image167.png"/><Relationship Id="rId9" Type="http://schemas.openxmlformats.org/officeDocument/2006/relationships/image" Target="../media/image108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67.png"/><Relationship Id="rId7" Type="http://schemas.openxmlformats.org/officeDocument/2006/relationships/image" Target="../media/image168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83.png"/><Relationship Id="rId4" Type="http://schemas.openxmlformats.org/officeDocument/2006/relationships/image" Target="../media/image1160.png"/><Relationship Id="rId9" Type="http://schemas.openxmlformats.org/officeDocument/2006/relationships/image" Target="../media/image1020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870.png"/><Relationship Id="rId7" Type="http://schemas.openxmlformats.org/officeDocument/2006/relationships/image" Target="../media/image173.png"/><Relationship Id="rId12" Type="http://schemas.openxmlformats.org/officeDocument/2006/relationships/image" Target="../media/image12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270.png"/><Relationship Id="rId5" Type="http://schemas.openxmlformats.org/officeDocument/2006/relationships/image" Target="../media/image171.png"/><Relationship Id="rId10" Type="http://schemas.openxmlformats.org/officeDocument/2006/relationships/image" Target="../media/image1260.png"/><Relationship Id="rId4" Type="http://schemas.openxmlformats.org/officeDocument/2006/relationships/image" Target="../media/image880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710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Hadron Spectroscopy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at the frontier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theory and experiment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Multi-</a:t>
            </a:r>
            <a:r>
              <a:rPr lang="it-IT" dirty="0" err="1"/>
              <a:t>Particle</a:t>
            </a:r>
            <a:r>
              <a:rPr lang="it-IT" dirty="0"/>
              <a:t> 25 workshop, </a:t>
            </a:r>
            <a:r>
              <a:rPr lang="it-IT" dirty="0" err="1"/>
              <a:t>July</a:t>
            </a:r>
            <a:r>
              <a:rPr lang="it-IT" dirty="0"/>
              <a:t> 28</a:t>
            </a:r>
            <a:r>
              <a:rPr lang="it-IT" baseline="30000" dirty="0"/>
              <a:t>th</a:t>
            </a:r>
            <a:r>
              <a:rPr lang="it-IT" dirty="0"/>
              <a:t>, 2025</a:t>
            </a:r>
          </a:p>
        </p:txBody>
      </p:sp>
      <p:pic>
        <p:nvPicPr>
          <p:cNvPr id="3" name="Picture 4" descr="logo-messina.png">
            <a:extLst>
              <a:ext uri="{FF2B5EF4-FFF2-40B4-BE49-F238E27FC236}">
                <a16:creationId xmlns:a16="http://schemas.microsoft.com/office/drawing/2014/main" id="{416B5AC8-3697-FF51-151F-0F7F2907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E69D4F-8EEA-44DA-DCBB-7B8E0717C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317" y="5090727"/>
            <a:ext cx="2712291" cy="964273"/>
          </a:xfrm>
          <a:prstGeom prst="rect">
            <a:avLst/>
          </a:prstGeom>
        </p:spPr>
      </p:pic>
      <p:pic>
        <p:nvPicPr>
          <p:cNvPr id="9" name="Immagine 8" descr="Immagine che contiene Elementi grafici, Carattere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C0DBA7B7-D7BB-229D-EB78-F05133D2A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03" y="4849441"/>
            <a:ext cx="2667165" cy="12055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15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Joint </a:t>
            </a:r>
            <a:r>
              <a:rPr lang="it-IT" sz="3600" dirty="0" err="1">
                <a:solidFill>
                  <a:schemeClr val="tx2"/>
                </a:solidFill>
              </a:rPr>
              <a:t>Physics</a:t>
            </a:r>
            <a:r>
              <a:rPr lang="it-IT" sz="3600" dirty="0">
                <a:solidFill>
                  <a:schemeClr val="tx2"/>
                </a:solidFill>
              </a:rPr>
              <a:t> Analysis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3933051" y="1500843"/>
            <a:ext cx="5114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but grew up much larger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40+ researchers affiliated during a decade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E5CE8E5-43AC-77C0-7C93-6BFA0D0B0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8428" r="16393" b="23522"/>
          <a:stretch/>
        </p:blipFill>
        <p:spPr>
          <a:xfrm>
            <a:off x="76200" y="1431985"/>
            <a:ext cx="3760145" cy="466689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42C86E7-64B4-8B4F-D5DE-02999161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71" y="577137"/>
            <a:ext cx="1544127" cy="8336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2DD2A8-F4EC-97CE-9253-D540847BEE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10856" r="17365" b="47164"/>
          <a:stretch/>
        </p:blipFill>
        <p:spPr>
          <a:xfrm>
            <a:off x="84900" y="1552753"/>
            <a:ext cx="3753350" cy="2949277"/>
          </a:xfrm>
          <a:prstGeom prst="rect">
            <a:avLst/>
          </a:prstGeom>
          <a:ln>
            <a:noFill/>
          </a:ln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7678CBB8-FBED-B910-518A-CFD53F00DD32}"/>
              </a:ext>
            </a:extLst>
          </p:cNvPr>
          <p:cNvGrpSpPr/>
          <p:nvPr/>
        </p:nvGrpSpPr>
        <p:grpSpPr>
          <a:xfrm>
            <a:off x="3903346" y="2799329"/>
            <a:ext cx="5623774" cy="3370711"/>
            <a:chOff x="3903346" y="2799329"/>
            <a:chExt cx="5623774" cy="3370711"/>
          </a:xfrm>
        </p:grpSpPr>
        <p:pic>
          <p:nvPicPr>
            <p:cNvPr id="11" name="Imagen 3" descr="Mapa&#10;&#10;Descripción generada automáticamente">
              <a:extLst>
                <a:ext uri="{FF2B5EF4-FFF2-40B4-BE49-F238E27FC236}">
                  <a16:creationId xmlns:a16="http://schemas.microsoft.com/office/drawing/2014/main" id="{71B813AA-0FA7-7312-9262-6A99313F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b="9554"/>
            <a:stretch/>
          </p:blipFill>
          <p:spPr>
            <a:xfrm>
              <a:off x="3903346" y="3460266"/>
              <a:ext cx="5210445" cy="2709774"/>
            </a:xfrm>
            <a:prstGeom prst="rect">
              <a:avLst/>
            </a:prstGeom>
          </p:spPr>
        </p:pic>
        <p:pic>
          <p:nvPicPr>
            <p:cNvPr id="12" name="Imagen 4" descr="Diagrama&#10;&#10;Descripción generada automáticamente">
              <a:extLst>
                <a:ext uri="{FF2B5EF4-FFF2-40B4-BE49-F238E27FC236}">
                  <a16:creationId xmlns:a16="http://schemas.microsoft.com/office/drawing/2014/main" id="{E8FD6EA6-D084-E6EC-9EFF-F49DEEF1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26799" y="5730044"/>
              <a:ext cx="311801" cy="309306"/>
            </a:xfrm>
            <a:prstGeom prst="rect">
              <a:avLst/>
            </a:prstGeom>
          </p:spPr>
        </p:pic>
        <p:pic>
          <p:nvPicPr>
            <p:cNvPr id="13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062F3537-1AF1-A775-7A7F-D59AC86B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00325" y="4651224"/>
              <a:ext cx="385387" cy="314091"/>
            </a:xfrm>
            <a:prstGeom prst="rect">
              <a:avLst/>
            </a:prstGeom>
          </p:spPr>
        </p:pic>
        <p:pic>
          <p:nvPicPr>
            <p:cNvPr id="14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C0B7AF77-CA71-595A-4F31-9952C671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40414" y="5724743"/>
              <a:ext cx="528784" cy="317253"/>
            </a:xfrm>
            <a:prstGeom prst="rect">
              <a:avLst/>
            </a:prstGeom>
          </p:spPr>
        </p:pic>
        <p:pic>
          <p:nvPicPr>
            <p:cNvPr id="15" name="Imagen 9" descr="Dibujo con letras blancas&#10;&#10;Descripción generada automáticamente">
              <a:extLst>
                <a:ext uri="{FF2B5EF4-FFF2-40B4-BE49-F238E27FC236}">
                  <a16:creationId xmlns:a16="http://schemas.microsoft.com/office/drawing/2014/main" id="{4539E1AD-B996-6640-3CF9-2F85A1C4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00325" y="3751777"/>
              <a:ext cx="589707" cy="276029"/>
            </a:xfrm>
            <a:prstGeom prst="rect">
              <a:avLst/>
            </a:prstGeom>
          </p:spPr>
        </p:pic>
        <p:sp>
          <p:nvSpPr>
            <p:cNvPr id="16" name="Elipse 11">
              <a:extLst>
                <a:ext uri="{FF2B5EF4-FFF2-40B4-BE49-F238E27FC236}">
                  <a16:creationId xmlns:a16="http://schemas.microsoft.com/office/drawing/2014/main" id="{D658EA40-3821-62CE-03CC-0F8589B14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9157" y="4170784"/>
              <a:ext cx="74267" cy="742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2">
              <a:extLst>
                <a:ext uri="{FF2B5EF4-FFF2-40B4-BE49-F238E27FC236}">
                  <a16:creationId xmlns:a16="http://schemas.microsoft.com/office/drawing/2014/main" id="{9D615386-7F71-D0A4-7F5A-F053A69F1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5533" y="4213825"/>
              <a:ext cx="74267" cy="742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cxnSp>
          <p:nvCxnSpPr>
            <p:cNvPr id="18" name="Conector recto de flecha 13">
              <a:extLst>
                <a:ext uri="{FF2B5EF4-FFF2-40B4-BE49-F238E27FC236}">
                  <a16:creationId xmlns:a16="http://schemas.microsoft.com/office/drawing/2014/main" id="{D871FBC3-54C6-3E92-4667-09719AC00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1529" y="4300643"/>
              <a:ext cx="447574" cy="860933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onector recto de flecha 14">
              <a:extLst>
                <a:ext uri="{FF2B5EF4-FFF2-40B4-BE49-F238E27FC236}">
                  <a16:creationId xmlns:a16="http://schemas.microsoft.com/office/drawing/2014/main" id="{BCDF4AB3-ED20-878A-B78E-8642AD808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1531" y="4098481"/>
              <a:ext cx="519116" cy="1063095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ector recto de flecha 15">
              <a:extLst>
                <a:ext uri="{FF2B5EF4-FFF2-40B4-BE49-F238E27FC236}">
                  <a16:creationId xmlns:a16="http://schemas.microsoft.com/office/drawing/2014/main" id="{FA3CD970-74DE-67A1-5F0F-6DF80FC006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424" y="3911538"/>
              <a:ext cx="628289" cy="280992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onector recto de flecha 16">
              <a:extLst>
                <a:ext uri="{FF2B5EF4-FFF2-40B4-BE49-F238E27FC236}">
                  <a16:creationId xmlns:a16="http://schemas.microsoft.com/office/drawing/2014/main" id="{6B65332A-1923-6497-0ED2-CF5023E939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3144" y="4293860"/>
              <a:ext cx="338702" cy="312831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2" name="Imagen 17" descr="Logotipo&#10;&#10;Descripción generada automáticamente">
              <a:extLst>
                <a:ext uri="{FF2B5EF4-FFF2-40B4-BE49-F238E27FC236}">
                  <a16:creationId xmlns:a16="http://schemas.microsoft.com/office/drawing/2014/main" id="{81593B99-1E73-A880-87A7-D27BB8C1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35650" y="5842580"/>
              <a:ext cx="560715" cy="195129"/>
            </a:xfrm>
            <a:prstGeom prst="rect">
              <a:avLst/>
            </a:prstGeom>
          </p:spPr>
        </p:pic>
        <p:pic>
          <p:nvPicPr>
            <p:cNvPr id="23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43D99A7A-7977-7058-4BE5-669835FA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62812" y="5493755"/>
              <a:ext cx="506390" cy="271083"/>
            </a:xfrm>
            <a:prstGeom prst="rect">
              <a:avLst/>
            </a:prstGeom>
          </p:spPr>
        </p:pic>
        <p:sp>
          <p:nvSpPr>
            <p:cNvPr id="24" name="Elipse 19">
              <a:extLst>
                <a:ext uri="{FF2B5EF4-FFF2-40B4-BE49-F238E27FC236}">
                  <a16:creationId xmlns:a16="http://schemas.microsoft.com/office/drawing/2014/main" id="{46A66BBC-E614-4406-F3DE-C62644CAD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8348" y="4145325"/>
              <a:ext cx="74267" cy="7426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cxnSp>
          <p:nvCxnSpPr>
            <p:cNvPr id="26" name="Conector recto de flecha 21">
              <a:extLst>
                <a:ext uri="{FF2B5EF4-FFF2-40B4-BE49-F238E27FC236}">
                  <a16:creationId xmlns:a16="http://schemas.microsoft.com/office/drawing/2014/main" id="{A3D3158E-588D-BEF0-684C-C157206912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7319" y="4202321"/>
              <a:ext cx="233388" cy="188177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Elipse 37">
              <a:extLst>
                <a:ext uri="{FF2B5EF4-FFF2-40B4-BE49-F238E27FC236}">
                  <a16:creationId xmlns:a16="http://schemas.microsoft.com/office/drawing/2014/main" id="{F6E6C409-6546-02B9-6E15-085EA04BA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8586" y="4026566"/>
              <a:ext cx="74267" cy="742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39">
              <a:extLst>
                <a:ext uri="{FF2B5EF4-FFF2-40B4-BE49-F238E27FC236}">
                  <a16:creationId xmlns:a16="http://schemas.microsoft.com/office/drawing/2014/main" id="{CE71157E-2FA4-073E-7DFE-ABFAB9603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0502" y="4231855"/>
              <a:ext cx="74267" cy="742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9" name="Imagen 42" descr="Dibujo con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B1DBB354-FF5A-30E1-1542-97A470446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3275" y="5226290"/>
              <a:ext cx="665465" cy="207958"/>
            </a:xfrm>
            <a:prstGeom prst="rect">
              <a:avLst/>
            </a:prstGeom>
          </p:spPr>
        </p:pic>
        <p:pic>
          <p:nvPicPr>
            <p:cNvPr id="30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35493652-2988-EFAE-28F7-44EEFD95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36538" y="5212494"/>
              <a:ext cx="403877" cy="443509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B5160F5-DE27-F496-15E5-592B21038BE1}"/>
                </a:ext>
              </a:extLst>
            </p:cNvPr>
            <p:cNvSpPr txBox="1"/>
            <p:nvPr/>
          </p:nvSpPr>
          <p:spPr>
            <a:xfrm>
              <a:off x="8130064" y="5664236"/>
              <a:ext cx="1397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rgbClr val="FF0000"/>
                  </a:solidFill>
                </a:rPr>
                <a:t>Running</a:t>
              </a:r>
            </a:p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 err="1">
                  <a:solidFill>
                    <a:srgbClr val="33CC33"/>
                  </a:solidFill>
                </a:rPr>
                <a:t>Planned</a:t>
              </a:r>
              <a:endParaRPr lang="it-IT" sz="1200" dirty="0">
                <a:solidFill>
                  <a:srgbClr val="33CC33"/>
                </a:solidFill>
              </a:endParaRPr>
            </a:p>
          </p:txBody>
        </p:sp>
        <p:sp>
          <p:nvSpPr>
            <p:cNvPr id="32" name="Elipse 22">
              <a:extLst>
                <a:ext uri="{FF2B5EF4-FFF2-40B4-BE49-F238E27FC236}">
                  <a16:creationId xmlns:a16="http://schemas.microsoft.com/office/drawing/2014/main" id="{29720259-EB62-7DC7-2569-AB826BD8B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8097" y="3950893"/>
              <a:ext cx="74267" cy="7426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3" name="Conector recto de flecha 23">
              <a:extLst>
                <a:ext uri="{FF2B5EF4-FFF2-40B4-BE49-F238E27FC236}">
                  <a16:creationId xmlns:a16="http://schemas.microsoft.com/office/drawing/2014/main" id="{E1BAF996-87A3-C54D-55D4-1CB8B87A0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1485" y="3723096"/>
              <a:ext cx="457420" cy="236248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4" name="Imagen 2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F98BB1D5-CEF6-C987-2EC7-01BA1544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26463" y="3474158"/>
              <a:ext cx="997982" cy="236248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74DCD7F-B52C-0418-3494-344F2BF13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537" y="4319467"/>
              <a:ext cx="507142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E0C4C3A2-B4EB-4503-DE0C-0BEE0660E6B3}"/>
                </a:ext>
              </a:extLst>
            </p:cNvPr>
            <p:cNvSpPr txBox="1"/>
            <p:nvPr/>
          </p:nvSpPr>
          <p:spPr>
            <a:xfrm>
              <a:off x="3933051" y="2799329"/>
              <a:ext cx="47790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effectLst/>
                  <a:latin typeface="Arial" panose="020B0604020202020204" pitchFamily="34" charset="0"/>
                </a:rPr>
                <a:t>Creates bridges between </a:t>
              </a:r>
              <a:br>
                <a:rPr lang="en-US" b="0" i="0" dirty="0">
                  <a:effectLst/>
                  <a:latin typeface="Arial" panose="020B0604020202020204" pitchFamily="34" charset="0"/>
                </a:rPr>
              </a:br>
              <a:r>
                <a:rPr lang="en-US" b="0" i="0" dirty="0">
                  <a:effectLst/>
                  <a:latin typeface="Arial" panose="020B0604020202020204" pitchFamily="34" charset="0"/>
                </a:rPr>
                <a:t>theorists and experimentalists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AA8C1C4B-773F-6478-E35C-CD9A97AC09D1}"/>
              </a:ext>
            </a:extLst>
          </p:cNvPr>
          <p:cNvGrpSpPr/>
          <p:nvPr/>
        </p:nvGrpSpPr>
        <p:grpSpPr>
          <a:xfrm>
            <a:off x="3717202" y="3082415"/>
            <a:ext cx="5416159" cy="2868441"/>
            <a:chOff x="1388162" y="1391117"/>
            <a:chExt cx="6177664" cy="3271740"/>
          </a:xfrm>
        </p:grpSpPr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8A49579D-7206-5A97-831B-2ABBBDAD3E48}"/>
                </a:ext>
              </a:extLst>
            </p:cNvPr>
            <p:cNvSpPr/>
            <p:nvPr/>
          </p:nvSpPr>
          <p:spPr>
            <a:xfrm>
              <a:off x="2397223" y="1391117"/>
              <a:ext cx="3675773" cy="1937161"/>
            </a:xfrm>
            <a:prstGeom prst="ellipse">
              <a:avLst/>
            </a:prstGeom>
            <a:noFill/>
            <a:ln w="57150">
              <a:solidFill>
                <a:srgbClr val="1F77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/>
            <a:lstStyle/>
            <a:p>
              <a:pPr algn="ctr"/>
              <a:r>
                <a:rPr lang="it-IT" sz="2400" dirty="0">
                  <a:solidFill>
                    <a:schemeClr val="tx1"/>
                  </a:solidFill>
                </a:rPr>
                <a:t>Production </a:t>
              </a:r>
              <a:r>
                <a:rPr lang="it-IT" sz="2400" dirty="0" err="1">
                  <a:solidFill>
                    <a:schemeClr val="tx1"/>
                  </a:solidFill>
                </a:rPr>
                <a:t>mechanisms</a:t>
              </a:r>
              <a:endParaRPr lang="it-IT" sz="2400" dirty="0">
                <a:solidFill>
                  <a:schemeClr val="tx1"/>
                </a:solidFill>
              </a:endParaRPr>
            </a:p>
          </p:txBody>
        </p:sp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F054643A-0329-B031-3AAC-D67C6D093BEB}"/>
                </a:ext>
              </a:extLst>
            </p:cNvPr>
            <p:cNvSpPr/>
            <p:nvPr/>
          </p:nvSpPr>
          <p:spPr>
            <a:xfrm>
              <a:off x="1388162" y="2722929"/>
              <a:ext cx="3675773" cy="1937161"/>
            </a:xfrm>
            <a:prstGeom prst="ellipse">
              <a:avLst/>
            </a:prstGeom>
            <a:noFill/>
            <a:ln w="57150">
              <a:solidFill>
                <a:srgbClr val="D6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0" rIns="630000" rtlCol="0" anchor="ctr"/>
            <a:lstStyle/>
            <a:p>
              <a:pPr algn="ctr"/>
              <a:r>
                <a:rPr lang="it-IT" sz="2400" dirty="0" err="1">
                  <a:solidFill>
                    <a:schemeClr val="tx1"/>
                  </a:solidFill>
                </a:rPr>
                <a:t>Resonance</a:t>
              </a:r>
              <a:r>
                <a:rPr lang="it-IT" sz="2400" dirty="0">
                  <a:solidFill>
                    <a:schemeClr val="tx1"/>
                  </a:solidFill>
                </a:rPr>
                <a:t> studies</a:t>
              </a:r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7DA3A9BB-C219-7821-E574-F131D1E37D01}"/>
                </a:ext>
              </a:extLst>
            </p:cNvPr>
            <p:cNvSpPr/>
            <p:nvPr/>
          </p:nvSpPr>
          <p:spPr>
            <a:xfrm>
              <a:off x="3890053" y="2725696"/>
              <a:ext cx="3675773" cy="1937161"/>
            </a:xfrm>
            <a:prstGeom prst="ellipse">
              <a:avLst/>
            </a:prstGeom>
            <a:noFill/>
            <a:ln w="57150">
              <a:solidFill>
                <a:srgbClr val="009E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30000" tIns="360000" rtlCol="0" anchor="ctr"/>
            <a:lstStyle/>
            <a:p>
              <a:pPr algn="ctr"/>
              <a:r>
                <a:rPr lang="it-IT" sz="2400" dirty="0" err="1">
                  <a:solidFill>
                    <a:schemeClr val="tx1"/>
                  </a:solidFill>
                </a:rPr>
                <a:t>Multibody</a:t>
              </a:r>
              <a:r>
                <a:rPr lang="it-IT" sz="2400" dirty="0">
                  <a:solidFill>
                    <a:schemeClr val="tx1"/>
                  </a:solidFill>
                </a:rPr>
                <a:t> interactions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7A33B9-6DEE-582A-985E-77BD07C97FC2}"/>
              </a:ext>
            </a:extLst>
          </p:cNvPr>
          <p:cNvSpPr txBox="1"/>
          <p:nvPr/>
        </p:nvSpPr>
        <p:spPr>
          <a:xfrm>
            <a:off x="3931146" y="2682494"/>
            <a:ext cx="4779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Flat hierarchy, decisions by consensus</a:t>
            </a:r>
          </a:p>
        </p:txBody>
      </p:sp>
    </p:spTree>
    <p:extLst>
      <p:ext uri="{BB962C8B-B14F-4D97-AF65-F5344CB8AC3E}">
        <p14:creationId xmlns:p14="http://schemas.microsoft.com/office/powerpoint/2010/main" val="7727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D866F-14C0-6FA3-AC7D-119FB112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691720-3AD8-B2AE-76AC-B282D22F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6" y="1025118"/>
            <a:ext cx="4444150" cy="2225200"/>
          </a:xfrm>
          <a:prstGeom prst="rect">
            <a:avLst/>
          </a:prstGeom>
        </p:spPr>
      </p:pic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4505A9C9-F5E2-0732-2085-A11699CE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3BE52E-3960-C5A2-2BB2-3D08076130DC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3472D85-C98F-3D89-2E82-4443CD3AA171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Joint </a:t>
            </a:r>
            <a:r>
              <a:rPr lang="it-IT" sz="3600" dirty="0" err="1">
                <a:solidFill>
                  <a:schemeClr val="tx2"/>
                </a:solidFill>
              </a:rPr>
              <a:t>Physics</a:t>
            </a:r>
            <a:r>
              <a:rPr lang="it-IT" sz="3600" dirty="0">
                <a:solidFill>
                  <a:schemeClr val="tx2"/>
                </a:solidFill>
              </a:rPr>
              <a:t> Analysis Center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3DC36142-86E7-BE7E-D555-FD5AB727076D}"/>
              </a:ext>
            </a:extLst>
          </p:cNvPr>
          <p:cNvGrpSpPr/>
          <p:nvPr/>
        </p:nvGrpSpPr>
        <p:grpSpPr>
          <a:xfrm>
            <a:off x="3225589" y="2738510"/>
            <a:ext cx="6177664" cy="3271740"/>
            <a:chOff x="1388162" y="1391117"/>
            <a:chExt cx="6177664" cy="3271740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0D23D16D-5A9C-DC12-E7B6-E7304DAD4017}"/>
                </a:ext>
              </a:extLst>
            </p:cNvPr>
            <p:cNvSpPr/>
            <p:nvPr/>
          </p:nvSpPr>
          <p:spPr>
            <a:xfrm>
              <a:off x="2397223" y="1391117"/>
              <a:ext cx="3675773" cy="1937161"/>
            </a:xfrm>
            <a:prstGeom prst="ellipse">
              <a:avLst/>
            </a:prstGeom>
            <a:noFill/>
            <a:ln w="57150">
              <a:solidFill>
                <a:srgbClr val="1F77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/>
            <a:lstStyle/>
            <a:p>
              <a:pPr algn="ctr"/>
              <a:r>
                <a:rPr lang="it-IT" sz="2800" dirty="0">
                  <a:solidFill>
                    <a:schemeClr val="tx1"/>
                  </a:solidFill>
                </a:rPr>
                <a:t>Production </a:t>
              </a:r>
              <a:r>
                <a:rPr lang="it-IT" sz="2800" dirty="0" err="1">
                  <a:solidFill>
                    <a:schemeClr val="tx1"/>
                  </a:solidFill>
                </a:rPr>
                <a:t>mechanisms</a:t>
              </a:r>
              <a:endParaRPr lang="it-IT" sz="2800" dirty="0">
                <a:solidFill>
                  <a:schemeClr val="tx1"/>
                </a:solidFill>
              </a:endParaRPr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437D9FE7-EC30-181D-1BAF-DA16F58C31AA}"/>
                </a:ext>
              </a:extLst>
            </p:cNvPr>
            <p:cNvSpPr/>
            <p:nvPr/>
          </p:nvSpPr>
          <p:spPr>
            <a:xfrm>
              <a:off x="1388162" y="2722929"/>
              <a:ext cx="3675773" cy="1937161"/>
            </a:xfrm>
            <a:prstGeom prst="ellipse">
              <a:avLst/>
            </a:prstGeom>
            <a:noFill/>
            <a:ln w="57150">
              <a:solidFill>
                <a:srgbClr val="D6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0" rIns="630000" rtlCol="0" anchor="ctr"/>
            <a:lstStyle/>
            <a:p>
              <a:pPr algn="ctr"/>
              <a:r>
                <a:rPr lang="it-IT" sz="2800" dirty="0" err="1">
                  <a:solidFill>
                    <a:schemeClr val="tx1"/>
                  </a:solidFill>
                </a:rPr>
                <a:t>Resonance</a:t>
              </a:r>
              <a:r>
                <a:rPr lang="it-IT" sz="2800" dirty="0">
                  <a:solidFill>
                    <a:schemeClr val="tx1"/>
                  </a:solidFill>
                </a:rPr>
                <a:t> studies</a:t>
              </a:r>
            </a:p>
          </p:txBody>
        </p:sp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CDB06240-D273-C10B-B893-D169CD361629}"/>
                </a:ext>
              </a:extLst>
            </p:cNvPr>
            <p:cNvSpPr/>
            <p:nvPr/>
          </p:nvSpPr>
          <p:spPr>
            <a:xfrm>
              <a:off x="3890053" y="2725696"/>
              <a:ext cx="3675773" cy="1937161"/>
            </a:xfrm>
            <a:prstGeom prst="ellipse">
              <a:avLst/>
            </a:prstGeom>
            <a:noFill/>
            <a:ln w="57150">
              <a:solidFill>
                <a:srgbClr val="009E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30000" tIns="360000" rtlCol="0" anchor="ctr"/>
            <a:lstStyle/>
            <a:p>
              <a:pPr algn="ctr"/>
              <a:r>
                <a:rPr lang="it-IT" sz="2800" dirty="0" err="1">
                  <a:solidFill>
                    <a:schemeClr val="tx1"/>
                  </a:solidFill>
                </a:rPr>
                <a:t>Multibody</a:t>
              </a:r>
              <a:r>
                <a:rPr lang="it-IT" sz="2800" dirty="0">
                  <a:solidFill>
                    <a:schemeClr val="tx1"/>
                  </a:solidFill>
                </a:rPr>
                <a:t> interactions</a:t>
              </a:r>
            </a:p>
          </p:txBody>
        </p:sp>
      </p:grp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31F746B0-FEE5-C927-79EE-028B6EB5CBC1}"/>
              </a:ext>
            </a:extLst>
          </p:cNvPr>
          <p:cNvSpPr/>
          <p:nvPr/>
        </p:nvSpPr>
        <p:spPr>
          <a:xfrm>
            <a:off x="4583172" y="1547911"/>
            <a:ext cx="3506269" cy="1937161"/>
          </a:xfrm>
          <a:custGeom>
            <a:avLst/>
            <a:gdLst>
              <a:gd name="connsiteX0" fmla="*/ 0 w 3301781"/>
              <a:gd name="connsiteY0" fmla="*/ 0 h 2053087"/>
              <a:gd name="connsiteX1" fmla="*/ 3191774 w 3301781"/>
              <a:gd name="connsiteY1" fmla="*/ 931653 h 2053087"/>
              <a:gd name="connsiteX2" fmla="*/ 2622431 w 3301781"/>
              <a:gd name="connsiteY2" fmla="*/ 2053087 h 2053087"/>
              <a:gd name="connsiteX3" fmla="*/ 2622431 w 3301781"/>
              <a:gd name="connsiteY3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81" h="2053087">
                <a:moveTo>
                  <a:pt x="0" y="0"/>
                </a:moveTo>
                <a:cubicBezTo>
                  <a:pt x="1377351" y="294736"/>
                  <a:pt x="2754702" y="589472"/>
                  <a:pt x="3191774" y="931653"/>
                </a:cubicBezTo>
                <a:cubicBezTo>
                  <a:pt x="3628846" y="1273834"/>
                  <a:pt x="2622431" y="2053087"/>
                  <a:pt x="2622431" y="2053087"/>
                </a:cubicBezTo>
                <a:lnTo>
                  <a:pt x="2622431" y="2053087"/>
                </a:lnTo>
              </a:path>
            </a:pathLst>
          </a:custGeom>
          <a:noFill/>
          <a:ln w="38100">
            <a:solidFill>
              <a:srgbClr val="1F77B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igura a mano libera: forma 45">
            <a:extLst>
              <a:ext uri="{FF2B5EF4-FFF2-40B4-BE49-F238E27FC236}">
                <a16:creationId xmlns:a16="http://schemas.microsoft.com/office/drawing/2014/main" id="{CE1C4FCC-EF1E-616C-42AC-4982C0E0E65F}"/>
              </a:ext>
            </a:extLst>
          </p:cNvPr>
          <p:cNvSpPr/>
          <p:nvPr/>
        </p:nvSpPr>
        <p:spPr>
          <a:xfrm>
            <a:off x="89090" y="2355011"/>
            <a:ext cx="4836593" cy="3372931"/>
          </a:xfrm>
          <a:custGeom>
            <a:avLst/>
            <a:gdLst>
              <a:gd name="connsiteX0" fmla="*/ 313768 w 4842636"/>
              <a:gd name="connsiteY0" fmla="*/ 0 h 3372931"/>
              <a:gd name="connsiteX1" fmla="*/ 11844 w 4842636"/>
              <a:gd name="connsiteY1" fmla="*/ 1940944 h 3372931"/>
              <a:gd name="connsiteX2" fmla="*/ 676078 w 4842636"/>
              <a:gd name="connsiteY2" fmla="*/ 3372929 h 3372931"/>
              <a:gd name="connsiteX3" fmla="*/ 4842636 w 4842636"/>
              <a:gd name="connsiteY3" fmla="*/ 1949570 h 3372931"/>
              <a:gd name="connsiteX0" fmla="*/ 307725 w 4836593"/>
              <a:gd name="connsiteY0" fmla="*/ 0 h 3372931"/>
              <a:gd name="connsiteX1" fmla="*/ 5801 w 4836593"/>
              <a:gd name="connsiteY1" fmla="*/ 1940944 h 3372931"/>
              <a:gd name="connsiteX2" fmla="*/ 670035 w 4836593"/>
              <a:gd name="connsiteY2" fmla="*/ 3372929 h 3372931"/>
              <a:gd name="connsiteX3" fmla="*/ 4836593 w 4836593"/>
              <a:gd name="connsiteY3" fmla="*/ 1949570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593" h="3372931">
                <a:moveTo>
                  <a:pt x="307725" y="0"/>
                </a:moveTo>
                <a:cubicBezTo>
                  <a:pt x="126570" y="689394"/>
                  <a:pt x="-2826" y="1378789"/>
                  <a:pt x="5801" y="1940944"/>
                </a:cubicBezTo>
                <a:cubicBezTo>
                  <a:pt x="14428" y="2503099"/>
                  <a:pt x="-135097" y="3371491"/>
                  <a:pt x="670035" y="3372929"/>
                </a:cubicBezTo>
                <a:cubicBezTo>
                  <a:pt x="1475167" y="3374367"/>
                  <a:pt x="3155880" y="2661968"/>
                  <a:pt x="4836593" y="1949570"/>
                </a:cubicBezTo>
              </a:path>
            </a:pathLst>
          </a:custGeom>
          <a:noFill/>
          <a:ln w="38100">
            <a:solidFill>
              <a:srgbClr val="9467BD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456A5F37-7E6D-59FC-1E63-8A0657B9E986}"/>
              </a:ext>
            </a:extLst>
          </p:cNvPr>
          <p:cNvSpPr/>
          <p:nvPr/>
        </p:nvSpPr>
        <p:spPr>
          <a:xfrm>
            <a:off x="114056" y="2751825"/>
            <a:ext cx="3664543" cy="1923845"/>
          </a:xfrm>
          <a:custGeom>
            <a:avLst/>
            <a:gdLst>
              <a:gd name="connsiteX0" fmla="*/ 343144 w 3560797"/>
              <a:gd name="connsiteY0" fmla="*/ 0 h 1828800"/>
              <a:gd name="connsiteX1" fmla="*/ 300012 w 3560797"/>
              <a:gd name="connsiteY1" fmla="*/ 1069676 h 1828800"/>
              <a:gd name="connsiteX2" fmla="*/ 3560797 w 3560797"/>
              <a:gd name="connsiteY2" fmla="*/ 1828800 h 1828800"/>
              <a:gd name="connsiteX3" fmla="*/ 3560797 w 3560797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797" h="1828800">
                <a:moveTo>
                  <a:pt x="343144" y="0"/>
                </a:moveTo>
                <a:cubicBezTo>
                  <a:pt x="53440" y="382438"/>
                  <a:pt x="-236264" y="764876"/>
                  <a:pt x="300012" y="1069676"/>
                </a:cubicBezTo>
                <a:cubicBezTo>
                  <a:pt x="836288" y="1374476"/>
                  <a:pt x="3560797" y="1828800"/>
                  <a:pt x="3560797" y="1828800"/>
                </a:cubicBezTo>
                <a:lnTo>
                  <a:pt x="3560797" y="1828800"/>
                </a:lnTo>
              </a:path>
            </a:pathLst>
          </a:custGeom>
          <a:noFill/>
          <a:ln w="38100">
            <a:solidFill>
              <a:srgbClr val="D627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7FA59652-BC8A-84D3-D8DC-A73EBF7C8B15}"/>
              </a:ext>
            </a:extLst>
          </p:cNvPr>
          <p:cNvSpPr/>
          <p:nvPr/>
        </p:nvSpPr>
        <p:spPr>
          <a:xfrm>
            <a:off x="2260121" y="3226279"/>
            <a:ext cx="2484407" cy="992038"/>
          </a:xfrm>
          <a:custGeom>
            <a:avLst/>
            <a:gdLst>
              <a:gd name="connsiteX0" fmla="*/ 0 w 2484407"/>
              <a:gd name="connsiteY0" fmla="*/ 0 h 992038"/>
              <a:gd name="connsiteX1" fmla="*/ 698739 w 2484407"/>
              <a:gd name="connsiteY1" fmla="*/ 785004 h 992038"/>
              <a:gd name="connsiteX2" fmla="*/ 2484407 w 2484407"/>
              <a:gd name="connsiteY2" fmla="*/ 992038 h 99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407" h="992038">
                <a:moveTo>
                  <a:pt x="0" y="0"/>
                </a:moveTo>
                <a:cubicBezTo>
                  <a:pt x="142335" y="309832"/>
                  <a:pt x="284671" y="619664"/>
                  <a:pt x="698739" y="785004"/>
                </a:cubicBezTo>
                <a:cubicBezTo>
                  <a:pt x="1112807" y="950344"/>
                  <a:pt x="1798607" y="971191"/>
                  <a:pt x="2484407" y="992038"/>
                </a:cubicBezTo>
              </a:path>
            </a:pathLst>
          </a:custGeom>
          <a:noFill/>
          <a:ln w="38100">
            <a:solidFill>
              <a:srgbClr val="9467BD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948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</a:t>
            </a:r>
            <a:r>
              <a:rPr lang="it-IT" sz="3600" dirty="0">
                <a:solidFill>
                  <a:schemeClr val="tx2"/>
                </a:solidFill>
              </a:rPr>
              <a:t>(tic) </a:t>
            </a:r>
            <a:r>
              <a:rPr lang="it-IT" sz="3600" dirty="0" err="1">
                <a:solidFill>
                  <a:schemeClr val="tx2"/>
                </a:solidFill>
              </a:rPr>
              <a:t>Had</a:t>
            </a:r>
            <a:r>
              <a:rPr lang="it-IT" sz="3600" dirty="0">
                <a:solidFill>
                  <a:schemeClr val="tx2"/>
                </a:solidFill>
              </a:rPr>
              <a:t>(</a:t>
            </a:r>
            <a:r>
              <a:rPr lang="it-IT" sz="3600" dirty="0" err="1">
                <a:solidFill>
                  <a:schemeClr val="tx2"/>
                </a:solidFill>
              </a:rPr>
              <a:t>ron</a:t>
            </a:r>
            <a:r>
              <a:rPr lang="it-IT" sz="3600" dirty="0">
                <a:solidFill>
                  <a:schemeClr val="tx2"/>
                </a:solidFill>
              </a:rPr>
              <a:t>) TC</a:t>
            </a:r>
          </a:p>
        </p:txBody>
      </p:sp>
      <p:pic>
        <p:nvPicPr>
          <p:cNvPr id="37" name="Immagine 36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258F8B6C-4046-439F-D61D-9E96C65E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20502" r="16682" b="8302"/>
          <a:stretch/>
        </p:blipFill>
        <p:spPr>
          <a:xfrm>
            <a:off x="0" y="987724"/>
            <a:ext cx="3619506" cy="526642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C5063AC-E813-16CD-F82A-126059189F55}"/>
              </a:ext>
            </a:extLst>
          </p:cNvPr>
          <p:cNvSpPr txBox="1"/>
          <p:nvPr/>
        </p:nvSpPr>
        <p:spPr>
          <a:xfrm>
            <a:off x="4440809" y="1025118"/>
            <a:ext cx="3424687" cy="1107996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5289D1C-93C0-A606-D3CA-B3C79E7DF2CE}"/>
              </a:ext>
            </a:extLst>
          </p:cNvPr>
          <p:cNvSpPr txBox="1"/>
          <p:nvPr/>
        </p:nvSpPr>
        <p:spPr>
          <a:xfrm>
            <a:off x="4440809" y="2133114"/>
            <a:ext cx="304470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Aims at exploring all aspects of exotics </a:t>
            </a:r>
            <a:br>
              <a:rPr lang="en-US" sz="2200" b="0" i="0" dirty="0">
                <a:effectLst/>
                <a:latin typeface="Arial" panose="020B0604020202020204" pitchFamily="34" charset="0"/>
              </a:rPr>
            </a:br>
            <a:r>
              <a:rPr lang="en-US" sz="2200" b="0" i="0" dirty="0">
                <a:effectLst/>
                <a:latin typeface="Arial" panose="020B0604020202020204" pitchFamily="34" charset="0"/>
              </a:rPr>
              <a:t>(= hybrids at </a:t>
            </a:r>
            <a:r>
              <a:rPr lang="en-US" sz="2200" b="0" i="0" dirty="0" err="1">
                <a:effectLst/>
                <a:latin typeface="Arial" panose="020B0604020202020204" pitchFamily="34" charset="0"/>
              </a:rPr>
              <a:t>GlueX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A234C032-735D-4F2E-2315-357844657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76" y="2745504"/>
            <a:ext cx="2608138" cy="2901820"/>
          </a:xfrm>
          <a:prstGeom prst="rect">
            <a:avLst/>
          </a:prstGeom>
        </p:spPr>
      </p:pic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267EAB05-CA62-2B40-784F-8825943DC0BA}"/>
              </a:ext>
            </a:extLst>
          </p:cNvPr>
          <p:cNvSpPr/>
          <p:nvPr/>
        </p:nvSpPr>
        <p:spPr>
          <a:xfrm>
            <a:off x="2726093" y="1954218"/>
            <a:ext cx="3438305" cy="1137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Lattice QCD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CFED8344-7DDB-271E-1C3E-E09829C4385D}"/>
              </a:ext>
            </a:extLst>
          </p:cNvPr>
          <p:cNvSpPr txBox="1"/>
          <p:nvPr/>
        </p:nvSpPr>
        <p:spPr>
          <a:xfrm>
            <a:off x="3792662" y="3809853"/>
            <a:ext cx="130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QCD</a:t>
            </a:r>
          </a:p>
        </p:txBody>
      </p:sp>
      <p:pic>
        <p:nvPicPr>
          <p:cNvPr id="43" name="Immagine 42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7D5C52A-9DB8-120D-F027-3E11D6CAE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269"/>
            <a:ext cx="1462817" cy="507596"/>
          </a:xfrm>
          <a:prstGeom prst="rect">
            <a:avLst/>
          </a:prstGeom>
        </p:spPr>
      </p:pic>
      <p:pic>
        <p:nvPicPr>
          <p:cNvPr id="44" name="Picture 98">
            <a:extLst>
              <a:ext uri="{FF2B5EF4-FFF2-40B4-BE49-F238E27FC236}">
                <a16:creationId xmlns:a16="http://schemas.microsoft.com/office/drawing/2014/main" id="{2703E833-D0D9-FC64-8B79-04ECD7EFA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5" y="1045591"/>
            <a:ext cx="1245313" cy="881682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5B966136-FC45-8BDF-8177-365F69D0C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438" y="3934985"/>
            <a:ext cx="936607" cy="1072880"/>
          </a:xfrm>
          <a:prstGeom prst="rect">
            <a:avLst/>
          </a:prstGeom>
        </p:spPr>
      </p:pic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89AE92AB-5458-C593-F385-3E13C0D225EC}"/>
              </a:ext>
            </a:extLst>
          </p:cNvPr>
          <p:cNvSpPr/>
          <p:nvPr/>
        </p:nvSpPr>
        <p:spPr>
          <a:xfrm>
            <a:off x="5121740" y="5056763"/>
            <a:ext cx="3438305" cy="11738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Phenomenology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68F409A1-6073-311A-1ADB-0A7E91EE6E39}"/>
              </a:ext>
            </a:extLst>
          </p:cNvPr>
          <p:cNvSpPr/>
          <p:nvPr/>
        </p:nvSpPr>
        <p:spPr>
          <a:xfrm>
            <a:off x="505542" y="5066491"/>
            <a:ext cx="3438305" cy="11671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Amplitude</a:t>
            </a:r>
            <a:r>
              <a:rPr lang="it-IT" sz="2400" dirty="0">
                <a:solidFill>
                  <a:schemeClr val="tx1"/>
                </a:solidFill>
              </a:rPr>
              <a:t>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693E08E-0466-BB01-602D-511C06DB4432}"/>
              </a:ext>
            </a:extLst>
          </p:cNvPr>
          <p:cNvSpPr txBox="1"/>
          <p:nvPr/>
        </p:nvSpPr>
        <p:spPr>
          <a:xfrm>
            <a:off x="5780744" y="4506916"/>
            <a:ext cx="294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Studying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details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production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exotics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GlueX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Finite energy sum rules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12F0D84-765C-7591-B10B-99229390FE96}"/>
              </a:ext>
            </a:extLst>
          </p:cNvPr>
          <p:cNvSpPr txBox="1"/>
          <p:nvPr/>
        </p:nvSpPr>
        <p:spPr>
          <a:xfrm>
            <a:off x="141676" y="164984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Hybrids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Scattering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Form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factors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B7D227C-0725-219C-7FFA-BC1DB7689E13}"/>
              </a:ext>
            </a:extLst>
          </p:cNvPr>
          <p:cNvSpPr txBox="1"/>
          <p:nvPr/>
        </p:nvSpPr>
        <p:spPr>
          <a:xfrm>
            <a:off x="5780744" y="320962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Quark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calculations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Lessons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EFTs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79E23648-1903-1487-7BCB-981ABE36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54" y="23451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  <p:bldP spid="39" grpId="1" animBg="1"/>
      <p:bldP spid="41" grpId="0" animBg="1"/>
      <p:bldP spid="42" grpId="0"/>
      <p:bldP spid="46" grpId="0" animBg="1"/>
      <p:bldP spid="47" grpId="0" animBg="1"/>
      <p:bldP spid="48" grpId="0"/>
      <p:bldP spid="48" grpId="1"/>
      <p:bldP spid="49" grpId="0"/>
      <p:bldP spid="49" grpId="1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60" y="1387283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4071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3262649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21" y="3661081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excitation of a quasiparticle?</a:t>
                </a:r>
                <a:br>
                  <a:rPr lang="it-IT" sz="1600" dirty="0"/>
                </a:br>
                <a:r>
                  <a:rPr lang="it-IT" sz="1600" b="1" dirty="0"/>
                  <a:t>→ </a:t>
                </a:r>
                <a:r>
                  <a:rPr lang="it-IT" sz="16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blipFill rotWithShape="0">
                <a:blip r:embed="rId17"/>
                <a:stretch>
                  <a:fillRect l="-893" t="-3125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447773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19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2685395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6CA58-3064-419C-EC27-3563ADB21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86F68421-69FD-B9D2-64DF-F38278CE0232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8179088F-732B-7E5B-44C3-2875A6AD7E0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From COMPASS…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D3B7226F-5EB6-D160-79B6-7DF02036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D5B0A-0EF8-0971-8A2D-117E89903C60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D323B7-F82C-96C1-A7D1-3582CEB2A265}"/>
              </a:ext>
            </a:extLst>
          </p:cNvPr>
          <p:cNvSpPr/>
          <p:nvPr/>
        </p:nvSpPr>
        <p:spPr>
          <a:xfrm>
            <a:off x="554506" y="1245848"/>
            <a:ext cx="3308205" cy="2058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BECFC3-06AE-B4BF-4775-C259C03DD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4" y="1245848"/>
            <a:ext cx="3188697" cy="20581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3C99F0-5150-AF72-8026-EC879D75E9AB}"/>
                  </a:ext>
                </a:extLst>
              </p:cNvPr>
              <p:cNvSpPr txBox="1"/>
              <p:nvPr/>
            </p:nvSpPr>
            <p:spPr>
              <a:xfrm>
                <a:off x="-1" y="3384904"/>
                <a:ext cx="4891177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At COMPASS energies the production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dominated</a:t>
                </a:r>
                <a:r>
                  <a:rPr lang="it-IT" sz="2200" dirty="0"/>
                  <a:t> by </a:t>
                </a:r>
                <a:r>
                  <a:rPr lang="it-IT" sz="2200" dirty="0" err="1"/>
                  <a:t>Pomeron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exchange</a:t>
                </a:r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At large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sz="2200" dirty="0"/>
                  <a:t> mass, the top vertex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dominated</a:t>
                </a:r>
                <a:r>
                  <a:rPr lang="it-IT" sz="2200" dirty="0"/>
                  <a:t> by a </a:t>
                </a:r>
                <a:r>
                  <a:rPr lang="it-IT" sz="2200" dirty="0" err="1"/>
                  <a:t>Reggeon</a:t>
                </a:r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Large and small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sz="2200" dirty="0"/>
                  <a:t> mass are </a:t>
                </a:r>
                <a:r>
                  <a:rPr lang="it-IT" sz="2200" dirty="0" err="1"/>
                  <a:t>analytically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connected</a:t>
                </a:r>
                <a:r>
                  <a:rPr lang="it-IT" sz="2200" dirty="0"/>
                  <a:t> (FESR), </a:t>
                </a:r>
                <a:r>
                  <a:rPr lang="it-IT" sz="2200" dirty="0" err="1"/>
                  <a:t>see</a:t>
                </a:r>
                <a:r>
                  <a:rPr lang="it-IT" sz="2200" dirty="0"/>
                  <a:t> Nadine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3C99F0-5150-AF72-8026-EC879D75E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384904"/>
                <a:ext cx="4891177" cy="2800767"/>
              </a:xfrm>
              <a:prstGeom prst="rect">
                <a:avLst/>
              </a:prstGeom>
              <a:blipFill>
                <a:blip r:embed="rId4"/>
                <a:stretch>
                  <a:fillRect l="-1621" t="-1304" b="-3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4EF176BA-7920-2938-AD28-39E371802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51" y="963834"/>
            <a:ext cx="3188697" cy="2710055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893E60F-6725-795F-5E67-394DF95A7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84" y="3673889"/>
            <a:ext cx="3181764" cy="2220277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1DD4473-69E6-34B9-F091-0A02298ED3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11" y="4072321"/>
            <a:ext cx="494522" cy="494522"/>
          </a:xfrm>
          <a:prstGeom prst="rect">
            <a:avLst/>
          </a:prstGeom>
        </p:spPr>
      </p:pic>
      <p:sp>
        <p:nvSpPr>
          <p:cNvPr id="21" name="Rectangle 36">
            <a:extLst>
              <a:ext uri="{FF2B5EF4-FFF2-40B4-BE49-F238E27FC236}">
                <a16:creationId xmlns:a16="http://schemas.microsoft.com/office/drawing/2014/main" id="{1E6A92D6-2073-600B-26A3-AF953A588DE4}"/>
              </a:ext>
            </a:extLst>
          </p:cNvPr>
          <p:cNvSpPr/>
          <p:nvPr/>
        </p:nvSpPr>
        <p:spPr>
          <a:xfrm>
            <a:off x="5386687" y="5870422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Bibrzycki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EPJC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272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2CEFF-8F1B-15E2-2FA7-F1E731858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48642B66-B424-D9D7-6083-5066957D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7AAAD-A8A8-CE83-707E-A1A21D9E2627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A074D5C-8E4E-EB69-75BB-6DB29DFCACB6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Why</a:t>
            </a:r>
            <a:r>
              <a:rPr lang="it-IT" sz="3600" dirty="0">
                <a:solidFill>
                  <a:schemeClr val="tx2"/>
                </a:solidFill>
              </a:rPr>
              <a:t> are </a:t>
            </a:r>
            <a:r>
              <a:rPr lang="it-IT" sz="3600" dirty="0" err="1">
                <a:solidFill>
                  <a:schemeClr val="tx2"/>
                </a:solidFill>
              </a:rPr>
              <a:t>we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all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here</a:t>
            </a:r>
            <a:r>
              <a:rPr lang="it-IT" sz="36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F98927-EC05-C456-3FD6-75A262BA082E}"/>
              </a:ext>
            </a:extLst>
          </p:cNvPr>
          <p:cNvSpPr txBox="1"/>
          <p:nvPr/>
        </p:nvSpPr>
        <p:spPr>
          <a:xfrm>
            <a:off x="3160154" y="1306165"/>
            <a:ext cx="49989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Goals:</a:t>
            </a:r>
          </a:p>
          <a:p>
            <a:r>
              <a:rPr lang="it-IT" sz="2400" dirty="0" err="1"/>
              <a:t>Nuclear</a:t>
            </a:r>
            <a:r>
              <a:rPr lang="it-IT" sz="2400" dirty="0"/>
              <a:t> and </a:t>
            </a:r>
            <a:r>
              <a:rPr lang="it-IT" sz="2400" dirty="0" err="1"/>
              <a:t>nucleon</a:t>
            </a:r>
            <a:r>
              <a:rPr lang="it-IT" sz="2400" dirty="0"/>
              <a:t> </a:t>
            </a:r>
            <a:r>
              <a:rPr lang="it-IT" sz="2400" dirty="0" err="1"/>
              <a:t>structure</a:t>
            </a:r>
            <a:br>
              <a:rPr lang="it-IT" sz="2400" dirty="0"/>
            </a:br>
            <a:r>
              <a:rPr lang="it-IT" sz="2400" dirty="0" err="1"/>
              <a:t>Excited</a:t>
            </a:r>
            <a:r>
              <a:rPr lang="it-IT" sz="2400" dirty="0"/>
              <a:t> </a:t>
            </a:r>
            <a:r>
              <a:rPr lang="it-IT" sz="2400" dirty="0" err="1"/>
              <a:t>spectrum</a:t>
            </a:r>
            <a:endParaRPr lang="it-IT" sz="2400" dirty="0"/>
          </a:p>
          <a:p>
            <a:r>
              <a:rPr lang="it-IT" sz="2400" dirty="0" err="1"/>
              <a:t>Hadron</a:t>
            </a:r>
            <a:r>
              <a:rPr lang="it-IT" sz="2400" dirty="0"/>
              <a:t> interactions and BSM </a:t>
            </a:r>
            <a:r>
              <a:rPr lang="it-IT" sz="2400" dirty="0" err="1"/>
              <a:t>searches</a:t>
            </a:r>
            <a:br>
              <a:rPr lang="it-IT" sz="2400" dirty="0"/>
            </a:br>
            <a:r>
              <a:rPr lang="it-IT" sz="2400" dirty="0"/>
              <a:t>Hot and Dense QCD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CF3E1C-B88E-96A8-0469-5E49B01E516B}"/>
              </a:ext>
            </a:extLst>
          </p:cNvPr>
          <p:cNvSpPr txBox="1"/>
          <p:nvPr/>
        </p:nvSpPr>
        <p:spPr>
          <a:xfrm>
            <a:off x="2909988" y="3619048"/>
            <a:ext cx="29818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Theory tools:</a:t>
            </a:r>
          </a:p>
          <a:p>
            <a:r>
              <a:rPr lang="it-IT" sz="2400" dirty="0"/>
              <a:t>Lattice QCD</a:t>
            </a:r>
          </a:p>
          <a:p>
            <a:r>
              <a:rPr lang="it-IT" sz="2400" dirty="0" err="1"/>
              <a:t>Functional</a:t>
            </a:r>
            <a:r>
              <a:rPr lang="it-IT" sz="2400" dirty="0"/>
              <a:t> </a:t>
            </a:r>
            <a:r>
              <a:rPr lang="it-IT" sz="2400" dirty="0" err="1"/>
              <a:t>methods</a:t>
            </a:r>
            <a:br>
              <a:rPr lang="it-IT" sz="2400" dirty="0"/>
            </a:br>
            <a:r>
              <a:rPr lang="it-IT" sz="2400" dirty="0" err="1"/>
              <a:t>Effective</a:t>
            </a:r>
            <a:r>
              <a:rPr lang="it-IT" sz="2400" dirty="0"/>
              <a:t> field theories</a:t>
            </a:r>
          </a:p>
          <a:p>
            <a:r>
              <a:rPr lang="it-IT" sz="2400" dirty="0"/>
              <a:t>QCD-like models</a:t>
            </a:r>
          </a:p>
          <a:p>
            <a:r>
              <a:rPr lang="it-IT" sz="2400" dirty="0"/>
              <a:t>Scattering theory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243B38-8E0D-668F-499B-99AD2BB345E1}"/>
              </a:ext>
            </a:extLst>
          </p:cNvPr>
          <p:cNvSpPr txBox="1"/>
          <p:nvPr/>
        </p:nvSpPr>
        <p:spPr>
          <a:xfrm>
            <a:off x="5949725" y="3789530"/>
            <a:ext cx="29818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/>
              <a:t>Computational</a:t>
            </a:r>
            <a:r>
              <a:rPr lang="it-IT" sz="2400" b="1" dirty="0"/>
              <a:t> tools:</a:t>
            </a:r>
          </a:p>
          <a:p>
            <a:r>
              <a:rPr lang="it-IT" sz="2400" dirty="0"/>
              <a:t>AI techniques</a:t>
            </a:r>
            <a:br>
              <a:rPr lang="it-IT" sz="2400" dirty="0"/>
            </a:br>
            <a:r>
              <a:rPr lang="it-IT" sz="2400" dirty="0" err="1"/>
              <a:t>Bayesian</a:t>
            </a:r>
            <a:r>
              <a:rPr lang="it-IT" sz="2400" dirty="0"/>
              <a:t> </a:t>
            </a:r>
            <a:r>
              <a:rPr lang="it-IT" sz="2400" dirty="0" err="1"/>
              <a:t>inference</a:t>
            </a:r>
            <a:br>
              <a:rPr lang="it-IT" sz="2400" dirty="0"/>
            </a:br>
            <a:r>
              <a:rPr lang="it-IT" sz="2400" dirty="0" err="1"/>
              <a:t>Uncertainty</a:t>
            </a:r>
            <a:r>
              <a:rPr lang="it-IT" sz="2400" dirty="0"/>
              <a:t> </a:t>
            </a:r>
            <a:r>
              <a:rPr lang="it-IT" sz="2400" dirty="0" err="1"/>
              <a:t>quant</a:t>
            </a:r>
            <a:r>
              <a:rPr lang="it-IT" sz="2400" dirty="0"/>
              <a:t>.</a:t>
            </a:r>
          </a:p>
        </p:txBody>
      </p:sp>
      <p:pic>
        <p:nvPicPr>
          <p:cNvPr id="10" name="WhatsApp Video 2025-07-27 at 00.46.34 (1)">
            <a:hlinkClick r:id="" action="ppaction://media"/>
            <a:extLst>
              <a:ext uri="{FF2B5EF4-FFF2-40B4-BE49-F238E27FC236}">
                <a16:creationId xmlns:a16="http://schemas.microsoft.com/office/drawing/2014/main" id="{4BF4F1B6-D452-7EF5-4CB0-125EDC56B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7" y="1344164"/>
            <a:ext cx="2658631" cy="4697458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2F6A71D2-77C2-1E07-1939-84BFDAF409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" y="1766157"/>
            <a:ext cx="2658631" cy="2957999"/>
          </a:xfrm>
          <a:prstGeom prst="rect">
            <a:avLst/>
          </a:prstGeom>
        </p:spPr>
      </p:pic>
      <p:sp>
        <p:nvSpPr>
          <p:cNvPr id="42" name="TextBox 2">
            <a:extLst>
              <a:ext uri="{FF2B5EF4-FFF2-40B4-BE49-F238E27FC236}">
                <a16:creationId xmlns:a16="http://schemas.microsoft.com/office/drawing/2014/main" id="{10AF668B-ECAE-8514-44B4-B92F9F126E77}"/>
              </a:ext>
            </a:extLst>
          </p:cNvPr>
          <p:cNvSpPr txBox="1"/>
          <p:nvPr/>
        </p:nvSpPr>
        <p:spPr>
          <a:xfrm>
            <a:off x="668740" y="2612357"/>
            <a:ext cx="1330433" cy="83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QCD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9182EE-CB35-93D6-2DC1-E1578377361B}"/>
              </a:ext>
            </a:extLst>
          </p:cNvPr>
          <p:cNvSpPr txBox="1"/>
          <p:nvPr/>
        </p:nvSpPr>
        <p:spPr>
          <a:xfrm>
            <a:off x="3160154" y="1306526"/>
            <a:ext cx="49989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Goals:</a:t>
            </a:r>
          </a:p>
          <a:p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Nuclear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nucleon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structure</a:t>
            </a:r>
            <a:br>
              <a:rPr lang="it-IT" sz="2400" dirty="0"/>
            </a:br>
            <a:r>
              <a:rPr lang="it-IT" sz="2400" dirty="0" err="1">
                <a:solidFill>
                  <a:srgbClr val="FF0000"/>
                </a:solidFill>
              </a:rPr>
              <a:t>Excited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spectrum</a:t>
            </a:r>
            <a:endParaRPr lang="it-IT" sz="2400" dirty="0">
              <a:solidFill>
                <a:srgbClr val="FF0000"/>
              </a:solidFill>
            </a:endParaRPr>
          </a:p>
          <a:p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Hadron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interactions and BSM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searches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Hot and Dense QCD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047F38-A8E9-16D0-3592-398B74A5742A}"/>
              </a:ext>
            </a:extLst>
          </p:cNvPr>
          <p:cNvSpPr txBox="1"/>
          <p:nvPr/>
        </p:nvSpPr>
        <p:spPr>
          <a:xfrm>
            <a:off x="2909988" y="3619048"/>
            <a:ext cx="29818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Theory tools:</a:t>
            </a:r>
          </a:p>
          <a:p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Lattice QCD</a:t>
            </a:r>
          </a:p>
          <a:p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Functional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methods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Effective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field theories</a:t>
            </a:r>
          </a:p>
          <a:p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QCD-like models</a:t>
            </a:r>
          </a:p>
          <a:p>
            <a:r>
              <a:rPr lang="it-IT" sz="2400" dirty="0">
                <a:solidFill>
                  <a:srgbClr val="FF0000"/>
                </a:solidFill>
              </a:rPr>
              <a:t>Scattering theory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FBE1D5-7EC8-BC6D-93CB-9A73320B64C6}"/>
              </a:ext>
            </a:extLst>
          </p:cNvPr>
          <p:cNvSpPr txBox="1"/>
          <p:nvPr/>
        </p:nvSpPr>
        <p:spPr>
          <a:xfrm>
            <a:off x="5952223" y="3791273"/>
            <a:ext cx="29818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/>
              <a:t>Computational</a:t>
            </a:r>
            <a:r>
              <a:rPr lang="it-IT" sz="2400" b="1" dirty="0"/>
              <a:t> tools:</a:t>
            </a:r>
          </a:p>
          <a:p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AI techniques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Bayesian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inference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 err="1">
                <a:solidFill>
                  <a:srgbClr val="FF0000"/>
                </a:solidFill>
              </a:rPr>
              <a:t>Uncertainty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quant</a:t>
            </a:r>
            <a:r>
              <a:rPr lang="it-IT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F52213-40E0-162C-0294-A3539F606D71}"/>
              </a:ext>
            </a:extLst>
          </p:cNvPr>
          <p:cNvSpPr txBox="1"/>
          <p:nvPr/>
        </p:nvSpPr>
        <p:spPr>
          <a:xfrm>
            <a:off x="3160154" y="1307908"/>
            <a:ext cx="49989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Goals:</a:t>
            </a:r>
          </a:p>
          <a:p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Nuclear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nucleon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structure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Excited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spectrum</a:t>
            </a:r>
            <a:endParaRPr lang="it-IT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Hadron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interactions and BSM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searches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Hot and Dense QCD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2F60E93-914F-05DF-8A5C-EECAE604DC59}"/>
              </a:ext>
            </a:extLst>
          </p:cNvPr>
          <p:cNvSpPr txBox="1"/>
          <p:nvPr/>
        </p:nvSpPr>
        <p:spPr>
          <a:xfrm>
            <a:off x="2913052" y="3619692"/>
            <a:ext cx="29818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Theory tools:</a:t>
            </a:r>
          </a:p>
          <a:p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Lattice QCD</a:t>
            </a:r>
          </a:p>
          <a:p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Functional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methods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Effective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field theories</a:t>
            </a:r>
          </a:p>
          <a:p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QCD-like models</a:t>
            </a:r>
          </a:p>
          <a:p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Scattering theory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103645-B38D-E466-D777-9CA5DCC1A964}"/>
              </a:ext>
            </a:extLst>
          </p:cNvPr>
          <p:cNvSpPr txBox="1"/>
          <p:nvPr/>
        </p:nvSpPr>
        <p:spPr>
          <a:xfrm>
            <a:off x="5946661" y="3796413"/>
            <a:ext cx="29818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/>
              <a:t>Computational</a:t>
            </a:r>
            <a:r>
              <a:rPr lang="it-IT" sz="2400" b="1" dirty="0"/>
              <a:t> tools:</a:t>
            </a:r>
          </a:p>
          <a:p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AI techniques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Bayesian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inference</a:t>
            </a:r>
            <a:br>
              <a:rPr lang="it-IT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Uncertainty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quant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4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4" grpId="0"/>
      <p:bldP spid="6" grpId="0"/>
      <p:bldP spid="42" grpId="0"/>
      <p:bldP spid="42" grpId="1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…to </a:t>
            </a:r>
            <a:r>
              <a:rPr lang="it-IT" sz="3600" dirty="0" err="1"/>
              <a:t>GlueX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4506" y="1245848"/>
            <a:ext cx="3308205" cy="2058159"/>
            <a:chOff x="199943" y="1348199"/>
            <a:chExt cx="3308205" cy="2058159"/>
          </a:xfrm>
        </p:grpSpPr>
        <p:sp>
          <p:nvSpPr>
            <p:cNvPr id="3" name="Rectangle 2"/>
            <p:cNvSpPr/>
            <p:nvPr/>
          </p:nvSpPr>
          <p:spPr>
            <a:xfrm>
              <a:off x="199943" y="1348199"/>
              <a:ext cx="3308205" cy="2058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51" y="1348199"/>
              <a:ext cx="3188697" cy="2058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6" name="Freeform 15"/>
            <p:cNvSpPr/>
            <p:nvPr/>
          </p:nvSpPr>
          <p:spPr>
            <a:xfrm>
              <a:off x="685752" y="1584981"/>
              <a:ext cx="895972" cy="610847"/>
            </a:xfrm>
            <a:custGeom>
              <a:avLst/>
              <a:gdLst>
                <a:gd name="connsiteX0" fmla="*/ 0 w 895972"/>
                <a:gd name="connsiteY0" fmla="*/ 72909 h 610847"/>
                <a:gd name="connsiteX1" fmla="*/ 0 w 895972"/>
                <a:gd name="connsiteY1" fmla="*/ 72909 h 610847"/>
                <a:gd name="connsiteX2" fmla="*/ 240146 w 895972"/>
                <a:gd name="connsiteY2" fmla="*/ 359236 h 610847"/>
                <a:gd name="connsiteX3" fmla="*/ 295564 w 895972"/>
                <a:gd name="connsiteY3" fmla="*/ 368472 h 610847"/>
                <a:gd name="connsiteX4" fmla="*/ 360218 w 895972"/>
                <a:gd name="connsiteY4" fmla="*/ 405418 h 610847"/>
                <a:gd name="connsiteX5" fmla="*/ 397164 w 895972"/>
                <a:gd name="connsiteY5" fmla="*/ 580909 h 610847"/>
                <a:gd name="connsiteX6" fmla="*/ 498764 w 895972"/>
                <a:gd name="connsiteY6" fmla="*/ 571672 h 610847"/>
                <a:gd name="connsiteX7" fmla="*/ 535709 w 895972"/>
                <a:gd name="connsiteY7" fmla="*/ 562436 h 610847"/>
                <a:gd name="connsiteX8" fmla="*/ 581891 w 895972"/>
                <a:gd name="connsiteY8" fmla="*/ 553200 h 610847"/>
                <a:gd name="connsiteX9" fmla="*/ 609600 w 895972"/>
                <a:gd name="connsiteY9" fmla="*/ 543963 h 610847"/>
                <a:gd name="connsiteX10" fmla="*/ 646546 w 895972"/>
                <a:gd name="connsiteY10" fmla="*/ 534727 h 610847"/>
                <a:gd name="connsiteX11" fmla="*/ 701964 w 895972"/>
                <a:gd name="connsiteY11" fmla="*/ 516254 h 610847"/>
                <a:gd name="connsiteX12" fmla="*/ 729673 w 895972"/>
                <a:gd name="connsiteY12" fmla="*/ 507018 h 610847"/>
                <a:gd name="connsiteX13" fmla="*/ 757382 w 895972"/>
                <a:gd name="connsiteY13" fmla="*/ 497782 h 610847"/>
                <a:gd name="connsiteX14" fmla="*/ 775855 w 895972"/>
                <a:gd name="connsiteY14" fmla="*/ 470072 h 610847"/>
                <a:gd name="connsiteX15" fmla="*/ 831273 w 895972"/>
                <a:gd name="connsiteY15" fmla="*/ 433127 h 610847"/>
                <a:gd name="connsiteX16" fmla="*/ 886691 w 895972"/>
                <a:gd name="connsiteY16" fmla="*/ 405418 h 610847"/>
                <a:gd name="connsiteX17" fmla="*/ 895927 w 895972"/>
                <a:gd name="connsiteY17" fmla="*/ 377709 h 610847"/>
                <a:gd name="connsiteX18" fmla="*/ 886691 w 895972"/>
                <a:gd name="connsiteY18" fmla="*/ 248400 h 610847"/>
                <a:gd name="connsiteX19" fmla="*/ 831273 w 895972"/>
                <a:gd name="connsiteY19" fmla="*/ 220691 h 610847"/>
                <a:gd name="connsiteX20" fmla="*/ 674255 w 895972"/>
                <a:gd name="connsiteY20" fmla="*/ 211454 h 610847"/>
                <a:gd name="connsiteX21" fmla="*/ 646546 w 895972"/>
                <a:gd name="connsiteY21" fmla="*/ 146800 h 610847"/>
                <a:gd name="connsiteX22" fmla="*/ 609600 w 895972"/>
                <a:gd name="connsiteY22" fmla="*/ 128327 h 610847"/>
                <a:gd name="connsiteX23" fmla="*/ 406400 w 895972"/>
                <a:gd name="connsiteY23" fmla="*/ 109854 h 610847"/>
                <a:gd name="connsiteX24" fmla="*/ 397164 w 895972"/>
                <a:gd name="connsiteY24" fmla="*/ 63672 h 610847"/>
                <a:gd name="connsiteX25" fmla="*/ 360218 w 895972"/>
                <a:gd name="connsiteY25" fmla="*/ 54436 h 610847"/>
                <a:gd name="connsiteX26" fmla="*/ 221673 w 895972"/>
                <a:gd name="connsiteY26" fmla="*/ 45200 h 610847"/>
                <a:gd name="connsiteX27" fmla="*/ 55418 w 895972"/>
                <a:gd name="connsiteY27" fmla="*/ 26727 h 610847"/>
                <a:gd name="connsiteX28" fmla="*/ 36946 w 895972"/>
                <a:gd name="connsiteY28" fmla="*/ 54436 h 610847"/>
                <a:gd name="connsiteX29" fmla="*/ 27709 w 895972"/>
                <a:gd name="connsiteY29" fmla="*/ 119091 h 610847"/>
                <a:gd name="connsiteX30" fmla="*/ 0 w 895972"/>
                <a:gd name="connsiteY30" fmla="*/ 72909 h 61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95972" h="610847">
                  <a:moveTo>
                    <a:pt x="0" y="72909"/>
                  </a:moveTo>
                  <a:lnTo>
                    <a:pt x="0" y="72909"/>
                  </a:lnTo>
                  <a:cubicBezTo>
                    <a:pt x="80049" y="168351"/>
                    <a:pt x="152063" y="271154"/>
                    <a:pt x="240146" y="359236"/>
                  </a:cubicBezTo>
                  <a:cubicBezTo>
                    <a:pt x="253388" y="372478"/>
                    <a:pt x="278451" y="360866"/>
                    <a:pt x="295564" y="368472"/>
                  </a:cubicBezTo>
                  <a:cubicBezTo>
                    <a:pt x="437060" y="431360"/>
                    <a:pt x="208745" y="367551"/>
                    <a:pt x="360218" y="405418"/>
                  </a:cubicBezTo>
                  <a:cubicBezTo>
                    <a:pt x="375103" y="703095"/>
                    <a:pt x="310151" y="593340"/>
                    <a:pt x="397164" y="580909"/>
                  </a:cubicBezTo>
                  <a:cubicBezTo>
                    <a:pt x="430829" y="576100"/>
                    <a:pt x="464897" y="574751"/>
                    <a:pt x="498764" y="571672"/>
                  </a:cubicBezTo>
                  <a:cubicBezTo>
                    <a:pt x="511079" y="568593"/>
                    <a:pt x="523317" y="565190"/>
                    <a:pt x="535709" y="562436"/>
                  </a:cubicBezTo>
                  <a:cubicBezTo>
                    <a:pt x="551034" y="559031"/>
                    <a:pt x="566661" y="557008"/>
                    <a:pt x="581891" y="553200"/>
                  </a:cubicBezTo>
                  <a:cubicBezTo>
                    <a:pt x="591336" y="550839"/>
                    <a:pt x="600239" y="546638"/>
                    <a:pt x="609600" y="543963"/>
                  </a:cubicBezTo>
                  <a:cubicBezTo>
                    <a:pt x="621806" y="540476"/>
                    <a:pt x="634387" y="538375"/>
                    <a:pt x="646546" y="534727"/>
                  </a:cubicBezTo>
                  <a:cubicBezTo>
                    <a:pt x="665197" y="529132"/>
                    <a:pt x="683491" y="522412"/>
                    <a:pt x="701964" y="516254"/>
                  </a:cubicBezTo>
                  <a:lnTo>
                    <a:pt x="729673" y="507018"/>
                  </a:lnTo>
                  <a:lnTo>
                    <a:pt x="757382" y="497782"/>
                  </a:lnTo>
                  <a:cubicBezTo>
                    <a:pt x="763540" y="488545"/>
                    <a:pt x="767501" y="477382"/>
                    <a:pt x="775855" y="470072"/>
                  </a:cubicBezTo>
                  <a:cubicBezTo>
                    <a:pt x="792563" y="455452"/>
                    <a:pt x="812800" y="445442"/>
                    <a:pt x="831273" y="433127"/>
                  </a:cubicBezTo>
                  <a:cubicBezTo>
                    <a:pt x="867084" y="409253"/>
                    <a:pt x="848450" y="418165"/>
                    <a:pt x="886691" y="405418"/>
                  </a:cubicBezTo>
                  <a:cubicBezTo>
                    <a:pt x="889770" y="396182"/>
                    <a:pt x="895927" y="387445"/>
                    <a:pt x="895927" y="377709"/>
                  </a:cubicBezTo>
                  <a:cubicBezTo>
                    <a:pt x="895927" y="334496"/>
                    <a:pt x="897172" y="290323"/>
                    <a:pt x="886691" y="248400"/>
                  </a:cubicBezTo>
                  <a:cubicBezTo>
                    <a:pt x="884096" y="238021"/>
                    <a:pt x="840382" y="221602"/>
                    <a:pt x="831273" y="220691"/>
                  </a:cubicBezTo>
                  <a:cubicBezTo>
                    <a:pt x="779103" y="215474"/>
                    <a:pt x="726594" y="214533"/>
                    <a:pt x="674255" y="211454"/>
                  </a:cubicBezTo>
                  <a:cubicBezTo>
                    <a:pt x="668469" y="188311"/>
                    <a:pt x="666687" y="163584"/>
                    <a:pt x="646546" y="146800"/>
                  </a:cubicBezTo>
                  <a:cubicBezTo>
                    <a:pt x="635968" y="137985"/>
                    <a:pt x="622256" y="133751"/>
                    <a:pt x="609600" y="128327"/>
                  </a:cubicBezTo>
                  <a:cubicBezTo>
                    <a:pt x="547419" y="101678"/>
                    <a:pt x="464661" y="112921"/>
                    <a:pt x="406400" y="109854"/>
                  </a:cubicBezTo>
                  <a:cubicBezTo>
                    <a:pt x="403321" y="94460"/>
                    <a:pt x="407214" y="75732"/>
                    <a:pt x="397164" y="63672"/>
                  </a:cubicBezTo>
                  <a:cubicBezTo>
                    <a:pt x="389037" y="53920"/>
                    <a:pt x="372843" y="55765"/>
                    <a:pt x="360218" y="54436"/>
                  </a:cubicBezTo>
                  <a:cubicBezTo>
                    <a:pt x="314188" y="49591"/>
                    <a:pt x="267855" y="48279"/>
                    <a:pt x="221673" y="45200"/>
                  </a:cubicBezTo>
                  <a:cubicBezTo>
                    <a:pt x="179135" y="-18606"/>
                    <a:pt x="199546" y="-5301"/>
                    <a:pt x="55418" y="26727"/>
                  </a:cubicBezTo>
                  <a:cubicBezTo>
                    <a:pt x="44582" y="29135"/>
                    <a:pt x="41910" y="44507"/>
                    <a:pt x="36946" y="54436"/>
                  </a:cubicBezTo>
                  <a:cubicBezTo>
                    <a:pt x="23814" y="80699"/>
                    <a:pt x="27709" y="89016"/>
                    <a:pt x="27709" y="119091"/>
                  </a:cubicBezTo>
                  <a:lnTo>
                    <a:pt x="0" y="729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13989" y="2170024"/>
                  <a:ext cx="71974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89" y="2170024"/>
                  <a:ext cx="719749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7627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reeform 17"/>
            <p:cNvSpPr/>
            <p:nvPr/>
          </p:nvSpPr>
          <p:spPr>
            <a:xfrm>
              <a:off x="972079" y="1742812"/>
              <a:ext cx="655782" cy="269381"/>
            </a:xfrm>
            <a:custGeom>
              <a:avLst/>
              <a:gdLst>
                <a:gd name="connsiteX0" fmla="*/ 0 w 655782"/>
                <a:gd name="connsiteY0" fmla="*/ 44387 h 269381"/>
                <a:gd name="connsiteX1" fmla="*/ 166255 w 655782"/>
                <a:gd name="connsiteY1" fmla="*/ 7441 h 269381"/>
                <a:gd name="connsiteX2" fmla="*/ 157019 w 655782"/>
                <a:gd name="connsiteY2" fmla="*/ 173696 h 269381"/>
                <a:gd name="connsiteX3" fmla="*/ 332510 w 655782"/>
                <a:gd name="connsiteY3" fmla="*/ 62860 h 269381"/>
                <a:gd name="connsiteX4" fmla="*/ 360219 w 655782"/>
                <a:gd name="connsiteY4" fmla="*/ 229114 h 269381"/>
                <a:gd name="connsiteX5" fmla="*/ 517237 w 655782"/>
                <a:gd name="connsiteY5" fmla="*/ 145987 h 269381"/>
                <a:gd name="connsiteX6" fmla="*/ 544946 w 655782"/>
                <a:gd name="connsiteY6" fmla="*/ 266060 h 269381"/>
                <a:gd name="connsiteX7" fmla="*/ 655782 w 655782"/>
                <a:gd name="connsiteY7" fmla="*/ 238351 h 269381"/>
                <a:gd name="connsiteX8" fmla="*/ 655782 w 655782"/>
                <a:gd name="connsiteY8" fmla="*/ 238351 h 26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782" h="269381">
                  <a:moveTo>
                    <a:pt x="0" y="44387"/>
                  </a:moveTo>
                  <a:cubicBezTo>
                    <a:pt x="70042" y="15138"/>
                    <a:pt x="140085" y="-14111"/>
                    <a:pt x="166255" y="7441"/>
                  </a:cubicBezTo>
                  <a:cubicBezTo>
                    <a:pt x="192425" y="28993"/>
                    <a:pt x="129310" y="164460"/>
                    <a:pt x="157019" y="173696"/>
                  </a:cubicBezTo>
                  <a:cubicBezTo>
                    <a:pt x="184728" y="182933"/>
                    <a:pt x="298643" y="53624"/>
                    <a:pt x="332510" y="62860"/>
                  </a:cubicBezTo>
                  <a:cubicBezTo>
                    <a:pt x="366377" y="72096"/>
                    <a:pt x="329431" y="215260"/>
                    <a:pt x="360219" y="229114"/>
                  </a:cubicBezTo>
                  <a:cubicBezTo>
                    <a:pt x="391007" y="242968"/>
                    <a:pt x="486449" y="139829"/>
                    <a:pt x="517237" y="145987"/>
                  </a:cubicBezTo>
                  <a:cubicBezTo>
                    <a:pt x="548025" y="152145"/>
                    <a:pt x="521855" y="250666"/>
                    <a:pt x="544946" y="266060"/>
                  </a:cubicBezTo>
                  <a:cubicBezTo>
                    <a:pt x="568037" y="281454"/>
                    <a:pt x="655782" y="238351"/>
                    <a:pt x="655782" y="238351"/>
                  </a:cubicBezTo>
                  <a:lnTo>
                    <a:pt x="655782" y="238351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89272" y="1439755"/>
                  <a:ext cx="365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272" y="1439755"/>
                  <a:ext cx="36561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/>
          <p:cNvSpPr txBox="1"/>
          <p:nvPr/>
        </p:nvSpPr>
        <p:spPr>
          <a:xfrm>
            <a:off x="1" y="3549772"/>
            <a:ext cx="4823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Richer </a:t>
            </a:r>
            <a:r>
              <a:rPr lang="it-IT" sz="2200" dirty="0" err="1"/>
              <a:t>structure</a:t>
            </a:r>
            <a:r>
              <a:rPr lang="it-IT" sz="2200" dirty="0"/>
              <a:t> of the </a:t>
            </a:r>
            <a:r>
              <a:rPr lang="it-IT" sz="2200" dirty="0" err="1"/>
              <a:t>exchanges</a:t>
            </a:r>
            <a:r>
              <a:rPr lang="it-IT" sz="2200" dirty="0"/>
              <a:t>,</a:t>
            </a:r>
            <a:br>
              <a:rPr lang="it-IT" sz="2200" dirty="0"/>
            </a:br>
            <a:r>
              <a:rPr lang="it-IT" sz="2200" dirty="0" err="1"/>
              <a:t>polarization</a:t>
            </a:r>
            <a:r>
              <a:rPr lang="it-IT" sz="2200" dirty="0"/>
              <a:t> </a:t>
            </a:r>
            <a:r>
              <a:rPr lang="it-IT" sz="2200" dirty="0" err="1"/>
              <a:t>observables</a:t>
            </a:r>
            <a:endParaRPr lang="it-IT" sz="2200" dirty="0"/>
          </a:p>
          <a:p>
            <a:endParaRPr lang="it-IT" sz="2200" dirty="0"/>
          </a:p>
          <a:p>
            <a:r>
              <a:rPr lang="it-IT" sz="2200" dirty="0"/>
              <a:t>Production </a:t>
            </a:r>
            <a:r>
              <a:rPr lang="it-IT" sz="2200" dirty="0" err="1"/>
              <a:t>mechanisms</a:t>
            </a:r>
            <a:r>
              <a:rPr lang="it-IT" sz="2200" dirty="0"/>
              <a:t> </a:t>
            </a:r>
            <a:r>
              <a:rPr lang="it-IT" sz="2200" dirty="0" err="1"/>
              <a:t>need</a:t>
            </a:r>
            <a:r>
              <a:rPr lang="it-IT" sz="2200" dirty="0"/>
              <a:t> to be </a:t>
            </a:r>
            <a:r>
              <a:rPr lang="it-IT" sz="2200" dirty="0" err="1"/>
              <a:t>understood</a:t>
            </a:r>
            <a:r>
              <a:rPr lang="it-IT" sz="2200" dirty="0"/>
              <a:t> </a:t>
            </a:r>
            <a:r>
              <a:rPr lang="it-IT" sz="2200" dirty="0" err="1"/>
              <a:t>starting</a:t>
            </a:r>
            <a:r>
              <a:rPr lang="it-IT" sz="2200" dirty="0"/>
              <a:t> from the </a:t>
            </a:r>
            <a:r>
              <a:rPr lang="it-IT" sz="2200" dirty="0" err="1"/>
              <a:t>simplest</a:t>
            </a:r>
            <a:r>
              <a:rPr lang="it-IT" sz="2200" dirty="0"/>
              <a:t> </a:t>
            </a:r>
            <a:r>
              <a:rPr lang="it-IT" sz="2200" dirty="0" err="1"/>
              <a:t>channels</a:t>
            </a:r>
            <a:r>
              <a:rPr lang="it-IT" sz="2200" dirty="0"/>
              <a:t>, </a:t>
            </a:r>
            <a:r>
              <a:rPr lang="it-IT" sz="2200" dirty="0" err="1"/>
              <a:t>see</a:t>
            </a:r>
            <a:r>
              <a:rPr lang="it-IT" sz="2200" dirty="0"/>
              <a:t> Gloria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A786E4-BF8A-5C37-21BE-7B4251954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059" y="1025118"/>
            <a:ext cx="3601068" cy="50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4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D4A57-21B0-38D3-C751-231FF2A5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FD51A4C3-BB14-1AD5-4A37-BFD475B5E1D5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715962D-375D-84DD-FFCE-6628BEA6D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photoproduction</a:t>
                </a:r>
              </a:p>
            </p:txBody>
          </p:sp>
        </mc:Choice>
        <mc:Fallback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715962D-375D-84DD-FFCE-6628BEA6D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0506C608-220D-0C98-BCDC-B5DC3F40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65349-7D97-6AEF-855C-05271EC4F956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A70399-4E70-1716-3EA1-95CC757588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106"/>
          <a:stretch>
            <a:fillRect/>
          </a:stretch>
        </p:blipFill>
        <p:spPr>
          <a:xfrm>
            <a:off x="61823" y="1552755"/>
            <a:ext cx="9005977" cy="33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CAC1A-CACC-87BB-B0E1-52AA1348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37ACFD68-2F8F-E1C8-C2D8-C4F3C063AF3A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0B446945-949B-FFD0-FF75-FBDCCDF19E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600" b="0" i="0" dirty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spin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density</a:t>
                </a:r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matrix</a:t>
                </a:r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elements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0B446945-949B-FFD0-FF75-FBDCCDF19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1DCE5D1A-67FE-041A-1527-D3E600AB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9593F-5714-B4ED-441E-5C0BE6ADA933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532A9C2-7A75-2D9F-B8E3-7C452E72CE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68"/>
          <a:stretch>
            <a:fillRect/>
          </a:stretch>
        </p:blipFill>
        <p:spPr>
          <a:xfrm>
            <a:off x="0" y="1691229"/>
            <a:ext cx="9144000" cy="3978964"/>
          </a:xfrm>
          <a:prstGeom prst="rect">
            <a:avLst/>
          </a:prstGeom>
        </p:spPr>
      </p:pic>
      <p:sp>
        <p:nvSpPr>
          <p:cNvPr id="11" name="Rectangle 36">
            <a:extLst>
              <a:ext uri="{FF2B5EF4-FFF2-40B4-BE49-F238E27FC236}">
                <a16:creationId xmlns:a16="http://schemas.microsoft.com/office/drawing/2014/main" id="{E1156847-B2A5-A123-AA66-48872E672DA3}"/>
              </a:ext>
            </a:extLst>
          </p:cNvPr>
          <p:cNvSpPr/>
          <p:nvPr/>
        </p:nvSpPr>
        <p:spPr>
          <a:xfrm>
            <a:off x="5386687" y="5870422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Shastry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in progress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481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251786-8AA5-E401-5D4B-87A0513A042F}"/>
              </a:ext>
            </a:extLst>
          </p:cNvPr>
          <p:cNvSpPr txBox="1"/>
          <p:nvPr/>
        </p:nvSpPr>
        <p:spPr>
          <a:xfrm>
            <a:off x="1320852" y="1398184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Bottom-up approaches are important!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57DB385-531A-8354-FCB1-BA5FD10AC850}"/>
              </a:ext>
            </a:extLst>
          </p:cNvPr>
          <p:cNvSpPr txBox="1"/>
          <p:nvPr/>
        </p:nvSpPr>
        <p:spPr>
          <a:xfrm>
            <a:off x="86699" y="2282879"/>
            <a:ext cx="88430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They allow us to get the most out of high statistics data!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JPAC and </a:t>
            </a:r>
            <a:r>
              <a:rPr lang="it-IT" sz="2400" dirty="0" err="1"/>
              <a:t>ExoHad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continue </a:t>
            </a:r>
            <a:r>
              <a:rPr lang="it-IT" sz="2400" dirty="0" err="1"/>
              <a:t>providing</a:t>
            </a:r>
            <a:r>
              <a:rPr lang="it-IT" sz="2400" dirty="0"/>
              <a:t> tools and </a:t>
            </a:r>
            <a:r>
              <a:rPr lang="it-IT" sz="2400" dirty="0" err="1"/>
              <a:t>results</a:t>
            </a:r>
            <a:br>
              <a:rPr lang="it-IT" sz="2400" dirty="0"/>
            </a:br>
            <a:r>
              <a:rPr lang="it-IT" sz="2400" dirty="0"/>
              <a:t>to </a:t>
            </a:r>
            <a:r>
              <a:rPr lang="it-IT" sz="2400" dirty="0" err="1"/>
              <a:t>understand</a:t>
            </a:r>
            <a:r>
              <a:rPr lang="it-IT" sz="2400" dirty="0"/>
              <a:t> the </a:t>
            </a:r>
            <a:r>
              <a:rPr lang="it-IT" sz="2400" dirty="0" err="1"/>
              <a:t>exciting</a:t>
            </a:r>
            <a:r>
              <a:rPr lang="it-IT" sz="2400" dirty="0"/>
              <a:t> </a:t>
            </a:r>
            <a:r>
              <a:rPr lang="it-IT" sz="2400" dirty="0" err="1"/>
              <a:t>spectrum</a:t>
            </a:r>
            <a:r>
              <a:rPr lang="it-IT" sz="2400" dirty="0"/>
              <a:t> of QCD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CDFCC13-C8ED-139E-84B9-C0CDE24DD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26" y="4472939"/>
            <a:ext cx="1544127" cy="8336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74F2F3-17B2-B81D-9A48-1822C69F1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037" y="4342349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387938" y="322583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Real(</a:t>
            </a:r>
            <a:r>
              <a:rPr lang="it-IT" sz="3600" dirty="0" err="1"/>
              <a:t>istic</a:t>
            </a:r>
            <a:r>
              <a:rPr lang="it-IT" sz="3600" dirty="0"/>
              <a:t>) </a:t>
            </a:r>
            <a:r>
              <a:rPr lang="it-IT" sz="3600" dirty="0" err="1"/>
              <a:t>conversations</a:t>
            </a:r>
            <a:r>
              <a:rPr lang="it-IT" sz="3600" dirty="0"/>
              <a:t> </a:t>
            </a:r>
            <a:br>
              <a:rPr lang="it-IT" sz="3600" dirty="0"/>
            </a:br>
            <a:r>
              <a:rPr lang="it-IT" sz="3600" dirty="0" err="1"/>
              <a:t>between</a:t>
            </a:r>
            <a:r>
              <a:rPr lang="it-IT" sz="3600" dirty="0"/>
              <a:t> </a:t>
            </a:r>
            <a:r>
              <a:rPr lang="it-IT" sz="3600" dirty="0" err="1"/>
              <a:t>theorists</a:t>
            </a:r>
            <a:r>
              <a:rPr lang="it-IT" sz="3600" dirty="0"/>
              <a:t> and </a:t>
            </a:r>
            <a:r>
              <a:rPr lang="it-IT" sz="3600" dirty="0" err="1"/>
              <a:t>experimentalists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EA1C63-EF4F-C151-CDFB-D54A1AF7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" y="1430485"/>
            <a:ext cx="3115573" cy="46422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7BCE17-379A-117F-8887-6E2A530A7795}"/>
              </a:ext>
            </a:extLst>
          </p:cNvPr>
          <p:cNvSpPr txBox="1"/>
          <p:nvPr/>
        </p:nvSpPr>
        <p:spPr>
          <a:xfrm>
            <a:off x="3325091" y="1573100"/>
            <a:ext cx="569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How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the XXX quantum </a:t>
            </a:r>
            <a:r>
              <a:rPr lang="it-IT" dirty="0" err="1"/>
              <a:t>numbers</a:t>
            </a:r>
            <a:r>
              <a:rPr lang="it-IT" dirty="0"/>
              <a:t>?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Well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know, 5D </a:t>
            </a:r>
            <a:r>
              <a:rPr lang="it-IT" dirty="0" err="1"/>
              <a:t>fit</a:t>
            </a:r>
            <a:r>
              <a:rPr lang="it-IT" dirty="0"/>
              <a:t>, O(100) </a:t>
            </a:r>
            <a:r>
              <a:rPr lang="it-IT" dirty="0" err="1"/>
              <a:t>parameters</a:t>
            </a:r>
            <a:r>
              <a:rPr lang="it-IT" dirty="0"/>
              <a:t>, </a:t>
            </a:r>
            <a:r>
              <a:rPr lang="it-IT" dirty="0" err="1"/>
              <a:t>local</a:t>
            </a:r>
            <a:r>
              <a:rPr lang="it-IT" dirty="0"/>
              <a:t> minima, </a:t>
            </a:r>
            <a:r>
              <a:rPr lang="it-IT" dirty="0" err="1"/>
              <a:t>systematics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good, are </a:t>
            </a:r>
            <a:r>
              <a:rPr lang="it-IT" dirty="0" err="1"/>
              <a:t>you</a:t>
            </a:r>
            <a:r>
              <a:rPr lang="it-IT" dirty="0"/>
              <a:t>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B17A97-94BB-11EE-32DB-53B9489A7038}"/>
              </a:ext>
            </a:extLst>
          </p:cNvPr>
          <p:cNvSpPr txBox="1"/>
          <p:nvPr/>
        </p:nvSpPr>
        <p:spPr>
          <a:xfrm>
            <a:off x="3325091" y="3232362"/>
            <a:ext cx="569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shouldn’t</a:t>
            </a:r>
            <a:r>
              <a:rPr lang="it-IT" dirty="0"/>
              <a:t> use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Gimme</a:t>
            </a:r>
            <a:r>
              <a:rPr lang="it-IT" dirty="0"/>
              <a:t> some </a:t>
            </a:r>
            <a:r>
              <a:rPr lang="it-IT" dirty="0" err="1"/>
              <a:t>better</a:t>
            </a:r>
            <a:endParaRPr lang="it-IT" dirty="0"/>
          </a:p>
          <a:p>
            <a:pPr marL="216000" indent="-216000"/>
            <a:r>
              <a:rPr lang="it-IT" dirty="0"/>
              <a:t>T: I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analytic</a:t>
            </a:r>
            <a:r>
              <a:rPr lang="it-IT" dirty="0"/>
              <a:t> </a:t>
            </a:r>
            <a:r>
              <a:rPr lang="it-IT" dirty="0" err="1"/>
              <a:t>unitary</a:t>
            </a:r>
            <a:r>
              <a:rPr lang="it-IT" dirty="0"/>
              <a:t> </a:t>
            </a:r>
            <a:r>
              <a:rPr lang="it-IT" dirty="0" err="1"/>
              <a:t>parametrization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works in a </a:t>
            </a:r>
            <a:r>
              <a:rPr lang="it-IT" dirty="0" err="1"/>
              <a:t>given</a:t>
            </a:r>
            <a:r>
              <a:rPr lang="it-IT" dirty="0"/>
              <a:t> mass window and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knows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energy </a:t>
            </a:r>
            <a:r>
              <a:rPr lang="it-IT" dirty="0" err="1"/>
              <a:t>dependence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can’t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 background </a:t>
            </a:r>
            <a:r>
              <a:rPr lang="it-IT" dirty="0" err="1"/>
              <a:t>terms</a:t>
            </a:r>
            <a:r>
              <a:rPr lang="it-IT" dirty="0"/>
              <a:t> to </a:t>
            </a:r>
            <a:r>
              <a:rPr lang="it-IT" dirty="0" err="1"/>
              <a:t>it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9B7D62-8129-373D-A86B-41D73C1C8035}"/>
              </a:ext>
            </a:extLst>
          </p:cNvPr>
          <p:cNvSpPr txBox="1"/>
          <p:nvPr/>
        </p:nvSpPr>
        <p:spPr>
          <a:xfrm>
            <a:off x="3325091" y="5247210"/>
            <a:ext cx="569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Stop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HAHAHAHHAHAHAHAHAHHHAHAHAHA</a:t>
            </a:r>
          </a:p>
        </p:txBody>
      </p:sp>
    </p:spTree>
    <p:extLst>
      <p:ext uri="{BB962C8B-B14F-4D97-AF65-F5344CB8AC3E}">
        <p14:creationId xmlns:p14="http://schemas.microsoft.com/office/powerpoint/2010/main" val="1781430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C231B-F0DC-2443-6426-A738284C0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694BEE4-1843-C3A4-0545-AD5300832872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C2B6BFC-BA11-B833-199D-CD269BD99D18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…to </a:t>
            </a:r>
            <a:r>
              <a:rPr lang="it-IT" sz="3600" dirty="0" err="1"/>
              <a:t>GlueX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CA45EAEB-45D6-25A2-9427-5421598D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CD4A2-64A3-D8A1-81D3-E07361DA45FA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C3EF4D4-45D5-8C19-50A4-76FC41C2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7" y="1049482"/>
            <a:ext cx="7884543" cy="53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38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</a:t>
            </a:r>
            <a:r>
              <a:rPr lang="it-IT" sz="3600" dirty="0" err="1"/>
              <a:t>theorists</a:t>
            </a:r>
            <a:r>
              <a:rPr lang="it-IT" sz="3600" dirty="0"/>
              <a:t> </a:t>
            </a:r>
            <a:r>
              <a:rPr lang="it-IT" sz="3600" dirty="0" err="1"/>
              <a:t>think</a:t>
            </a:r>
            <a:r>
              <a:rPr lang="it-IT" sz="3600" dirty="0"/>
              <a:t> of </a:t>
            </a:r>
            <a:r>
              <a:rPr lang="it-IT" sz="3600" dirty="0" err="1"/>
              <a:t>experiments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5000" b="1" dirty="0">
                  <a:solidFill>
                    <a:srgbClr val="33358E"/>
                  </a:solidFill>
                </a:rPr>
                <a:t>P</a:t>
              </a:r>
              <a:endParaRPr lang="it-IT" sz="300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7200" i="1" dirty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it-IT" sz="720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500" b="1" dirty="0">
                  <a:solidFill>
                    <a:srgbClr val="33358E"/>
                  </a:solidFill>
                </a:rPr>
                <a:t>D</a:t>
              </a:r>
              <a:endParaRPr lang="it-IT" sz="3500" b="1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Changing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and target,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can </a:t>
            </a:r>
            <a:r>
              <a:rPr lang="it-IT" sz="2400" dirty="0" err="1"/>
              <a:t>change</a:t>
            </a:r>
            <a:r>
              <a:rPr lang="it-IT" sz="2400" dirty="0"/>
              <a:t>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the information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collected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by the </a:t>
            </a:r>
            <a:r>
              <a:rPr lang="it-IT" sz="2400" dirty="0" err="1"/>
              <a:t>Particle</a:t>
            </a:r>
            <a:r>
              <a:rPr lang="it-IT" sz="2400" dirty="0"/>
              <a:t>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theorists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experimentalists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/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 hybrid meson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it-IT" dirty="0"/>
                  <a:t>) cannot decay into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in the SU(3) limit</a:t>
                </a:r>
              </a:p>
              <a:p>
                <a:endParaRPr lang="it-IT" dirty="0"/>
              </a:p>
              <a:p>
                <a:r>
                  <a:rPr lang="it-IT" dirty="0"/>
                  <a:t>Tetraquark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acc>
                  </m:oMath>
                </a14:m>
                <a:r>
                  <a:rPr lang="it-IT" dirty="0"/>
                  <a:t>)? Requires doubly charged</a:t>
                </a:r>
              </a:p>
            </p:txBody>
          </p:sp>
        </mc:Choice>
        <mc:Fallback xmlns="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blipFill>
                <a:blip r:embed="rId8"/>
                <a:stretch>
                  <a:fillRect l="-1027" t="-2538" r="-257" b="-7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1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69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AD1B2BCF-34C2-A613-7B03-38CABF55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54" y="954431"/>
            <a:ext cx="2068671" cy="2382992"/>
          </a:xfrm>
          <a:prstGeom prst="rect">
            <a:avLst/>
          </a:prstGeom>
        </p:spPr>
      </p:pic>
      <p:pic>
        <p:nvPicPr>
          <p:cNvPr id="16" name="pip_pm.pdf" descr="pip_pm.pdf">
            <a:extLst>
              <a:ext uri="{FF2B5EF4-FFF2-40B4-BE49-F238E27FC236}">
                <a16:creationId xmlns:a16="http://schemas.microsoft.com/office/drawing/2014/main" id="{4C7C4147-1E1D-4F4D-690C-AF12AA4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338" y="3219252"/>
            <a:ext cx="2596333" cy="182952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richness</a:t>
            </a:r>
            <a:r>
              <a:rPr lang="it-IT" sz="3600" dirty="0"/>
              <a:t> of </a:t>
            </a:r>
            <a:r>
              <a:rPr lang="it-IT" sz="3600" dirty="0" err="1"/>
              <a:t>hadron</a:t>
            </a:r>
            <a:r>
              <a:rPr lang="it-IT" sz="3600" dirty="0"/>
              <a:t> </a:t>
            </a:r>
            <a:r>
              <a:rPr lang="it-IT" sz="3600" dirty="0" err="1"/>
              <a:t>spectrum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2367C-2869-CA74-B9AB-9FBB33679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018385"/>
            <a:ext cx="3463954" cy="33422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2E3EA31-DE5C-5693-94DC-06CB8C685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71" y="3600657"/>
            <a:ext cx="470201" cy="3220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0F7F9F-B759-8844-D2C2-DFF9F77FB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91" y="4516623"/>
            <a:ext cx="2894799" cy="242631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8A90D93-5A16-70E7-DBA2-94A08FAC0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67" y="4771471"/>
            <a:ext cx="470201" cy="322087"/>
          </a:xfrm>
          <a:prstGeom prst="rect">
            <a:avLst/>
          </a:prstGeom>
        </p:spPr>
      </p:pic>
      <p:pic>
        <p:nvPicPr>
          <p:cNvPr id="20" name="Immagine 19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632D7F9B-5BFB-915D-9A92-E193D135E8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84" y="1116272"/>
            <a:ext cx="432041" cy="23097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A7AA23-8358-1299-BADD-DB99CD797542}"/>
              </a:ext>
            </a:extLst>
          </p:cNvPr>
          <p:cNvSpPr txBox="1"/>
          <p:nvPr/>
        </p:nvSpPr>
        <p:spPr>
          <a:xfrm>
            <a:off x="3038619" y="949965"/>
            <a:ext cx="58126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The </a:t>
            </a:r>
            <a:r>
              <a:rPr lang="it-IT" sz="2200" dirty="0" err="1"/>
              <a:t>structures</a:t>
            </a:r>
            <a:r>
              <a:rPr lang="it-IT" sz="2200" dirty="0"/>
              <a:t> </a:t>
            </a:r>
            <a:r>
              <a:rPr lang="it-IT" sz="2200" dirty="0" err="1"/>
              <a:t>populating</a:t>
            </a:r>
            <a:r>
              <a:rPr lang="it-IT" sz="2200" dirty="0"/>
              <a:t> </a:t>
            </a:r>
            <a:r>
              <a:rPr lang="it-IT" sz="2200" dirty="0" err="1"/>
              <a:t>hadron</a:t>
            </a:r>
            <a:r>
              <a:rPr lang="it-IT" sz="2200" dirty="0"/>
              <a:t> reactions</a:t>
            </a:r>
            <a:br>
              <a:rPr lang="it-IT" sz="2200" dirty="0"/>
            </a:br>
            <a:r>
              <a:rPr lang="it-IT" sz="2200" dirty="0"/>
              <a:t>are </a:t>
            </a:r>
            <a:r>
              <a:rPr lang="it-IT" sz="2200" dirty="0" err="1"/>
              <a:t>extremely</a:t>
            </a:r>
            <a:r>
              <a:rPr lang="it-IT" sz="2200" dirty="0"/>
              <a:t> </a:t>
            </a:r>
            <a:r>
              <a:rPr lang="it-IT" sz="2200" dirty="0" err="1"/>
              <a:t>rich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Ultimate goal </a:t>
            </a:r>
            <a:r>
              <a:rPr lang="it-IT" sz="2200" dirty="0" err="1"/>
              <a:t>is</a:t>
            </a:r>
            <a:r>
              <a:rPr lang="it-IT" sz="2200" dirty="0"/>
              <a:t> to </a:t>
            </a:r>
            <a:r>
              <a:rPr lang="it-IT" sz="2200" dirty="0" err="1"/>
              <a:t>understand</a:t>
            </a:r>
            <a:r>
              <a:rPr lang="it-IT" sz="2200" dirty="0"/>
              <a:t> </a:t>
            </a:r>
            <a:r>
              <a:rPr lang="it-IT" sz="2200" dirty="0" err="1"/>
              <a:t>them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in </a:t>
            </a:r>
            <a:r>
              <a:rPr lang="it-IT" sz="2200" dirty="0" err="1"/>
              <a:t>term</a:t>
            </a:r>
            <a:r>
              <a:rPr lang="it-IT" sz="2200" dirty="0"/>
              <a:t> of QCD degrees of </a:t>
            </a:r>
            <a:r>
              <a:rPr lang="it-IT" sz="2200" dirty="0" err="1"/>
              <a:t>freedom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To do so, the </a:t>
            </a:r>
            <a:r>
              <a:rPr lang="it-IT" sz="2200" dirty="0" err="1"/>
              <a:t>spectrum</a:t>
            </a:r>
            <a:r>
              <a:rPr lang="it-IT" sz="2200" dirty="0"/>
              <a:t> of </a:t>
            </a:r>
            <a:r>
              <a:rPr lang="it-IT" sz="2200" dirty="0" err="1"/>
              <a:t>resonances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must be </a:t>
            </a:r>
            <a:r>
              <a:rPr lang="it-IT" sz="2200" dirty="0" err="1"/>
              <a:t>correctly</a:t>
            </a:r>
            <a:r>
              <a:rPr lang="it-IT" sz="2200" dirty="0"/>
              <a:t> </a:t>
            </a:r>
            <a:r>
              <a:rPr lang="it-IT" sz="2200" dirty="0" err="1"/>
              <a:t>reconstructed</a:t>
            </a:r>
            <a:endParaRPr lang="it-IT" sz="22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C97C92F-A403-79FF-5022-C916E5FA56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56"/>
          <a:stretch/>
        </p:blipFill>
        <p:spPr>
          <a:xfrm>
            <a:off x="5842822" y="4241733"/>
            <a:ext cx="3321756" cy="262968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E37D9ACC-76AD-18E6-2B74-A9D8216D14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0" y="443249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33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defense of VMD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BC7C8E-2EB2-FB64-4272-FA8914FA07D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3343009-5155-A352-9F53-70640F6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46649" y="1130993"/>
                <a:ext cx="8298611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weak point of the whole approach is the use of VMD</a:t>
                </a:r>
                <a:br>
                  <a:rPr lang="en-US" dirty="0"/>
                </a:br>
                <a:r>
                  <a:rPr lang="en-US" dirty="0"/>
                  <a:t>While in the light sector it works reasonably, for heavy states is not justified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The X(3872) observed in purely hadronic and photonic modes gives us unique clue to efficacy of VMD</a:t>
                </a:r>
              </a:p>
              <a:p>
                <a:endParaRPr lang="en-US" dirty="0"/>
              </a:p>
              <a:p>
                <a:r>
                  <a:rPr lang="en-US" dirty="0"/>
                  <a:t>Belle extracted the coupling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that can be compared with the VMD predictions </a:t>
                </a:r>
                <a:br>
                  <a:rPr lang="en-US" dirty="0"/>
                </a:b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1130993"/>
                <a:ext cx="8298611" cy="2585323"/>
              </a:xfrm>
              <a:prstGeom prst="rect">
                <a:avLst/>
              </a:prstGeom>
              <a:blipFill>
                <a:blip r:embed="rId3"/>
                <a:stretch>
                  <a:fillRect l="-588" t="-1415" b="-2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oogle Shape;469;p36">
            <a:extLst>
              <a:ext uri="{FF2B5EF4-FFF2-40B4-BE49-F238E27FC236}">
                <a16:creationId xmlns:a16="http://schemas.microsoft.com/office/drawing/2014/main" id="{081DC8A8-706C-2EA7-CABB-E140E102E9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82" y="4114125"/>
            <a:ext cx="3344812" cy="11300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7DC47A0-A340-8068-A13D-883F9B205CD7}"/>
                  </a:ext>
                </a:extLst>
              </p:cNvPr>
              <p:cNvSpPr txBox="1"/>
              <p:nvPr/>
            </p:nvSpPr>
            <p:spPr>
              <a:xfrm>
                <a:off x="146649" y="5590982"/>
                <a:ext cx="481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Other estimate lead to </a:t>
                </a:r>
                <a:r>
                  <a:rPr lang="it-IT" dirty="0" err="1"/>
                  <a:t>differences</a:t>
                </a:r>
                <a:r>
                  <a:rPr lang="it-IT" dirty="0"/>
                  <a:t> of a </a:t>
                </a:r>
                <a:r>
                  <a:rPr lang="it-IT" dirty="0" err="1"/>
                  <a:t>factor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∼3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7DC47A0-A340-8068-A13D-883F9B205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5590982"/>
                <a:ext cx="4819012" cy="369332"/>
              </a:xfrm>
              <a:prstGeom prst="rect">
                <a:avLst/>
              </a:prstGeom>
              <a:blipFill>
                <a:blip r:embed="rId5"/>
                <a:stretch>
                  <a:fillRect l="-1011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F3A0D60F-4978-DD29-7105-40197B3DB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292" y="2562154"/>
            <a:ext cx="3766059" cy="36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44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14">
            <a:extLst>
              <a:ext uri="{FF2B5EF4-FFF2-40B4-BE49-F238E27FC236}">
                <a16:creationId xmlns:a16="http://schemas.microsoft.com/office/drawing/2014/main" id="{DFAD4044-8905-9C71-1409-ACEFAEA2A64E}"/>
              </a:ext>
            </a:extLst>
          </p:cNvPr>
          <p:cNvSpPr/>
          <p:nvPr/>
        </p:nvSpPr>
        <p:spPr>
          <a:xfrm>
            <a:off x="4341403" y="1092926"/>
            <a:ext cx="4802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315" y="155464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Hadron Spectroscopy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Hadroquarkonium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C00FF"/>
                </a:solidFill>
              </a:rPr>
              <a:t>QCD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understanding fundamental laws of nature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1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Spectroscopy from peripheral production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Shape 503" descr="Shape 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196"/>
            <a:ext cx="2961464" cy="1846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hape 504" descr="Shape 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7999"/>
            <a:ext cx="2504050" cy="18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hape 505" descr="Shape 5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499" y="1049482"/>
            <a:ext cx="4409075" cy="1776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"/>
          <p:cNvGrpSpPr/>
          <p:nvPr/>
        </p:nvGrpSpPr>
        <p:grpSpPr>
          <a:xfrm>
            <a:off x="5567879" y="4379692"/>
            <a:ext cx="3266533" cy="2241352"/>
            <a:chOff x="0" y="0"/>
            <a:chExt cx="4645735" cy="3187700"/>
          </a:xfrm>
        </p:grpSpPr>
        <p:pic>
          <p:nvPicPr>
            <p:cNvPr id="2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135" y="0"/>
              <a:ext cx="3911601" cy="318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9622" y="34952"/>
              <a:ext cx="1041401" cy="45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950583"/>
              <a:ext cx="1713579" cy="752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86" y="3342359"/>
            <a:ext cx="2848571" cy="12322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597285" y="3596059"/>
            <a:ext cx="2723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Need to establish Regge factorization</a:t>
            </a:r>
          </a:p>
          <a:p>
            <a:endParaRPr lang="it-IT" sz="2400" dirty="0"/>
          </a:p>
          <a:p>
            <a:r>
              <a:rPr lang="it-IT" sz="2400" dirty="0"/>
              <a:t>Single Regge pole dominate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52" y="2318156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1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=6.2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2063377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JPAC, PPNP 127 (2022),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1" y="2516940"/>
            <a:ext cx="5615622" cy="36752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91B997-9605-5A53-CE05-6EB28A8A2601}"/>
              </a:ext>
            </a:extLst>
          </p:cNvPr>
          <p:cNvSpPr txBox="1"/>
          <p:nvPr/>
        </p:nvSpPr>
        <p:spPr>
          <a:xfrm>
            <a:off x="95104" y="2516940"/>
            <a:ext cx="3229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«</a:t>
            </a:r>
            <a:r>
              <a:rPr lang="it-IT" sz="2400" dirty="0" err="1"/>
              <a:t>Exotic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» are Beyond the Standard (quark) Model</a:t>
            </a:r>
          </a:p>
          <a:p>
            <a:endParaRPr lang="it-IT" sz="2400" dirty="0"/>
          </a:p>
          <a:p>
            <a:r>
              <a:rPr lang="it-IT" sz="2400" dirty="0" err="1"/>
              <a:t>Organizing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teaches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some more </a:t>
            </a:r>
            <a:r>
              <a:rPr lang="it-IT" sz="2400" dirty="0" err="1"/>
              <a:t>about</a:t>
            </a:r>
            <a:r>
              <a:rPr lang="it-IT" sz="2400" dirty="0"/>
              <a:t> quark-</a:t>
            </a:r>
            <a:r>
              <a:rPr lang="it-IT" sz="2400" dirty="0" err="1"/>
              <a:t>gluon</a:t>
            </a:r>
            <a:r>
              <a:rPr lang="it-IT" sz="2400" dirty="0"/>
              <a:t> interactions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BD2BE7-C5E2-A6E8-BDD0-2CF657393CD3}"/>
              </a:ext>
            </a:extLst>
          </p:cNvPr>
          <p:cNvSpPr txBox="1"/>
          <p:nvPr/>
        </p:nvSpPr>
        <p:spPr>
          <a:xfrm>
            <a:off x="290557" y="1251027"/>
            <a:ext cx="8777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The quark model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still</a:t>
            </a:r>
            <a:r>
              <a:rPr lang="it-IT" sz="2400" dirty="0"/>
              <a:t> the </a:t>
            </a:r>
            <a:r>
              <a:rPr lang="it-IT" sz="2400" dirty="0" err="1"/>
              <a:t>simplest</a:t>
            </a:r>
            <a:r>
              <a:rPr lang="it-IT" sz="2400" dirty="0"/>
              <a:t> tool to </a:t>
            </a:r>
            <a:r>
              <a:rPr lang="it-IT" sz="2400" dirty="0" err="1"/>
              <a:t>organize</a:t>
            </a:r>
            <a:r>
              <a:rPr lang="it-IT" sz="2400" dirty="0"/>
              <a:t> the </a:t>
            </a:r>
            <a:r>
              <a:rPr lang="it-IT" sz="2400" dirty="0" err="1"/>
              <a:t>spectrum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68501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BCC3CA8-4C41-8C67-3ABD-81FF6344ABCE}"/>
              </a:ext>
            </a:extLst>
          </p:cNvPr>
          <p:cNvSpPr/>
          <p:nvPr/>
        </p:nvSpPr>
        <p:spPr>
          <a:xfrm>
            <a:off x="4417678" y="2022587"/>
            <a:ext cx="4332914" cy="230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801394-9BEA-DC8C-D212-46D51D21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93" y="2508575"/>
            <a:ext cx="3964287" cy="1630748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blipFill>
                <a:blip r:embed="rId4"/>
                <a:stretch>
                  <a:fillRect r="-741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blipFill>
                <a:blip r:embed="rId5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𝑃𝑃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0F0EA6-5D8E-D913-5FE1-363570A85874}"/>
              </a:ext>
            </a:extLst>
          </p:cNvPr>
          <p:cNvSpPr txBox="1"/>
          <p:nvPr/>
        </p:nvSpPr>
        <p:spPr>
          <a:xfrm>
            <a:off x="6230444" y="833043"/>
            <a:ext cx="291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it-IT" dirty="0" err="1">
                <a:solidFill>
                  <a:srgbClr val="C00000"/>
                </a:solidFill>
              </a:rPr>
              <a:t>Rodas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, EPJC 82, 1, 80</a:t>
            </a:r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decent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struggling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getting</a:t>
                </a:r>
                <a:r>
                  <a:rPr lang="it-IT" sz="20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right</a:t>
                </a:r>
                <a:br>
                  <a:rPr lang="it-IT" sz="2000" dirty="0"/>
                </a:br>
                <a:r>
                  <a:rPr lang="it-IT" sz="2000" dirty="0" err="1"/>
                  <a:t>Being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quasi-elastic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constrained</a:t>
                </a:r>
                <a:endParaRPr lang="it-IT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blipFill>
                <a:blip r:embed="rId5"/>
                <a:stretch>
                  <a:fillRect l="-998" t="-4310" r="-699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sz="200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108636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3422919"/>
            <a:ext cx="7173109" cy="230401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BD3CC737-94DA-43D6-03C0-EF3C58E9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DE6F55-B46F-9B1F-7C79-34D22BF4F925}"/>
              </a:ext>
            </a:extLst>
          </p:cNvPr>
          <p:cNvSpPr txBox="1"/>
          <p:nvPr/>
        </p:nvSpPr>
        <p:spPr>
          <a:xfrm>
            <a:off x="0" y="5771631"/>
            <a:ext cx="931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For data-</a:t>
            </a:r>
            <a:r>
              <a:rPr lang="it-IT" dirty="0" err="1">
                <a:solidFill>
                  <a:srgbClr val="C00000"/>
                </a:solidFill>
              </a:rPr>
              <a:t>driven</a:t>
            </a:r>
            <a:r>
              <a:rPr lang="it-IT" dirty="0">
                <a:solidFill>
                  <a:srgbClr val="C00000"/>
                </a:solidFill>
              </a:rPr>
              <a:t> pole </a:t>
            </a:r>
            <a:r>
              <a:rPr lang="it-IT" dirty="0" err="1">
                <a:solidFill>
                  <a:srgbClr val="C00000"/>
                </a:solidFill>
              </a:rPr>
              <a:t>extractions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see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also</a:t>
            </a:r>
            <a:r>
              <a:rPr lang="it-IT" dirty="0">
                <a:solidFill>
                  <a:srgbClr val="C00000"/>
                </a:solidFill>
              </a:rPr>
              <a:t> D. </a:t>
            </a:r>
            <a:r>
              <a:rPr lang="it-IT" dirty="0" err="1">
                <a:solidFill>
                  <a:srgbClr val="C00000"/>
                </a:solidFill>
              </a:rPr>
              <a:t>Binosi</a:t>
            </a:r>
            <a:r>
              <a:rPr lang="it-IT" dirty="0">
                <a:solidFill>
                  <a:srgbClr val="C00000"/>
                </a:solidFill>
              </a:rPr>
              <a:t>, A. Pilloni, R.-A. </a:t>
            </a:r>
            <a:r>
              <a:rPr lang="it-IT" dirty="0" err="1">
                <a:solidFill>
                  <a:srgbClr val="C00000"/>
                </a:solidFill>
              </a:rPr>
              <a:t>Tripolt</a:t>
            </a:r>
            <a:r>
              <a:rPr lang="it-IT" dirty="0">
                <a:solidFill>
                  <a:srgbClr val="C00000"/>
                </a:solidFill>
              </a:rPr>
              <a:t> PLB 839, 137809</a:t>
            </a:r>
          </a:p>
        </p:txBody>
      </p:sp>
    </p:spTree>
    <p:extLst>
      <p:ext uri="{BB962C8B-B14F-4D97-AF65-F5344CB8AC3E}">
        <p14:creationId xmlns:p14="http://schemas.microsoft.com/office/powerpoint/2010/main" val="3116825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1063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6BED49-6ABA-7DA6-EC36-A176ADD224D6}"/>
              </a:ext>
            </a:extLst>
          </p:cNvPr>
          <p:cNvSpPr txBox="1"/>
          <p:nvPr/>
        </p:nvSpPr>
        <p:spPr>
          <a:xfrm>
            <a:off x="84465" y="5024962"/>
            <a:ext cx="8652293" cy="1200329"/>
          </a:xfrm>
          <a:prstGeom prst="rect">
            <a:avLst/>
          </a:prstGeom>
          <a:noFill/>
        </p:spPr>
        <p:txBody>
          <a:bodyPr wrap="square" lIns="450000" rIns="450000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Caveats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some of the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relevant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channels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hopefully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ratios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affected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Left-hand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cuts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of scattering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processes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contribute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to scattering. </a:t>
            </a:r>
            <a:br>
              <a:rPr lang="it-IT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Poorly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known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here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A4450B26-FA42-26C8-C8BD-98033C8C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43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4E45911-CD22-F66F-7F98-7E7806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74378" y="5076018"/>
            <a:ext cx="4302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</a:t>
            </a:r>
            <a:r>
              <a:rPr lang="it-IT" dirty="0" err="1">
                <a:solidFill>
                  <a:srgbClr val="FF0000"/>
                </a:solidFill>
              </a:rPr>
              <a:t>quarkonium</a:t>
            </a:r>
            <a:r>
              <a:rPr lang="it-IT" dirty="0">
                <a:solidFill>
                  <a:srgbClr val="FF0000"/>
                </a:solidFill>
              </a:rPr>
              <a:t> V</a:t>
            </a:r>
          </a:p>
          <a:p>
            <a:r>
              <a:rPr lang="it-IT" dirty="0">
                <a:solidFill>
                  <a:srgbClr val="FF0000"/>
                </a:solidFill>
              </a:rPr>
              <a:t>….</a:t>
            </a:r>
            <a:r>
              <a:rPr lang="it-IT" dirty="0" err="1">
                <a:solidFill>
                  <a:srgbClr val="FF0000"/>
                </a:solidFill>
              </a:rPr>
              <a:t>we’ll</a:t>
            </a:r>
            <a:r>
              <a:rPr lang="it-IT" dirty="0">
                <a:solidFill>
                  <a:srgbClr val="FF0000"/>
                </a:solidFill>
              </a:rPr>
              <a:t> come back to </a:t>
            </a:r>
            <a:r>
              <a:rPr lang="it-IT" dirty="0" err="1">
                <a:solidFill>
                  <a:srgbClr val="FF0000"/>
                </a:solidFill>
              </a:rPr>
              <a:t>that</a:t>
            </a:r>
            <a:r>
              <a:rPr lang="it-IT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8B6C94B-CBFB-6236-8E7A-F7047782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78801C-9B8C-5962-AEA0-3B8DBFF7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9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E42737CA-D217-318A-FD9B-DBC431DB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59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102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14850A91-2D45-3922-5FD9-40CCCC922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3208871-3021-194B-7C58-F7042B4803E6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DD0376-2730-A941-6486-4609F596EE50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0F4DB63-2CAC-FDF5-18AC-1DA5C8212422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AF3508-5B6B-18EA-C8E8-D6C39BA43C26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At </a:t>
            </a:r>
            <a:r>
              <a:rPr lang="it-IT" sz="1758" dirty="0" err="1"/>
              <a:t>higher</a:t>
            </a:r>
            <a:r>
              <a:rPr lang="it-IT" sz="1758" dirty="0"/>
              <a:t> energies the triple Regge regime </a:t>
            </a:r>
            <a:r>
              <a:rPr lang="it-IT" sz="1758" dirty="0" err="1"/>
              <a:t>is</a:t>
            </a:r>
            <a:r>
              <a:rPr lang="it-IT" sz="1758" dirty="0"/>
              <a:t> </a:t>
            </a:r>
            <a:r>
              <a:rPr lang="it-IT" sz="1758" dirty="0" err="1"/>
              <a:t>reached</a:t>
            </a:r>
            <a:r>
              <a:rPr lang="it-IT" sz="1758" dirty="0"/>
              <a:t>, cross </a:t>
            </a:r>
            <a:r>
              <a:rPr lang="it-IT" sz="1758" dirty="0" err="1"/>
              <a:t>sections</a:t>
            </a:r>
            <a:r>
              <a:rPr lang="it-IT" sz="1758" dirty="0"/>
              <a:t> saturate</a:t>
            </a:r>
            <a:endParaRPr lang="en-US" sz="1758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XYZ 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022" y="1009447"/>
            <a:ext cx="903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VMD-</a:t>
            </a:r>
            <a:r>
              <a:rPr lang="it-IT" sz="2000" dirty="0" err="1"/>
              <a:t>based</a:t>
            </a:r>
            <a:r>
              <a:rPr lang="it-IT" sz="2000" dirty="0"/>
              <a:t> </a:t>
            </a:r>
            <a:r>
              <a:rPr lang="it-IT" sz="2000" dirty="0" err="1"/>
              <a:t>predictions</a:t>
            </a:r>
            <a:r>
              <a:rPr lang="it-IT" sz="2000" dirty="0"/>
              <a:t> for reactions of </a:t>
            </a:r>
            <a:r>
              <a:rPr lang="it-IT" sz="2000" dirty="0" err="1"/>
              <a:t>interest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EIC and JLab22</a:t>
            </a:r>
          </a:p>
          <a:p>
            <a:endParaRPr lang="it-IT" sz="2000" dirty="0">
              <a:solidFill>
                <a:srgbClr val="0000FF"/>
              </a:solidFill>
            </a:endParaRPr>
          </a:p>
          <a:p>
            <a:r>
              <a:rPr lang="it-IT" sz="2000" dirty="0" err="1"/>
              <a:t>Exclusive</a:t>
            </a:r>
            <a:r>
              <a:rPr lang="it-IT" sz="2000" dirty="0"/>
              <a:t> reactions: </a:t>
            </a:r>
            <a:r>
              <a:rPr lang="it-IT" sz="2000" dirty="0" err="1">
                <a:solidFill>
                  <a:srgbClr val="C00000"/>
                </a:solidFill>
              </a:rPr>
              <a:t>Albaladejo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PRD 102, 114010</a:t>
            </a:r>
          </a:p>
          <a:p>
            <a:r>
              <a:rPr lang="it-IT" sz="2000" dirty="0"/>
              <a:t>Inclusive reactions with </a:t>
            </a:r>
            <a:r>
              <a:rPr lang="it-IT" sz="2000" dirty="0" err="1"/>
              <a:t>pion</a:t>
            </a:r>
            <a:r>
              <a:rPr lang="it-IT" sz="2000" dirty="0"/>
              <a:t> </a:t>
            </a:r>
            <a:r>
              <a:rPr lang="it-IT" sz="2000" dirty="0" err="1"/>
              <a:t>exchange</a:t>
            </a:r>
            <a:r>
              <a:rPr lang="it-IT" sz="2000" dirty="0"/>
              <a:t>: </a:t>
            </a:r>
            <a:r>
              <a:rPr lang="it-IT" sz="2000" dirty="0" err="1">
                <a:solidFill>
                  <a:srgbClr val="C00000"/>
                </a:solidFill>
              </a:rPr>
              <a:t>Winney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PRD 109, 094009</a:t>
            </a:r>
          </a:p>
          <a:p>
            <a:r>
              <a:rPr lang="it-IT" sz="2000" dirty="0"/>
              <a:t>Inclusive reactions with </a:t>
            </a:r>
            <a:r>
              <a:rPr lang="it-IT" sz="2000" dirty="0" err="1"/>
              <a:t>pion</a:t>
            </a:r>
            <a:r>
              <a:rPr lang="it-IT" sz="2000" dirty="0"/>
              <a:t> </a:t>
            </a:r>
            <a:r>
              <a:rPr lang="it-IT" sz="2000" dirty="0" err="1"/>
              <a:t>exchange</a:t>
            </a:r>
            <a:r>
              <a:rPr lang="it-IT" sz="2000" dirty="0"/>
              <a:t>: </a:t>
            </a:r>
            <a:r>
              <a:rPr lang="it-IT" sz="2000" dirty="0" err="1">
                <a:solidFill>
                  <a:srgbClr val="C00000"/>
                </a:solidFill>
              </a:rPr>
              <a:t>Winney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arXiv:2404.05326</a:t>
            </a:r>
          </a:p>
          <a:p>
            <a:r>
              <a:rPr lang="it-IT" sz="2000" dirty="0"/>
              <a:t>Code </a:t>
            </a:r>
            <a:r>
              <a:rPr lang="it-IT" sz="2000" dirty="0" err="1"/>
              <a:t>available</a:t>
            </a:r>
            <a:r>
              <a:rPr lang="it-IT" sz="2000" dirty="0"/>
              <a:t> on </a:t>
            </a:r>
            <a:r>
              <a:rPr lang="it-IT" sz="2000" dirty="0">
                <a:solidFill>
                  <a:srgbClr val="0000FF"/>
                </a:solidFill>
              </a:rPr>
              <a:t>https://github.com/JointPhysicsAnalysisCenter/jpacPhoto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8DA009ED-85E2-FA1B-DA91-092BD12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2D6E02-940A-0D67-7B1D-7AC25DA3D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22" y="3227856"/>
            <a:ext cx="2351770" cy="29261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8900CE-39E4-0ECA-71C3-781DCF6AF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830" y="323953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FA8DAD-E867-ECC1-D739-45998C063BB8}"/>
                  </a:ext>
                </a:extLst>
              </p:cNvPr>
              <p:cNvSpPr txBox="1"/>
              <p:nvPr/>
            </p:nvSpPr>
            <p:spPr>
              <a:xfrm>
                <a:off x="6562938" y="443501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FA8DAD-E867-ECC1-D739-45998C063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938" y="4435015"/>
                <a:ext cx="570028" cy="338554"/>
              </a:xfrm>
              <a:prstGeom prst="rect">
                <a:avLst/>
              </a:prstGeom>
              <a:blipFill>
                <a:blip r:embed="rId4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77F65F4-241A-06C1-E4A8-2031A9B426D2}"/>
                  </a:ext>
                </a:extLst>
              </p:cNvPr>
              <p:cNvSpPr txBox="1"/>
              <p:nvPr/>
            </p:nvSpPr>
            <p:spPr>
              <a:xfrm>
                <a:off x="3678524" y="443501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77F65F4-241A-06C1-E4A8-2031A9B4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524" y="4435015"/>
                <a:ext cx="871905" cy="338554"/>
              </a:xfrm>
              <a:prstGeom prst="rect">
                <a:avLst/>
              </a:prstGeom>
              <a:blipFill>
                <a:blip r:embed="rId5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3977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3229200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5445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2000" dirty="0"/>
                  <a:t>Semi-inclusive cross </a:t>
                </a:r>
                <a:r>
                  <a:rPr lang="it-IT" sz="2000" dirty="0" err="1"/>
                  <a:t>sections</a:t>
                </a:r>
                <a:r>
                  <a:rPr lang="it-IT" sz="2000" dirty="0"/>
                  <a:t> are </a:t>
                </a:r>
                <a:r>
                  <a:rPr lang="it-IT" sz="2000" dirty="0" err="1"/>
                  <a:t>typically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larger</a:t>
                </a: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For small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and large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2000" dirty="0"/>
                  <a:t>The bottom vertex </a:t>
                </a:r>
                <a:r>
                  <a:rPr lang="it-IT" sz="2000" dirty="0" err="1"/>
                  <a:t>depends</a:t>
                </a:r>
                <a:r>
                  <a:rPr lang="it-IT" sz="2000" dirty="0"/>
                  <a:t> on the (</a:t>
                </a:r>
                <a:r>
                  <a:rPr lang="it-IT" sz="2000" dirty="0" err="1"/>
                  <a:t>known</a:t>
                </a:r>
                <a:r>
                  <a:rPr lang="it-IT" sz="2000" dirty="0"/>
                  <a:t>) </a:t>
                </a:r>
                <a:r>
                  <a:rPr lang="it-IT" sz="2000" dirty="0" err="1"/>
                  <a:t>total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pion-nucleon</a:t>
                </a:r>
                <a:r>
                  <a:rPr lang="it-IT" sz="2000" dirty="0"/>
                  <a:t> cross </a:t>
                </a:r>
                <a:r>
                  <a:rPr lang="it-IT" sz="2000" dirty="0" err="1"/>
                  <a:t>section</a:t>
                </a:r>
                <a:r>
                  <a:rPr lang="it-IT" sz="2000" dirty="0"/>
                  <a:t>,</a:t>
                </a:r>
                <a:br>
                  <a:rPr lang="it-IT" sz="2000" dirty="0"/>
                </a:br>
                <a:r>
                  <a:rPr lang="it-IT" sz="2000" dirty="0"/>
                  <a:t>or </a:t>
                </a:r>
                <a:r>
                  <a:rPr lang="it-IT" sz="2000" dirty="0" err="1"/>
                  <a:t>encoded</a:t>
                </a:r>
                <a:r>
                  <a:rPr lang="it-IT" sz="2000" dirty="0"/>
                  <a:t> in the </a:t>
                </a:r>
                <a:r>
                  <a:rPr lang="it-IT" sz="2000" dirty="0" err="1"/>
                  <a:t>PDFs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at</a:t>
                </a:r>
                <a:r>
                  <a:rPr lang="it-IT" sz="2000" dirty="0"/>
                  <a:t> large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544557"/>
              </a:xfrm>
              <a:prstGeom prst="rect">
                <a:avLst/>
              </a:prstGeom>
              <a:blipFill>
                <a:blip r:embed="rId4"/>
                <a:stretch>
                  <a:fillRect l="-2083" t="-12253" b="-94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AFDF272-1D49-A60C-D526-8525E4074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5560" y="3192641"/>
            <a:ext cx="3072240" cy="29626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54457A-E5C9-739D-7931-736FA40A62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527"/>
          <a:stretch/>
        </p:blipFill>
        <p:spPr>
          <a:xfrm>
            <a:off x="2788641" y="3229200"/>
            <a:ext cx="3086751" cy="29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86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4">
            <a:extLst>
              <a:ext uri="{FF2B5EF4-FFF2-40B4-BE49-F238E27FC236}">
                <a16:creationId xmlns:a16="http://schemas.microsoft.com/office/drawing/2014/main" id="{8C357FDB-280D-DF20-742D-B93B5CF6CC8E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446A9-543C-8C86-31AE-C55988A3FEB6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DA4C0885-44D4-041E-21EC-FF9789EA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DSE,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37 fit parameters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084106" y="936038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PRL122, 042002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1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6232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779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between </a:t>
            </a:r>
            <a:r>
              <a:rPr lang="it-IT" i="1" dirty="0"/>
              <a:t>P</a:t>
            </a:r>
            <a:r>
              <a:rPr lang="it-IT" dirty="0"/>
              <a:t>- and </a:t>
            </a:r>
            <a:r>
              <a:rPr lang="it-IT" i="1" dirty="0"/>
              <a:t>D</a:t>
            </a:r>
            <a:r>
              <a:rPr lang="it-IT" dirty="0"/>
              <a:t>-wave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with the numerator ones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</a:p>
        </p:txBody>
      </p:sp>
    </p:spTree>
    <p:extLst>
      <p:ext uri="{BB962C8B-B14F-4D97-AF65-F5344CB8AC3E}">
        <p14:creationId xmlns:p14="http://schemas.microsoft.com/office/powerpoint/2010/main" val="9853118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01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6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40915575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Our skepticism about a second pole in the relevant region is confirmed:</a:t>
            </a:r>
          </a:p>
          <a:p>
            <a:r>
              <a:rPr lang="it-IT" dirty="0"/>
              <a:t>It is unstable and not trustable</a:t>
            </a:r>
          </a:p>
        </p:txBody>
      </p:sp>
    </p:spTree>
    <p:extLst>
      <p:ext uri="{BB962C8B-B14F-4D97-AF65-F5344CB8AC3E}">
        <p14:creationId xmlns:p14="http://schemas.microsoft.com/office/powerpoint/2010/main" val="15079795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ion targets,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1363610"/>
            <a:ext cx="2923264" cy="3720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7" y="2758856"/>
            <a:ext cx="3944630" cy="3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6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Potential</a:t>
            </a:r>
            <a:r>
              <a:rPr lang="it-IT" sz="3600" dirty="0"/>
              <a:t> </a:t>
            </a:r>
            <a:r>
              <a:rPr lang="it-IT" sz="3600" dirty="0" err="1"/>
              <a:t>problems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C75112-BF51-13DD-53CA-44CBBB53422F}"/>
              </a:ext>
            </a:extLst>
          </p:cNvPr>
          <p:cNvSpPr txBox="1"/>
          <p:nvPr/>
        </p:nvSpPr>
        <p:spPr>
          <a:xfrm>
            <a:off x="147941" y="1442917"/>
            <a:ext cx="8646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can’t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afford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being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misguided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by </a:t>
            </a:r>
            <a:r>
              <a:rPr lang="it-IT" sz="2400" dirty="0" err="1"/>
              <a:t>simplistic</a:t>
            </a:r>
            <a:r>
              <a:rPr lang="it-IT" sz="2400" dirty="0"/>
              <a:t> </a:t>
            </a:r>
            <a:r>
              <a:rPr lang="it-IT" sz="2400" dirty="0" err="1"/>
              <a:t>resonance</a:t>
            </a:r>
            <a:r>
              <a:rPr lang="it-IT" sz="2400" dirty="0"/>
              <a:t> </a:t>
            </a:r>
            <a:r>
              <a:rPr lang="it-IT" sz="2400" dirty="0" err="1"/>
              <a:t>extraction</a:t>
            </a:r>
            <a:r>
              <a:rPr lang="it-IT" sz="2400" dirty="0"/>
              <a:t>!</a:t>
            </a:r>
            <a:br>
              <a:rPr lang="it-IT" sz="2400" dirty="0"/>
            </a:br>
            <a:r>
              <a:rPr lang="it-IT" sz="2400" dirty="0"/>
              <a:t>(life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hard </a:t>
            </a:r>
            <a:r>
              <a:rPr lang="it-IT" sz="2400" dirty="0" err="1"/>
              <a:t>enough</a:t>
            </a:r>
            <a:r>
              <a:rPr lang="it-IT" sz="2400" dirty="0"/>
              <a:t> </a:t>
            </a:r>
            <a:r>
              <a:rPr lang="it-IT" sz="2400" dirty="0" err="1"/>
              <a:t>without</a:t>
            </a:r>
            <a:r>
              <a:rPr lang="it-IT" sz="2400" dirty="0"/>
              <a:t> red </a:t>
            </a:r>
            <a:r>
              <a:rPr lang="it-IT" sz="2400" dirty="0" err="1"/>
              <a:t>herrings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of </a:t>
            </a:r>
            <a:r>
              <a:rPr lang="it-IT" sz="2400" dirty="0" err="1">
                <a:solidFill>
                  <a:srgbClr val="FF0000"/>
                </a:solidFill>
              </a:rPr>
              <a:t>theorists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experimentalists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/>
          </a:p>
          <a:p>
            <a:r>
              <a:rPr lang="it-IT" sz="2400" dirty="0" err="1"/>
              <a:t>However</a:t>
            </a:r>
            <a:r>
              <a:rPr lang="it-IT" sz="2400" dirty="0"/>
              <a:t>,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don’t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have</a:t>
            </a:r>
            <a:r>
              <a:rPr lang="it-IT" sz="2400" dirty="0">
                <a:solidFill>
                  <a:srgbClr val="FF0000"/>
                </a:solidFill>
              </a:rPr>
              <a:t> a </a:t>
            </a:r>
            <a:r>
              <a:rPr lang="it-IT" sz="2400" dirty="0" err="1">
                <a:solidFill>
                  <a:srgbClr val="FF0000"/>
                </a:solidFill>
              </a:rPr>
              <a:t>universal</a:t>
            </a:r>
            <a:r>
              <a:rPr lang="it-IT" sz="2400" dirty="0">
                <a:solidFill>
                  <a:srgbClr val="FF0000"/>
                </a:solidFill>
              </a:rPr>
              <a:t> recipe</a:t>
            </a:r>
            <a:r>
              <a:rPr lang="it-IT" sz="2400" dirty="0"/>
              <a:t> to do </a:t>
            </a:r>
            <a:r>
              <a:rPr lang="it-IT" sz="2400" dirty="0" err="1"/>
              <a:t>things</a:t>
            </a:r>
            <a:r>
              <a:rPr lang="it-IT" sz="2400" dirty="0"/>
              <a:t> </a:t>
            </a:r>
            <a:r>
              <a:rPr lang="it-IT" sz="2400" dirty="0" err="1"/>
              <a:t>right</a:t>
            </a:r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</a:t>
            </a:r>
            <a:r>
              <a:rPr lang="it-IT" sz="2400" dirty="0" err="1"/>
              <a:t>proceed</a:t>
            </a:r>
            <a:r>
              <a:rPr lang="it-IT" sz="24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Case-by-case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Keep</a:t>
            </a:r>
            <a:r>
              <a:rPr lang="it-IT" sz="2400" dirty="0"/>
              <a:t> in mind the </a:t>
            </a:r>
            <a:r>
              <a:rPr lang="it-IT" sz="2400" dirty="0" err="1"/>
              <a:t>limitations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endParaRPr lang="it-IT" sz="24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Overstudy</a:t>
            </a:r>
            <a:r>
              <a:rPr lang="it-IT" sz="2400" dirty="0"/>
              <a:t> (the more </a:t>
            </a:r>
            <a:r>
              <a:rPr lang="it-IT" sz="2400" dirty="0" err="1"/>
              <a:t>approaches</a:t>
            </a:r>
            <a:r>
              <a:rPr lang="it-IT" sz="2400" dirty="0"/>
              <a:t> the </a:t>
            </a:r>
            <a:r>
              <a:rPr lang="it-IT" sz="2400" dirty="0" err="1"/>
              <a:t>better</a:t>
            </a:r>
            <a:r>
              <a:rPr lang="it-IT" sz="2400" dirty="0"/>
              <a:t>)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No </a:t>
            </a:r>
            <a:r>
              <a:rPr lang="it-IT" sz="2400" dirty="0" err="1"/>
              <a:t>overstatement</a:t>
            </a:r>
            <a:r>
              <a:rPr lang="it-IT" sz="2400" dirty="0"/>
              <a:t> (do-no-</a:t>
            </a:r>
            <a:r>
              <a:rPr lang="it-IT" sz="2400" dirty="0" err="1"/>
              <a:t>harm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18486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B0785A2A-951A-0035-4574-84FB6E16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22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(Novikov &amp; Shifman)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C09B8269-6B59-0F14-F9CC-B5371E5B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460" r="8893" b="21579"/>
          <a:stretch/>
        </p:blipFill>
        <p:spPr>
          <a:xfrm>
            <a:off x="335560" y="1049482"/>
            <a:ext cx="4236440" cy="250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5479" y="1106155"/>
            <a:ext cx="1617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Data from H1</a:t>
            </a:r>
            <a:br>
              <a:rPr lang="it-IT" dirty="0"/>
            </a:br>
            <a:r>
              <a:rPr lang="it-IT" dirty="0"/>
              <a:t>hep-ex/971112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7244358-A1ED-1744-C18E-0203D652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338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2991021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A. Pilloni – 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/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endParaRPr lang="it-IT" dirty="0"/>
              </a:p>
              <a:p>
                <a:r>
                  <a:rPr lang="it-IT" dirty="0"/>
                  <a:t>The D-</a:t>
                </a:r>
                <a:r>
                  <a:rPr lang="it-IT" dirty="0" err="1"/>
                  <a:t>wave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populated</a:t>
                </a:r>
                <a:r>
                  <a:rPr lang="it-IT" dirty="0"/>
                  <a:t> by </a:t>
                </a: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almost</a:t>
                </a:r>
                <a:r>
                  <a:rPr lang="it-IT" dirty="0"/>
                  <a:t> </a:t>
                </a:r>
                <a:r>
                  <a:rPr lang="it-IT" dirty="0" err="1"/>
                  <a:t>elastic</a:t>
                </a:r>
                <a:r>
                  <a:rPr lang="it-IT" dirty="0"/>
                  <a:t> </a:t>
                </a:r>
                <a:r>
                  <a:rPr lang="it-IT" dirty="0" err="1"/>
                  <a:t>resonances</a:t>
                </a:r>
                <a:r>
                  <a:rPr lang="it-IT" dirty="0"/>
                  <a:t>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blipFill>
                <a:blip r:embed="rId10"/>
                <a:stretch>
                  <a:fillRect l="-636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/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blipFill>
                <a:blip r:embed="rId11"/>
                <a:stretch>
                  <a:fillRect l="-1622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/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blipFill>
                <a:blip r:embed="rId12"/>
                <a:stretch>
                  <a:fillRect l="-1622" r="-270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14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</a:t>
            </a:r>
            <a:r>
              <a:rPr lang="it-IT" sz="3600" dirty="0" err="1"/>
              <a:t>approach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9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Hadron Spectroscopy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Hadroquarkonium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C00FF"/>
                </a:solidFill>
              </a:rPr>
              <a:t>QCD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understanding fundamental laws of nature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91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6489</Words>
  <Application>Microsoft Office PowerPoint</Application>
  <PresentationFormat>Presentazione su schermo (4:3)</PresentationFormat>
  <Paragraphs>863</Paragraphs>
  <Slides>77</Slides>
  <Notes>66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85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Hadron Spectroscopy  at the frontier of  theory and experiment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JPAC</dc:title>
  <dc:creator>Pillaus</dc:creator>
  <cp:lastModifiedBy>Alessandro Pilloni</cp:lastModifiedBy>
  <cp:revision>883</cp:revision>
  <dcterms:created xsi:type="dcterms:W3CDTF">2012-05-23T17:12:57Z</dcterms:created>
  <dcterms:modified xsi:type="dcterms:W3CDTF">2025-07-28T06:17:57Z</dcterms:modified>
</cp:coreProperties>
</file>