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image62.jpg" ContentType="image/png"/>
  <Override PartName="/ppt/media/image65.jpg" ContentType="image/png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5" r:id="rId1"/>
  </p:sldMasterIdLst>
  <p:notesMasterIdLst>
    <p:notesMasterId r:id="rId99"/>
  </p:notesMasterIdLst>
  <p:sldIdLst>
    <p:sldId id="493" r:id="rId2"/>
    <p:sldId id="880" r:id="rId3"/>
    <p:sldId id="865" r:id="rId4"/>
    <p:sldId id="866" r:id="rId5"/>
    <p:sldId id="730" r:id="rId6"/>
    <p:sldId id="867" r:id="rId7"/>
    <p:sldId id="842" r:id="rId8"/>
    <p:sldId id="845" r:id="rId9"/>
    <p:sldId id="846" r:id="rId10"/>
    <p:sldId id="843" r:id="rId11"/>
    <p:sldId id="869" r:id="rId12"/>
    <p:sldId id="870" r:id="rId13"/>
    <p:sldId id="853" r:id="rId14"/>
    <p:sldId id="862" r:id="rId15"/>
    <p:sldId id="851" r:id="rId16"/>
    <p:sldId id="871" r:id="rId17"/>
    <p:sldId id="852" r:id="rId18"/>
    <p:sldId id="757" r:id="rId19"/>
    <p:sldId id="694" r:id="rId20"/>
    <p:sldId id="891" r:id="rId21"/>
    <p:sldId id="729" r:id="rId22"/>
    <p:sldId id="763" r:id="rId23"/>
    <p:sldId id="684" r:id="rId24"/>
    <p:sldId id="930" r:id="rId25"/>
    <p:sldId id="726" r:id="rId26"/>
    <p:sldId id="814" r:id="rId27"/>
    <p:sldId id="815" r:id="rId28"/>
    <p:sldId id="824" r:id="rId29"/>
    <p:sldId id="881" r:id="rId30"/>
    <p:sldId id="882" r:id="rId31"/>
    <p:sldId id="765" r:id="rId32"/>
    <p:sldId id="754" r:id="rId33"/>
    <p:sldId id="766" r:id="rId34"/>
    <p:sldId id="756" r:id="rId35"/>
    <p:sldId id="755" r:id="rId36"/>
    <p:sldId id="767" r:id="rId37"/>
    <p:sldId id="864" r:id="rId38"/>
    <p:sldId id="668" r:id="rId39"/>
    <p:sldId id="653" r:id="rId40"/>
    <p:sldId id="672" r:id="rId41"/>
    <p:sldId id="671" r:id="rId42"/>
    <p:sldId id="674" r:id="rId43"/>
    <p:sldId id="677" r:id="rId44"/>
    <p:sldId id="659" r:id="rId45"/>
    <p:sldId id="876" r:id="rId46"/>
    <p:sldId id="277" r:id="rId47"/>
    <p:sldId id="863" r:id="rId48"/>
    <p:sldId id="840" r:id="rId49"/>
    <p:sldId id="883" r:id="rId50"/>
    <p:sldId id="921" r:id="rId51"/>
    <p:sldId id="922" r:id="rId52"/>
    <p:sldId id="903" r:id="rId53"/>
    <p:sldId id="923" r:id="rId54"/>
    <p:sldId id="924" r:id="rId55"/>
    <p:sldId id="925" r:id="rId56"/>
    <p:sldId id="887" r:id="rId57"/>
    <p:sldId id="926" r:id="rId58"/>
    <p:sldId id="927" r:id="rId59"/>
    <p:sldId id="916" r:id="rId60"/>
    <p:sldId id="878" r:id="rId61"/>
    <p:sldId id="918" r:id="rId62"/>
    <p:sldId id="919" r:id="rId63"/>
    <p:sldId id="894" r:id="rId64"/>
    <p:sldId id="895" r:id="rId65"/>
    <p:sldId id="896" r:id="rId66"/>
    <p:sldId id="897" r:id="rId67"/>
    <p:sldId id="898" r:id="rId68"/>
    <p:sldId id="899" r:id="rId69"/>
    <p:sldId id="823" r:id="rId70"/>
    <p:sldId id="764" r:id="rId71"/>
    <p:sldId id="680" r:id="rId72"/>
    <p:sldId id="689" r:id="rId73"/>
    <p:sldId id="690" r:id="rId74"/>
    <p:sldId id="698" r:id="rId75"/>
    <p:sldId id="692" r:id="rId76"/>
    <p:sldId id="699" r:id="rId77"/>
    <p:sldId id="700" r:id="rId78"/>
    <p:sldId id="701" r:id="rId79"/>
    <p:sldId id="697" r:id="rId80"/>
    <p:sldId id="681" r:id="rId81"/>
    <p:sldId id="703" r:id="rId82"/>
    <p:sldId id="682" r:id="rId83"/>
    <p:sldId id="650" r:id="rId84"/>
    <p:sldId id="704" r:id="rId85"/>
    <p:sldId id="591" r:id="rId86"/>
    <p:sldId id="592" r:id="rId87"/>
    <p:sldId id="539" r:id="rId88"/>
    <p:sldId id="540" r:id="rId89"/>
    <p:sldId id="541" r:id="rId90"/>
    <p:sldId id="542" r:id="rId91"/>
    <p:sldId id="545" r:id="rId92"/>
    <p:sldId id="608" r:id="rId93"/>
    <p:sldId id="836" r:id="rId94"/>
    <p:sldId id="902" r:id="rId95"/>
    <p:sldId id="913" r:id="rId96"/>
    <p:sldId id="914" r:id="rId97"/>
    <p:sldId id="915" r:id="rId9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1BC"/>
    <a:srgbClr val="FF66CC"/>
    <a:srgbClr val="FFCC00"/>
    <a:srgbClr val="666666"/>
    <a:srgbClr val="0000FE"/>
    <a:srgbClr val="0070C0"/>
    <a:srgbClr val="FFCA00"/>
    <a:srgbClr val="0000FF"/>
    <a:srgbClr val="FF0000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76" autoAdjust="0"/>
    <p:restoredTop sz="86545" autoAdjust="0"/>
  </p:normalViewPr>
  <p:slideViewPr>
    <p:cSldViewPr snapToGrid="0">
      <p:cViewPr varScale="1">
        <p:scale>
          <a:sx n="111" d="100"/>
          <a:sy n="111" d="100"/>
        </p:scale>
        <p:origin x="1530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78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9CF29-CF73-4F2E-A172-B299FB3DCC6A}" type="datetimeFigureOut">
              <a:rPr lang="it-IT" smtClean="0"/>
              <a:t>20/01/2026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E17905-6154-47DE-9E51-7B1BC081B3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3518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5464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26225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1591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48377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61468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72093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  <a:p>
            <a:endParaRPr lang="it-IT" dirty="0"/>
          </a:p>
          <a:p>
            <a:r>
              <a:rPr lang="it-IT" dirty="0"/>
              <a:t>Close propone che la Y è D_1 D^* col pione scambiato in onda S,</a:t>
            </a:r>
          </a:p>
          <a:p>
            <a:r>
              <a:rPr lang="it-IT" dirty="0"/>
              <a:t>La Y però non va in Ds come se fosse</a:t>
            </a:r>
            <a:r>
              <a:rPr lang="it-IT" baseline="0" dirty="0"/>
              <a:t> </a:t>
            </a:r>
            <a:r>
              <a:rPr lang="it-IT" baseline="0" dirty="0" err="1"/>
              <a:t>tetraquark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94083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1489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76057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22739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194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71211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21540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08019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83120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24900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27009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300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55130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17849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03398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9509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14062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95028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99444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69006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0678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32796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59163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15511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874561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266047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6644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852061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293155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48180E-94B9-BA5B-6443-1F4B51977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9639EF-59B0-7ECA-11F7-16747BA414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6CDF5C-5C07-D3E3-7016-4899CC3D32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95E0B5-ED2E-5D88-9983-C18E18B6E0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030201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544605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90242D-9DE3-572F-60E4-33299C76B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3C22EC-0E26-7640-4842-29B6B358AB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D6FAE7-D633-89AC-7012-C118BB6825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ABCFB8-41E2-FA74-868E-3D35D8824B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930364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013241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691745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270600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237120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2DC1D-A231-C607-6062-A34E1446F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482C09-AB6D-78BE-7FBE-2295E4AE94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1B0769-77BA-05CE-8EC7-F07B707A53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5E2B79-1EAA-97B3-9973-26120983DB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873327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ABD72-C795-ADA6-738A-BA2038992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1448CF-9FC0-FD8D-202A-2F245EADF3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ABBB0E-46D5-EF34-7195-0F2019C3CC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BC9EC9-AA27-5B15-3D3A-86A8CD3678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07745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574244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200864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301252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027666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058538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058374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205302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744132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766066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08983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3091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599709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32643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641036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858975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231120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608061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527247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540890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431405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925049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857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601449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679378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536268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391384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479840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09063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281809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609489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736690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708654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8259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293350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791811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091351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542949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02171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4775558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5408903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09590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565933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16930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8550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B1C1C-B687-46C2-9F1E-5AE7103D0192}" type="datetime1">
              <a:rPr lang="it-IT" smtClean="0"/>
              <a:t>20/01/2026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EE219-FFF7-45DF-9FD0-EAE5F5C0F225}" type="datetime1">
              <a:rPr lang="it-IT" smtClean="0"/>
              <a:t>20/01/2026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994D-2D44-4AFF-A618-B5498E4B67F0}" type="datetime1">
              <a:rPr lang="it-IT" smtClean="0"/>
              <a:t>20/01/2026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C3835-9E44-4521-B82B-BA8A7FA01625}" type="datetime1">
              <a:rPr lang="it-IT" smtClean="0"/>
              <a:t>20/01/2026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073F-EDAA-48ED-8ADE-3F735FFF5F0C}" type="datetime1">
              <a:rPr lang="it-IT" smtClean="0"/>
              <a:t>20/01/2026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5069-1F3A-4C14-A126-BD1C95F27875}" type="datetime1">
              <a:rPr lang="it-IT" smtClean="0"/>
              <a:t>20/01/2026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66A8-655B-4B58-8790-BA935ECCF0EB}" type="datetime1">
              <a:rPr lang="it-IT" smtClean="0"/>
              <a:t>20/01/2026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A6D32-72E9-46D5-B2F6-37BEFFE4174B}" type="datetime1">
              <a:rPr lang="it-IT" smtClean="0"/>
              <a:t>20/01/2026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1666-223F-4A5D-97C3-815C89B940AD}" type="datetime1">
              <a:rPr lang="it-IT" smtClean="0"/>
              <a:t>20/01/2026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5B1B3-5474-486E-BE46-880E83FD7C80}" type="datetime1">
              <a:rPr lang="it-IT" smtClean="0"/>
              <a:t>20/01/2026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dirty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FA2B-EE3C-48E3-80B1-6BC894887450}" type="datetime1">
              <a:rPr lang="it-IT" smtClean="0"/>
              <a:t>20/01/2026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EE352E41-781C-4159-9926-4F7803F4BE83}" type="datetime1">
              <a:rPr lang="it-IT" smtClean="0"/>
              <a:t>20/01/2026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6.png"/><Relationship Id="rId4" Type="http://schemas.openxmlformats.org/officeDocument/2006/relationships/image" Target="../media/image2610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80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501.png"/><Relationship Id="rId4" Type="http://schemas.openxmlformats.org/officeDocument/2006/relationships/image" Target="../media/image38.png"/><Relationship Id="rId9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81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9.png"/><Relationship Id="rId7" Type="http://schemas.openxmlformats.org/officeDocument/2006/relationships/image" Target="NUL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9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291.png"/><Relationship Id="rId4" Type="http://schemas.openxmlformats.org/officeDocument/2006/relationships/image" Target="../media/image28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openxmlformats.org/officeDocument/2006/relationships/image" Target="../media/image160.png"/><Relationship Id="rId7" Type="http://schemas.openxmlformats.org/officeDocument/2006/relationships/image" Target="../media/image20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2.png"/><Relationship Id="rId4" Type="http://schemas.openxmlformats.org/officeDocument/2006/relationships/image" Target="../media/image5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08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5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0.png"/><Relationship Id="rId5" Type="http://schemas.openxmlformats.org/officeDocument/2006/relationships/image" Target="../media/image1311.png"/><Relationship Id="rId4" Type="http://schemas.openxmlformats.org/officeDocument/2006/relationships/image" Target="../media/image1212.png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0.png"/><Relationship Id="rId4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1.png"/><Relationship Id="rId3" Type="http://schemas.openxmlformats.org/officeDocument/2006/relationships/image" Target="../media/image73.png"/><Relationship Id="rId7" Type="http://schemas.openxmlformats.org/officeDocument/2006/relationships/image" Target="../media/image87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11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76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0.png"/><Relationship Id="rId5" Type="http://schemas.openxmlformats.org/officeDocument/2006/relationships/image" Target="../media/image893.png"/><Relationship Id="rId4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8.gif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2.png"/><Relationship Id="rId11" Type="http://schemas.openxmlformats.org/officeDocument/2006/relationships/image" Target="../media/image117.png"/><Relationship Id="rId10" Type="http://schemas.openxmlformats.org/officeDocument/2006/relationships/image" Target="../media/image90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gif"/><Relationship Id="rId3" Type="http://schemas.openxmlformats.org/officeDocument/2006/relationships/image" Target="../media/image76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2.png"/><Relationship Id="rId11" Type="http://schemas.openxmlformats.org/officeDocument/2006/relationships/image" Target="../media/image117.png"/><Relationship Id="rId10" Type="http://schemas.openxmlformats.org/officeDocument/2006/relationships/image" Target="../media/image92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0.png"/><Relationship Id="rId3" Type="http://schemas.openxmlformats.org/officeDocument/2006/relationships/image" Target="../media/image80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893.png"/><Relationship Id="rId4" Type="http://schemas.openxmlformats.org/officeDocument/2006/relationships/image" Target="../media/image76.png"/><Relationship Id="rId9" Type="http://schemas.openxmlformats.org/officeDocument/2006/relationships/image" Target="../media/image11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13" Type="http://schemas.openxmlformats.org/officeDocument/2006/relationships/image" Target="../media/image371.png"/><Relationship Id="rId3" Type="http://schemas.openxmlformats.org/officeDocument/2006/relationships/image" Target="../media/image260.png"/><Relationship Id="rId7" Type="http://schemas.openxmlformats.org/officeDocument/2006/relationships/image" Target="../media/image301.png"/><Relationship Id="rId12" Type="http://schemas.openxmlformats.org/officeDocument/2006/relationships/image" Target="../media/image36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0.png"/><Relationship Id="rId11" Type="http://schemas.openxmlformats.org/officeDocument/2006/relationships/image" Target="../media/image350.png"/><Relationship Id="rId5" Type="http://schemas.openxmlformats.org/officeDocument/2006/relationships/image" Target="../media/image130.png"/><Relationship Id="rId15" Type="http://schemas.openxmlformats.org/officeDocument/2006/relationships/image" Target="../media/image86.png"/><Relationship Id="rId10" Type="http://schemas.openxmlformats.org/officeDocument/2006/relationships/image" Target="../media/image341.png"/><Relationship Id="rId4" Type="http://schemas.openxmlformats.org/officeDocument/2006/relationships/image" Target="../media/image85.png"/><Relationship Id="rId9" Type="http://schemas.openxmlformats.org/officeDocument/2006/relationships/image" Target="../media/image330.png"/><Relationship Id="rId14" Type="http://schemas.openxmlformats.org/officeDocument/2006/relationships/image" Target="../media/image38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87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88.png"/><Relationship Id="rId4" Type="http://schemas.openxmlformats.org/officeDocument/2006/relationships/image" Target="../media/image403.png"/><Relationship Id="rId9" Type="http://schemas.openxmlformats.org/officeDocument/2006/relationships/image" Target="../media/image1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10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2.png"/><Relationship Id="rId4" Type="http://schemas.openxmlformats.org/officeDocument/2006/relationships/image" Target="../media/image47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1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image" Target="../media/image90.png"/><Relationship Id="rId4" Type="http://schemas.openxmlformats.org/officeDocument/2006/relationships/image" Target="../media/image50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0.png"/><Relationship Id="rId5" Type="http://schemas.openxmlformats.org/officeDocument/2006/relationships/image" Target="../media/image92.png"/><Relationship Id="rId4" Type="http://schemas.openxmlformats.org/officeDocument/2006/relationships/image" Target="../media/image14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14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3" Type="http://schemas.openxmlformats.org/officeDocument/2006/relationships/image" Target="../media/image93.png"/><Relationship Id="rId7" Type="http://schemas.openxmlformats.org/officeDocument/2006/relationships/image" Target="../media/image96.png"/><Relationship Id="rId12" Type="http://schemas.openxmlformats.org/officeDocument/2006/relationships/image" Target="../media/image101.jpg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105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t.m.wikipedia.org/wiki/Ficheiro:A_large_blank_world_map_with_oceans_marked_in_blue.PNG" TargetMode="External"/><Relationship Id="rId11" Type="http://schemas.openxmlformats.org/officeDocument/2006/relationships/image" Target="../media/image100.png"/><Relationship Id="rId5" Type="http://schemas.openxmlformats.org/officeDocument/2006/relationships/image" Target="../media/image95.PNG"/><Relationship Id="rId15" Type="http://schemas.openxmlformats.org/officeDocument/2006/relationships/image" Target="../media/image104.png"/><Relationship Id="rId10" Type="http://schemas.openxmlformats.org/officeDocument/2006/relationships/image" Target="../media/image99.png"/><Relationship Id="rId4" Type="http://schemas.openxmlformats.org/officeDocument/2006/relationships/image" Target="../media/image94.png"/><Relationship Id="rId9" Type="http://schemas.openxmlformats.org/officeDocument/2006/relationships/image" Target="../media/image98.png"/><Relationship Id="rId14" Type="http://schemas.openxmlformats.org/officeDocument/2006/relationships/image" Target="../media/image103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6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610.png"/><Relationship Id="rId4" Type="http://schemas.openxmlformats.org/officeDocument/2006/relationships/image" Target="../media/image10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812.png"/><Relationship Id="rId4" Type="http://schemas.openxmlformats.org/officeDocument/2006/relationships/image" Target="../media/image71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image" Target="../media/image88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0.png"/><Relationship Id="rId5" Type="http://schemas.openxmlformats.org/officeDocument/2006/relationships/image" Target="../media/image119.png"/><Relationship Id="rId4" Type="http://schemas.openxmlformats.org/officeDocument/2006/relationships/image" Target="../media/image85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image" Target="../media/image92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0.png"/><Relationship Id="rId5" Type="http://schemas.openxmlformats.org/officeDocument/2006/relationships/image" Target="../media/image902.png"/><Relationship Id="rId4" Type="http://schemas.openxmlformats.org/officeDocument/2006/relationships/image" Target="../media/image89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97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0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1.png"/><Relationship Id="rId7" Type="http://schemas.openxmlformats.org/officeDocument/2006/relationships/image" Target="../media/image108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0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7" Type="http://schemas.openxmlformats.org/officeDocument/2006/relationships/image" Target="../media/image29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29.png"/><Relationship Id="rId4" Type="http://schemas.openxmlformats.org/officeDocument/2006/relationships/image" Target="../media/image26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png"/><Relationship Id="rId4" Type="http://schemas.openxmlformats.org/officeDocument/2006/relationships/image" Target="../media/image114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216.png"/><Relationship Id="rId4" Type="http://schemas.openxmlformats.org/officeDocument/2006/relationships/image" Target="../media/image21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1.png"/><Relationship Id="rId4" Type="http://schemas.openxmlformats.org/officeDocument/2006/relationships/image" Target="../media/image1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26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111.png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145.png"/><Relationship Id="rId7" Type="http://schemas.openxmlformats.org/officeDocument/2006/relationships/image" Target="../media/image14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1.png"/><Relationship Id="rId5" Type="http://schemas.openxmlformats.org/officeDocument/2006/relationships/image" Target="../media/image147.png"/><Relationship Id="rId10" Type="http://schemas.openxmlformats.org/officeDocument/2006/relationships/image" Target="../media/image351.png"/><Relationship Id="rId4" Type="http://schemas.openxmlformats.org/officeDocument/2006/relationships/image" Target="../media/image146.png"/><Relationship Id="rId9" Type="http://schemas.openxmlformats.org/officeDocument/2006/relationships/image" Target="../media/image15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37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0.png"/><Relationship Id="rId4" Type="http://schemas.openxmlformats.org/officeDocument/2006/relationships/image" Target="../media/image161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13" Type="http://schemas.openxmlformats.org/officeDocument/2006/relationships/image" Target="../media/image541.png"/><Relationship Id="rId18" Type="http://schemas.openxmlformats.org/officeDocument/2006/relationships/image" Target="../media/image591.png"/><Relationship Id="rId3" Type="http://schemas.openxmlformats.org/officeDocument/2006/relationships/image" Target="../media/image118.png"/><Relationship Id="rId7" Type="http://schemas.openxmlformats.org/officeDocument/2006/relationships/image" Target="../media/image163.png"/><Relationship Id="rId12" Type="http://schemas.openxmlformats.org/officeDocument/2006/relationships/image" Target="../media/image531.png"/><Relationship Id="rId17" Type="http://schemas.openxmlformats.org/officeDocument/2006/relationships/image" Target="../media/image580.png"/><Relationship Id="rId2" Type="http://schemas.openxmlformats.org/officeDocument/2006/relationships/notesSlide" Target="../notesSlides/notesSlide57.xml"/><Relationship Id="rId16" Type="http://schemas.openxmlformats.org/officeDocument/2006/relationships/image" Target="../media/image5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11" Type="http://schemas.openxmlformats.org/officeDocument/2006/relationships/image" Target="../media/image510.png"/><Relationship Id="rId5" Type="http://schemas.openxmlformats.org/officeDocument/2006/relationships/image" Target="../media/image483.png"/><Relationship Id="rId15" Type="http://schemas.openxmlformats.org/officeDocument/2006/relationships/image" Target="../media/image561.png"/><Relationship Id="rId10" Type="http://schemas.openxmlformats.org/officeDocument/2006/relationships/image" Target="../media/image523.png"/><Relationship Id="rId19" Type="http://schemas.openxmlformats.org/officeDocument/2006/relationships/image" Target="../media/image151.png"/><Relationship Id="rId4" Type="http://schemas.openxmlformats.org/officeDocument/2006/relationships/image" Target="../media/image460.png"/><Relationship Id="rId14" Type="http://schemas.openxmlformats.org/officeDocument/2006/relationships/image" Target="../media/image55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0.png"/><Relationship Id="rId4" Type="http://schemas.openxmlformats.org/officeDocument/2006/relationships/image" Target="../media/image5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10.png"/><Relationship Id="rId4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2.png"/><Relationship Id="rId3" Type="http://schemas.openxmlformats.org/officeDocument/2006/relationships/image" Target="../media/image752.png"/><Relationship Id="rId7" Type="http://schemas.openxmlformats.org/officeDocument/2006/relationships/image" Target="../media/image79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2.png"/><Relationship Id="rId5" Type="http://schemas.openxmlformats.org/officeDocument/2006/relationships/image" Target="../media/image771.png"/><Relationship Id="rId10" Type="http://schemas.openxmlformats.org/officeDocument/2006/relationships/image" Target="../media/image821.png"/><Relationship Id="rId4" Type="http://schemas.openxmlformats.org/officeDocument/2006/relationships/image" Target="../media/image761.png"/><Relationship Id="rId9" Type="http://schemas.openxmlformats.org/officeDocument/2006/relationships/image" Target="../media/image811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167.jpeg"/><Relationship Id="rId7" Type="http://schemas.openxmlformats.org/officeDocument/2006/relationships/image" Target="../media/image89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png"/><Relationship Id="rId5" Type="http://schemas.openxmlformats.org/officeDocument/2006/relationships/image" Target="../media/image860.png"/><Relationship Id="rId4" Type="http://schemas.openxmlformats.org/officeDocument/2006/relationships/image" Target="../media/image168.png"/><Relationship Id="rId9" Type="http://schemas.openxmlformats.org/officeDocument/2006/relationships/image" Target="../media/image172.png"/></Relationships>
</file>

<file path=ppt/slides/_rels/slide7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51.png"/><Relationship Id="rId3" Type="http://schemas.openxmlformats.org/officeDocument/2006/relationships/image" Target="../media/image173.png"/><Relationship Id="rId12" Type="http://schemas.openxmlformats.org/officeDocument/2006/relationships/image" Target="../media/image82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1.png"/><Relationship Id="rId11" Type="http://schemas.openxmlformats.org/officeDocument/2006/relationships/image" Target="../media/image810.png"/><Relationship Id="rId5" Type="http://schemas.openxmlformats.org/officeDocument/2006/relationships/image" Target="../media/image175.jpeg"/><Relationship Id="rId15" Type="http://schemas.openxmlformats.org/officeDocument/2006/relationships/image" Target="../media/image971.png"/><Relationship Id="rId4" Type="http://schemas.openxmlformats.org/officeDocument/2006/relationships/image" Target="../media/image174.png"/><Relationship Id="rId14" Type="http://schemas.openxmlformats.org/officeDocument/2006/relationships/image" Target="../media/image94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100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0.png"/><Relationship Id="rId3" Type="http://schemas.openxmlformats.org/officeDocument/2006/relationships/image" Target="../media/image950.png"/><Relationship Id="rId7" Type="http://schemas.openxmlformats.org/officeDocument/2006/relationships/image" Target="../media/image990.png"/><Relationship Id="rId12" Type="http://schemas.openxmlformats.org/officeDocument/2006/relationships/image" Target="../media/image104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0.png"/><Relationship Id="rId11" Type="http://schemas.openxmlformats.org/officeDocument/2006/relationships/image" Target="../media/image1030.png"/><Relationship Id="rId5" Type="http://schemas.openxmlformats.org/officeDocument/2006/relationships/image" Target="../media/image970.png"/><Relationship Id="rId10" Type="http://schemas.openxmlformats.org/officeDocument/2006/relationships/image" Target="../media/image1020.png"/><Relationship Id="rId4" Type="http://schemas.openxmlformats.org/officeDocument/2006/relationships/image" Target="../media/image179.png"/><Relationship Id="rId9" Type="http://schemas.openxmlformats.org/officeDocument/2006/relationships/image" Target="../media/image1011.png"/></Relationships>
</file>

<file path=ppt/slides/_rels/slide7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50.png"/><Relationship Id="rId3" Type="http://schemas.openxmlformats.org/officeDocument/2006/relationships/image" Target="../media/image180.png"/><Relationship Id="rId7" Type="http://schemas.openxmlformats.org/officeDocument/2006/relationships/image" Target="../media/image109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0.png"/><Relationship Id="rId5" Type="http://schemas.openxmlformats.org/officeDocument/2006/relationships/image" Target="../media/image1070.png"/><Relationship Id="rId10" Type="http://schemas.openxmlformats.org/officeDocument/2006/relationships/image" Target="../media/image1120.png"/><Relationship Id="rId4" Type="http://schemas.openxmlformats.org/officeDocument/2006/relationships/image" Target="../media/image1060.png"/><Relationship Id="rId14" Type="http://schemas.openxmlformats.org/officeDocument/2006/relationships/image" Target="../media/image1100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0.png"/><Relationship Id="rId3" Type="http://schemas.openxmlformats.org/officeDocument/2006/relationships/image" Target="../media/image1170.png"/><Relationship Id="rId7" Type="http://schemas.openxmlformats.org/officeDocument/2006/relationships/image" Target="../media/image990.png"/><Relationship Id="rId12" Type="http://schemas.openxmlformats.org/officeDocument/2006/relationships/image" Target="../media/image104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0.png"/><Relationship Id="rId11" Type="http://schemas.openxmlformats.org/officeDocument/2006/relationships/image" Target="../media/image1030.png"/><Relationship Id="rId5" Type="http://schemas.openxmlformats.org/officeDocument/2006/relationships/image" Target="../media/image970.png"/><Relationship Id="rId10" Type="http://schemas.openxmlformats.org/officeDocument/2006/relationships/image" Target="../media/image1020.png"/><Relationship Id="rId4" Type="http://schemas.openxmlformats.org/officeDocument/2006/relationships/image" Target="../media/image181.png"/><Relationship Id="rId9" Type="http://schemas.openxmlformats.org/officeDocument/2006/relationships/image" Target="../media/image1011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0.png"/><Relationship Id="rId3" Type="http://schemas.openxmlformats.org/officeDocument/2006/relationships/image" Target="../media/image182.png"/><Relationship Id="rId7" Type="http://schemas.openxmlformats.org/officeDocument/2006/relationships/image" Target="../media/image123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0.png"/><Relationship Id="rId5" Type="http://schemas.openxmlformats.org/officeDocument/2006/relationships/image" Target="../media/image1213.png"/><Relationship Id="rId4" Type="http://schemas.openxmlformats.org/officeDocument/2006/relationships/image" Target="../media/image18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0.png"/><Relationship Id="rId5" Type="http://schemas.openxmlformats.org/officeDocument/2006/relationships/image" Target="../media/image1270.png"/><Relationship Id="rId4" Type="http://schemas.openxmlformats.org/officeDocument/2006/relationships/image" Target="../media/image185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3" Type="http://schemas.openxmlformats.org/officeDocument/2006/relationships/image" Target="../media/image186.png"/><Relationship Id="rId7" Type="http://schemas.openxmlformats.org/officeDocument/2006/relationships/image" Target="../media/image19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9.png"/><Relationship Id="rId5" Type="http://schemas.openxmlformats.org/officeDocument/2006/relationships/image" Target="../media/image188.png"/><Relationship Id="rId10" Type="http://schemas.openxmlformats.org/officeDocument/2006/relationships/image" Target="../media/image193.png"/><Relationship Id="rId4" Type="http://schemas.openxmlformats.org/officeDocument/2006/relationships/image" Target="../media/image187.png"/><Relationship Id="rId9" Type="http://schemas.openxmlformats.org/officeDocument/2006/relationships/image" Target="../media/image19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41.png"/><Relationship Id="rId9" Type="http://schemas.openxmlformats.org/officeDocument/2006/relationships/image" Target="../media/image20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4.gi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5.gi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0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png"/><Relationship Id="rId5" Type="http://schemas.openxmlformats.org/officeDocument/2006/relationships/image" Target="../media/image198.png"/><Relationship Id="rId4" Type="http://schemas.openxmlformats.org/officeDocument/2006/relationships/image" Target="../media/image19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2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3" Type="http://schemas.openxmlformats.org/officeDocument/2006/relationships/image" Target="../media/image732.png"/><Relationship Id="rId7" Type="http://schemas.openxmlformats.org/officeDocument/2006/relationships/image" Target="../media/image203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741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2.png"/><Relationship Id="rId13" Type="http://schemas.openxmlformats.org/officeDocument/2006/relationships/image" Target="../media/image871.png"/><Relationship Id="rId3" Type="http://schemas.openxmlformats.org/officeDocument/2006/relationships/image" Target="../media/image773.png"/><Relationship Id="rId7" Type="http://schemas.openxmlformats.org/officeDocument/2006/relationships/image" Target="../media/image8120.png"/><Relationship Id="rId12" Type="http://schemas.openxmlformats.org/officeDocument/2006/relationships/image" Target="../media/image206.png"/><Relationship Id="rId17" Type="http://schemas.openxmlformats.org/officeDocument/2006/relationships/image" Target="../media/image911.png"/><Relationship Id="rId2" Type="http://schemas.openxmlformats.org/officeDocument/2006/relationships/notesSlide" Target="../notesSlides/notesSlide77.xml"/><Relationship Id="rId16" Type="http://schemas.openxmlformats.org/officeDocument/2006/relationships/image" Target="../media/image9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1.png"/><Relationship Id="rId11" Type="http://schemas.openxmlformats.org/officeDocument/2006/relationships/image" Target="../media/image205.png"/><Relationship Id="rId5" Type="http://schemas.openxmlformats.org/officeDocument/2006/relationships/image" Target="../media/image791.png"/><Relationship Id="rId15" Type="http://schemas.openxmlformats.org/officeDocument/2006/relationships/image" Target="../media/image892.png"/><Relationship Id="rId10" Type="http://schemas.openxmlformats.org/officeDocument/2006/relationships/image" Target="../media/image841.png"/><Relationship Id="rId4" Type="http://schemas.openxmlformats.org/officeDocument/2006/relationships/image" Target="../media/image781.png"/><Relationship Id="rId9" Type="http://schemas.openxmlformats.org/officeDocument/2006/relationships/image" Target="../media/image831.png"/><Relationship Id="rId14" Type="http://schemas.openxmlformats.org/officeDocument/2006/relationships/image" Target="../media/image88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7" Type="http://schemas.openxmlformats.org/officeDocument/2006/relationships/image" Target="../media/image213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2.png"/><Relationship Id="rId5" Type="http://schemas.openxmlformats.org/officeDocument/2006/relationships/image" Target="../media/image209.png"/><Relationship Id="rId4" Type="http://schemas.openxmlformats.org/officeDocument/2006/relationships/image" Target="../media/image208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7" Type="http://schemas.openxmlformats.org/officeDocument/2006/relationships/image" Target="../media/image220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9.png"/><Relationship Id="rId5" Type="http://schemas.openxmlformats.org/officeDocument/2006/relationships/image" Target="../media/image218.png"/><Relationship Id="rId4" Type="http://schemas.openxmlformats.org/officeDocument/2006/relationships/image" Target="../media/image21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7" Type="http://schemas.openxmlformats.org/officeDocument/2006/relationships/image" Target="../media/image225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4.png"/><Relationship Id="rId5" Type="http://schemas.openxmlformats.org/officeDocument/2006/relationships/image" Target="../media/image223.png"/><Relationship Id="rId4" Type="http://schemas.openxmlformats.org/officeDocument/2006/relationships/image" Target="../media/image2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401.png"/><Relationship Id="rId7" Type="http://schemas.openxmlformats.org/officeDocument/2006/relationships/image" Target="../media/image40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370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7" Type="http://schemas.openxmlformats.org/officeDocument/2006/relationships/image" Target="../media/image230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9.png"/><Relationship Id="rId5" Type="http://schemas.openxmlformats.org/officeDocument/2006/relationships/image" Target="../media/image228.png"/><Relationship Id="rId4" Type="http://schemas.openxmlformats.org/officeDocument/2006/relationships/image" Target="../media/image227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png"/><Relationship Id="rId3" Type="http://schemas.openxmlformats.org/officeDocument/2006/relationships/image" Target="../media/image232.png"/><Relationship Id="rId7" Type="http://schemas.openxmlformats.org/officeDocument/2006/relationships/image" Target="../media/image236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5.png"/><Relationship Id="rId5" Type="http://schemas.openxmlformats.org/officeDocument/2006/relationships/image" Target="../media/image234.png"/><Relationship Id="rId10" Type="http://schemas.openxmlformats.org/officeDocument/2006/relationships/image" Target="../media/image238.png"/><Relationship Id="rId4" Type="http://schemas.openxmlformats.org/officeDocument/2006/relationships/image" Target="../media/image233.png"/><Relationship Id="rId9" Type="http://schemas.openxmlformats.org/officeDocument/2006/relationships/image" Target="../media/image237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1.png"/><Relationship Id="rId4" Type="http://schemas.openxmlformats.org/officeDocument/2006/relationships/image" Target="../media/image240.png"/></Relationships>
</file>

<file path=ppt/slides/_rels/slide9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60.png"/><Relationship Id="rId3" Type="http://schemas.openxmlformats.org/officeDocument/2006/relationships/image" Target="../media/image242.png"/><Relationship Id="rId7" Type="http://schemas.openxmlformats.org/officeDocument/2006/relationships/image" Target="../media/image5400.png"/><Relationship Id="rId12" Type="http://schemas.openxmlformats.org/officeDocument/2006/relationships/image" Target="../media/image960.png"/><Relationship Id="rId17" Type="http://schemas.openxmlformats.org/officeDocument/2006/relationships/image" Target="../media/image246.png"/><Relationship Id="rId2" Type="http://schemas.openxmlformats.org/officeDocument/2006/relationships/notesSlide" Target="../notesSlides/notesSlide84.xml"/><Relationship Id="rId16" Type="http://schemas.openxmlformats.org/officeDocument/2006/relationships/image" Target="../media/image245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9501.png"/><Relationship Id="rId15" Type="http://schemas.openxmlformats.org/officeDocument/2006/relationships/image" Target="../media/image1180.png"/><Relationship Id="rId4" Type="http://schemas.openxmlformats.org/officeDocument/2006/relationships/image" Target="../media/image243.png"/><Relationship Id="rId14" Type="http://schemas.openxmlformats.org/officeDocument/2006/relationships/image" Target="../media/image244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13" Type="http://schemas.openxmlformats.org/officeDocument/2006/relationships/image" Target="../media/image1151.png"/><Relationship Id="rId3" Type="http://schemas.openxmlformats.org/officeDocument/2006/relationships/image" Target="../media/image247.png"/><Relationship Id="rId7" Type="http://schemas.openxmlformats.org/officeDocument/2006/relationships/image" Target="../media/image1091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2.png"/><Relationship Id="rId5" Type="http://schemas.openxmlformats.org/officeDocument/2006/relationships/image" Target="../media/image430.png"/><Relationship Id="rId4" Type="http://schemas.openxmlformats.org/officeDocument/2006/relationships/image" Target="../media/image420.png"/><Relationship Id="rId14" Type="http://schemas.openxmlformats.org/officeDocument/2006/relationships/image" Target="../media/image1101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248.png"/><Relationship Id="rId7" Type="http://schemas.openxmlformats.org/officeDocument/2006/relationships/image" Target="../media/image249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0.png"/><Relationship Id="rId5" Type="http://schemas.openxmlformats.org/officeDocument/2006/relationships/image" Target="../media/image1300.png"/><Relationship Id="rId4" Type="http://schemas.openxmlformats.org/officeDocument/2006/relationships/image" Target="../media/image870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1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0.png"/><Relationship Id="rId5" Type="http://schemas.openxmlformats.org/officeDocument/2006/relationships/image" Target="../media/image1370.png"/><Relationship Id="rId4" Type="http://schemas.openxmlformats.org/officeDocument/2006/relationships/image" Target="../media/image13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xfrm>
            <a:off x="800100" y="1724880"/>
            <a:ext cx="7543800" cy="933384"/>
          </a:xfrm>
        </p:spPr>
        <p:txBody>
          <a:bodyPr/>
          <a:lstStyle/>
          <a:p>
            <a:pPr algn="ctr"/>
            <a:r>
              <a:rPr lang="en-US" sz="4800">
                <a:solidFill>
                  <a:schemeClr val="bg1"/>
                </a:solidFill>
              </a:rPr>
              <a:t>A review of exotic</a:t>
            </a:r>
            <a:br>
              <a:rPr lang="en-US" sz="4800">
                <a:solidFill>
                  <a:schemeClr val="bg1"/>
                </a:solidFill>
              </a:rPr>
            </a:br>
            <a:r>
              <a:rPr lang="en-US" sz="4800">
                <a:solidFill>
                  <a:schemeClr val="bg1"/>
                </a:solidFill>
              </a:rPr>
              <a:t>hadron spectroscopy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7" name="Sottotitolo 2"/>
          <p:cNvSpPr>
            <a:spLocks noGrp="1"/>
          </p:cNvSpPr>
          <p:nvPr>
            <p:ph type="subTitle" idx="1"/>
          </p:nvPr>
        </p:nvSpPr>
        <p:spPr>
          <a:xfrm>
            <a:off x="1371600" y="3179461"/>
            <a:ext cx="6400800" cy="665175"/>
          </a:xfrm>
        </p:spPr>
        <p:txBody>
          <a:bodyPr>
            <a:noAutofit/>
          </a:bodyPr>
          <a:lstStyle/>
          <a:p>
            <a:pPr marL="514350" indent="-514350" algn="ctr"/>
            <a:r>
              <a:rPr lang="it-IT" sz="4000">
                <a:solidFill>
                  <a:schemeClr val="tx1"/>
                </a:solidFill>
              </a:rPr>
              <a:t>Alessandro Pilloni</a:t>
            </a:r>
            <a:endParaRPr lang="it-IT" sz="4000" dirty="0">
              <a:solidFill>
                <a:schemeClr val="tx1"/>
              </a:solidFill>
            </a:endParaRPr>
          </a:p>
        </p:txBody>
      </p:sp>
      <p:sp>
        <p:nvSpPr>
          <p:cNvPr id="8" name="CasellaDiTesto 1"/>
          <p:cNvSpPr txBox="1"/>
          <p:nvPr/>
        </p:nvSpPr>
        <p:spPr>
          <a:xfrm>
            <a:off x="1236518" y="4181167"/>
            <a:ext cx="6670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/>
              <a:t>LNF, January 20</a:t>
            </a:r>
            <a:r>
              <a:rPr lang="it-IT" baseline="30000"/>
              <a:t>th</a:t>
            </a:r>
            <a:r>
              <a:rPr lang="it-IT"/>
              <a:t>, 2026</a:t>
            </a:r>
            <a:endParaRPr lang="it-IT" dirty="0"/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9AACC35F-773C-40A8-18C2-A1535DD87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60188"/>
            <a:ext cx="3155111" cy="1213085"/>
          </a:xfrm>
          <a:prstGeom prst="rect">
            <a:avLst/>
          </a:prstGeom>
        </p:spPr>
      </p:pic>
      <p:pic>
        <p:nvPicPr>
          <p:cNvPr id="5" name="Immagine 4" descr="Immagine che contiene Elementi grafici, Carattere, logo, grafica&#10;&#10;Il contenuto generato dall'IA potrebbe non essere corretto.">
            <a:extLst>
              <a:ext uri="{FF2B5EF4-FFF2-40B4-BE49-F238E27FC236}">
                <a16:creationId xmlns:a16="http://schemas.microsoft.com/office/drawing/2014/main" id="{E1EB33DD-4417-50A7-6261-FF3B38EF59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492" y="4960188"/>
            <a:ext cx="2683816" cy="121308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0630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/>
                  <a:t>Vector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sz="3600" dirty="0"/>
                  <a:t> states</a:t>
                </a:r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092313" y="1048194"/>
                <a:ext cx="4970667" cy="20322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dirty="0"/>
                  <a:t>Lots of unexpected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it-IT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it-IT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𝑃𝐶</m:t>
                            </m:r>
                          </m:sup>
                        </m:sSup>
                        <m: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sup>
                        <m: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</m:oMath>
                </a14:m>
                <a:r>
                  <a:rPr lang="it-IT" dirty="0"/>
                  <a:t> states </a:t>
                </a:r>
                <a:br>
                  <a:rPr lang="it-IT" dirty="0"/>
                </a:br>
                <a:r>
                  <a:rPr lang="it-IT" dirty="0"/>
                  <a:t>found in ISR/direct production (and nowhere else!)</a:t>
                </a:r>
              </a:p>
              <a:p>
                <a:r>
                  <a:rPr lang="it-IT" dirty="0">
                    <a:latin typeface="Cambria Math" panose="02040503050406030204" pitchFamily="18" charset="0"/>
                  </a:rPr>
                  <a:t>Seen in </a:t>
                </a:r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few final states</a:t>
                </a:r>
                <a:r>
                  <a:rPr lang="it-IT" dirty="0">
                    <a:latin typeface="Cambria Math" panose="02040503050406030204" pitchFamily="18" charset="0"/>
                  </a:rPr>
                  <a:t>, </a:t>
                </a:r>
                <a:br>
                  <a:rPr lang="it-IT" dirty="0">
                    <a:latin typeface="Cambria Math" panose="02040503050406030204" pitchFamily="18" charset="0"/>
                  </a:rPr>
                </a:br>
                <a:r>
                  <a:rPr lang="it-IT" dirty="0">
                    <a:latin typeface="Cambria Math" panose="02040503050406030204" pitchFamily="18" charset="0"/>
                  </a:rPr>
                  <a:t>mostly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r>
                  <a:rPr lang="it-IT" dirty="0"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endParaRPr lang="it-IT" dirty="0">
                  <a:latin typeface="Cambria Math" panose="02040503050406030204" pitchFamily="18" charset="0"/>
                </a:endParaRPr>
              </a:p>
              <a:p>
                <a:endParaRPr lang="it-IT" dirty="0">
                  <a:latin typeface="Cambria Math" panose="02040503050406030204" pitchFamily="18" charset="0"/>
                </a:endParaRPr>
              </a:p>
              <a:p>
                <a:r>
                  <a:rPr lang="it-IT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Not seen decaying into open charm pairs</a:t>
                </a:r>
              </a:p>
              <a:p>
                <a:r>
                  <a:rPr lang="it-IT" dirty="0">
                    <a:latin typeface="Cambria Math" panose="02040503050406030204" pitchFamily="18" charset="0"/>
                  </a:rPr>
                  <a:t>Large HQSS violation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2313" y="1048194"/>
                <a:ext cx="4970667" cy="2032223"/>
              </a:xfrm>
              <a:prstGeom prst="rect">
                <a:avLst/>
              </a:prstGeom>
              <a:blipFill rotWithShape="0">
                <a:blip r:embed="rId4"/>
                <a:stretch>
                  <a:fillRect l="-980" t="-1502" r="-245" b="-39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0" y="1049482"/>
            <a:ext cx="3693908" cy="2582122"/>
          </a:xfrm>
          <a:prstGeom prst="rect">
            <a:avLst/>
          </a:prstGeom>
        </p:spPr>
      </p:pic>
      <p:sp>
        <p:nvSpPr>
          <p:cNvPr id="1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A980AFCF-CBFA-4E17-B0A8-29991F15D43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95" y="3150063"/>
            <a:ext cx="4378105" cy="291912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Oval 17"/>
          <p:cNvSpPr/>
          <p:nvPr/>
        </p:nvSpPr>
        <p:spPr>
          <a:xfrm>
            <a:off x="7568807" y="3363601"/>
            <a:ext cx="90000" cy="9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00FF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7568807" y="3655460"/>
            <a:ext cx="90000" cy="9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687494" y="3228751"/>
                <a:ext cx="132292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>
                    <a:solidFill>
                      <a:srgbClr val="0000FF"/>
                    </a:solidFill>
                  </a:rPr>
                  <a:t>Belle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J</m:t>
                    </m:r>
                    <m:r>
                      <m:rPr>
                        <m:lit/>
                      </m:rPr>
                      <a:rPr lang="it-IT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𝜓𝜋𝜋</m:t>
                    </m:r>
                  </m:oMath>
                </a14:m>
                <a:endParaRPr lang="it-IT" dirty="0">
                  <a:solidFill>
                    <a:srgbClr val="0000FF"/>
                  </a:solidFill>
                </a:endParaRPr>
              </a:p>
              <a:p>
                <a:r>
                  <a:rPr lang="it-IT" dirty="0">
                    <a:solidFill>
                      <a:srgbClr val="FF0000"/>
                    </a:solidFill>
                  </a:rPr>
                  <a:t>BES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7494" y="3228751"/>
                <a:ext cx="1322926" cy="646331"/>
              </a:xfrm>
              <a:prstGeom prst="rect">
                <a:avLst/>
              </a:prstGeom>
              <a:blipFill rotWithShape="0">
                <a:blip r:embed="rId9"/>
                <a:stretch>
                  <a:fillRect l="-3687" t="-5660" r="-461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EE5A013A-52D2-D06D-BD44-A334F189BDC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1" t="52321" r="51590" b="16271"/>
          <a:stretch/>
        </p:blipFill>
        <p:spPr>
          <a:xfrm>
            <a:off x="76200" y="3720945"/>
            <a:ext cx="4005563" cy="255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862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/>
                  <a:t>Fully charm: the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(6900)</m:t>
                    </m:r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5FDA8FA-9A51-BCC9-20DB-F05614538D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" y="1756134"/>
            <a:ext cx="5335797" cy="33457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960F0892-8DBE-E2EB-805A-36E0F962F18F}"/>
                  </a:ext>
                </a:extLst>
              </p:cNvPr>
              <p:cNvSpPr txBox="1"/>
              <p:nvPr/>
            </p:nvSpPr>
            <p:spPr>
              <a:xfrm>
                <a:off x="5436323" y="2106527"/>
                <a:ext cx="3631477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Two </a:t>
                </a:r>
                <a:r>
                  <a:rPr lang="it-IT" sz="2400" dirty="0" err="1"/>
                  <a:t>structures</a:t>
                </a:r>
                <a:r>
                  <a:rPr lang="it-IT" sz="2400" dirty="0"/>
                  <a:t> are </a:t>
                </a:r>
                <a:r>
                  <a:rPr lang="it-IT" sz="2400" dirty="0" err="1"/>
                  <a:t>seen</a:t>
                </a:r>
                <a:r>
                  <a:rPr lang="it-IT" sz="2400" dirty="0"/>
                  <a:t> in the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it-IT" sz="2400" dirty="0"/>
                  <a:t> spectrum</a:t>
                </a:r>
              </a:p>
              <a:p>
                <a:endParaRPr lang="it-IT" sz="2400" dirty="0"/>
              </a:p>
              <a:p>
                <a:r>
                  <a:rPr lang="it-IT" sz="2400" dirty="0"/>
                  <a:t>The </a:t>
                </a:r>
                <a:r>
                  <a:rPr lang="it-IT" sz="2400" dirty="0" err="1"/>
                  <a:t>heavier</a:t>
                </a:r>
                <a:r>
                  <a:rPr lang="it-IT" sz="2400" dirty="0"/>
                  <a:t> one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narrower</a:t>
                </a:r>
                <a:r>
                  <a:rPr lang="it-IT" sz="2400" dirty="0"/>
                  <a:t> and </a:t>
                </a:r>
                <a:r>
                  <a:rPr lang="it-IT" sz="2400" dirty="0" err="1"/>
                  <a:t>well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assessed</a:t>
                </a:r>
                <a:endParaRPr lang="it-IT" sz="2400" dirty="0"/>
              </a:p>
              <a:p>
                <a:endParaRPr lang="it-IT" sz="2400" dirty="0"/>
              </a:p>
              <a:p>
                <a:r>
                  <a:rPr lang="it-IT" sz="2400" dirty="0"/>
                  <a:t>The nature of the </a:t>
                </a:r>
                <a:r>
                  <a:rPr lang="it-IT" sz="2400" dirty="0" err="1"/>
                  <a:t>lighter</a:t>
                </a:r>
                <a:r>
                  <a:rPr lang="it-IT" sz="2400" dirty="0"/>
                  <a:t> one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unclear</a:t>
                </a:r>
                <a:r>
                  <a:rPr lang="it-IT" sz="2400" dirty="0"/>
                  <a:t> </a:t>
                </a: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960F0892-8DBE-E2EB-805A-36E0F962F1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6323" y="2106527"/>
                <a:ext cx="3631477" cy="3046988"/>
              </a:xfrm>
              <a:prstGeom prst="rect">
                <a:avLst/>
              </a:prstGeom>
              <a:blipFill>
                <a:blip r:embed="rId5"/>
                <a:stretch>
                  <a:fillRect l="-2685" t="-1603" r="-1678" b="-380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9582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/>
                  <a:t>Very open charm: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𝑐𝑐</m:t>
                        </m:r>
                      </m:sub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91076F36-65F4-BEE2-C730-821E9B263A62}"/>
                  </a:ext>
                </a:extLst>
              </p:cNvPr>
              <p:cNvSpPr txBox="1"/>
              <p:nvPr/>
            </p:nvSpPr>
            <p:spPr>
              <a:xfrm>
                <a:off x="5150840" y="1234072"/>
                <a:ext cx="3822856" cy="3791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A </a:t>
                </a:r>
                <a:r>
                  <a:rPr lang="it-IT" sz="2400" dirty="0" err="1"/>
                  <a:t>supernarrow</a:t>
                </a:r>
                <a:r>
                  <a:rPr lang="it-IT" sz="2400" dirty="0"/>
                  <a:t> state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seen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at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∗+</m:t>
                        </m:r>
                      </m:sup>
                    </m:sSup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it-IT" sz="2400" dirty="0"/>
                  <a:t> threshold</a:t>
                </a:r>
              </a:p>
              <a:p>
                <a:endParaRPr lang="it-IT" sz="2400" dirty="0"/>
              </a:p>
              <a:p>
                <a:r>
                  <a:rPr lang="it-IT" sz="2400" dirty="0"/>
                  <a:t>BW </a:t>
                </a:r>
                <a:r>
                  <a:rPr lang="it-IT" sz="2400" dirty="0" err="1"/>
                  <a:t>parameters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give</a:t>
                </a:r>
                <a:endParaRPr lang="it-IT" sz="2400" dirty="0"/>
              </a:p>
              <a:p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𝛿</m:t>
                    </m:r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𝐵𝑊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=−273±61 </m:t>
                    </m:r>
                    <m:r>
                      <m:rPr>
                        <m:nor/>
                      </m:rPr>
                      <a:rPr lang="it-IT" sz="2400" b="0" i="0" smtClean="0">
                        <a:latin typeface="Cambria Math" panose="02040503050406030204" pitchFamily="18" charset="0"/>
                      </a:rPr>
                      <m:t>keV</m:t>
                    </m:r>
                  </m:oMath>
                </a14:m>
                <a:r>
                  <a:rPr lang="it-IT" sz="2400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400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𝐵𝑊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=410±65 </m:t>
                    </m:r>
                    <m:r>
                      <m:rPr>
                        <m:nor/>
                      </m:rPr>
                      <a:rPr lang="it-IT" sz="2400" b="0" i="0" smtClean="0">
                        <a:latin typeface="Cambria Math" panose="02040503050406030204" pitchFamily="18" charset="0"/>
                      </a:rPr>
                      <m:t>keV</m:t>
                    </m:r>
                  </m:oMath>
                </a14:m>
                <a:r>
                  <a:rPr lang="it-IT" sz="2400" dirty="0"/>
                  <a:t> </a:t>
                </a:r>
              </a:p>
              <a:p>
                <a:endParaRPr lang="it-IT" sz="2400" dirty="0"/>
              </a:p>
              <a:p>
                <a:r>
                  <a:rPr lang="it-IT" sz="2400" dirty="0" err="1"/>
                  <a:t>Unitary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analysis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gives</a:t>
                </a:r>
                <a:endParaRPr lang="it-IT" sz="2400" dirty="0"/>
              </a:p>
              <a:p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=−360±</m:t>
                    </m:r>
                    <m:sSubSup>
                      <m:sSub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40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−0</m:t>
                        </m:r>
                      </m:sub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+4</m:t>
                        </m:r>
                      </m:sup>
                    </m:sSubSup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z="2400" b="0" i="0" smtClean="0">
                        <a:latin typeface="Cambria Math" panose="02040503050406030204" pitchFamily="18" charset="0"/>
                      </a:rPr>
                      <m:t>keV</m:t>
                    </m:r>
                  </m:oMath>
                </a14:m>
                <a:r>
                  <a:rPr lang="it-IT" sz="2400" dirty="0"/>
                  <a:t> 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400" b="0" i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48±2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−14</m:t>
                        </m:r>
                      </m:sub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+0</m:t>
                        </m:r>
                      </m:sup>
                    </m:sSubSup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z="2400" b="0" i="0" smtClean="0">
                        <a:latin typeface="Cambria Math" panose="02040503050406030204" pitchFamily="18" charset="0"/>
                      </a:rPr>
                      <m:t>keV</m:t>
                    </m:r>
                  </m:oMath>
                </a14:m>
                <a:r>
                  <a:rPr lang="it-IT" sz="2400" dirty="0"/>
                  <a:t> </a:t>
                </a: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91076F36-65F4-BEE2-C730-821E9B263A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0840" y="1234072"/>
                <a:ext cx="3822856" cy="3791744"/>
              </a:xfrm>
              <a:prstGeom prst="rect">
                <a:avLst/>
              </a:prstGeom>
              <a:blipFill>
                <a:blip r:embed="rId4"/>
                <a:stretch>
                  <a:fillRect l="-2552" t="-128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magine 2">
            <a:extLst>
              <a:ext uri="{FF2B5EF4-FFF2-40B4-BE49-F238E27FC236}">
                <a16:creationId xmlns:a16="http://schemas.microsoft.com/office/drawing/2014/main" id="{49D65498-2BB1-A83E-EE1D-D5B579A4F2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510" y="1151730"/>
            <a:ext cx="4831551" cy="394605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254B4F5-0918-B5E3-07F2-D79BD1BC317C}"/>
              </a:ext>
            </a:extLst>
          </p:cNvPr>
          <p:cNvSpPr txBox="1"/>
          <p:nvPr/>
        </p:nvSpPr>
        <p:spPr>
          <a:xfrm>
            <a:off x="151510" y="5340633"/>
            <a:ext cx="458925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200" dirty="0" err="1"/>
              <a:t>It</a:t>
            </a:r>
            <a:r>
              <a:rPr lang="it-IT" sz="2200" dirty="0"/>
              <a:t> </a:t>
            </a:r>
            <a:r>
              <a:rPr lang="it-IT" sz="2200" dirty="0" err="1"/>
              <a:t>cannot</a:t>
            </a:r>
            <a:r>
              <a:rPr lang="it-IT" sz="2200" dirty="0"/>
              <a:t> mix with </a:t>
            </a:r>
            <a:r>
              <a:rPr lang="it-IT" sz="2200" dirty="0" err="1"/>
              <a:t>ordinary</a:t>
            </a:r>
            <a:r>
              <a:rPr lang="it-IT" sz="2200" dirty="0"/>
              <a:t> </a:t>
            </a:r>
            <a:r>
              <a:rPr lang="it-IT" sz="2200" dirty="0" err="1"/>
              <a:t>charmonia</a:t>
            </a:r>
            <a:br>
              <a:rPr lang="it-IT" sz="2200" dirty="0"/>
            </a:br>
            <a:r>
              <a:rPr lang="it-IT" sz="2200" dirty="0" err="1"/>
              <a:t>It</a:t>
            </a:r>
            <a:r>
              <a:rPr lang="it-IT" sz="2200" dirty="0"/>
              <a:t> </a:t>
            </a:r>
            <a:r>
              <a:rPr lang="it-IT" sz="2200" dirty="0" err="1"/>
              <a:t>does</a:t>
            </a:r>
            <a:r>
              <a:rPr lang="it-IT" sz="2200" dirty="0"/>
              <a:t> </a:t>
            </a:r>
            <a:r>
              <a:rPr lang="it-IT" sz="2200" dirty="0" err="1"/>
              <a:t>not</a:t>
            </a:r>
            <a:r>
              <a:rPr lang="it-IT" sz="2200" dirty="0"/>
              <a:t> </a:t>
            </a:r>
            <a:r>
              <a:rPr lang="it-IT" sz="2200" dirty="0" err="1"/>
              <a:t>have</a:t>
            </a:r>
            <a:r>
              <a:rPr lang="it-IT" sz="2200" dirty="0"/>
              <a:t> </a:t>
            </a:r>
            <a:r>
              <a:rPr lang="it-IT" sz="2200" dirty="0" err="1"/>
              <a:t>lighter</a:t>
            </a:r>
            <a:r>
              <a:rPr lang="it-IT" sz="2200" dirty="0"/>
              <a:t> open </a:t>
            </a:r>
            <a:r>
              <a:rPr lang="it-IT" sz="2200" dirty="0" err="1"/>
              <a:t>channels</a:t>
            </a:r>
            <a:endParaRPr lang="it-IT" sz="2200" dirty="0"/>
          </a:p>
        </p:txBody>
      </p:sp>
    </p:spTree>
    <p:extLst>
      <p:ext uri="{BB962C8B-B14F-4D97-AF65-F5344CB8AC3E}">
        <p14:creationId xmlns:p14="http://schemas.microsoft.com/office/powerpoint/2010/main" val="1451655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Pentaquarks</a:t>
            </a:r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251615" y="2063427"/>
                <a:ext cx="364973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000" dirty="0"/>
                  <a:t>States seen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00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it-IT" sz="2000" i="1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sz="2000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it-IT" sz="2000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sz="2000" dirty="0"/>
                  <a:t>,</a:t>
                </a:r>
              </a:p>
              <a:p>
                <a:endParaRPr lang="it-IT" sz="2000" dirty="0"/>
              </a:p>
              <a:p>
                <a:r>
                  <a:rPr lang="it-IT" sz="2000" dirty="0" err="1"/>
                  <a:t>Original</a:t>
                </a:r>
                <a:r>
                  <a:rPr lang="it-IT" sz="2000" dirty="0"/>
                  <a:t> </a:t>
                </a:r>
                <a:r>
                  <a:rPr lang="it-IT" sz="2000" dirty="0" err="1"/>
                  <a:t>analysis</a:t>
                </a:r>
                <a:r>
                  <a:rPr lang="it-IT" sz="2000" dirty="0"/>
                  <a:t> </a:t>
                </a:r>
                <a:r>
                  <a:rPr lang="it-IT" sz="2000" dirty="0" err="1"/>
                  <a:t>found</a:t>
                </a:r>
                <a:r>
                  <a:rPr lang="it-IT" sz="2000" dirty="0"/>
                  <a:t> a </a:t>
                </a:r>
                <a:r>
                  <a:rPr lang="it-IT" sz="2000" dirty="0" err="1"/>
                  <a:t>narrow</a:t>
                </a:r>
                <a:r>
                  <a:rPr lang="it-IT" sz="2000" dirty="0"/>
                  <a:t> and a </a:t>
                </a:r>
                <a:r>
                  <a:rPr lang="it-IT" sz="2000" dirty="0" err="1"/>
                  <a:t>broad</a:t>
                </a:r>
                <a:r>
                  <a:rPr lang="it-IT" sz="2000" dirty="0"/>
                  <a:t> </a:t>
                </a:r>
                <a:r>
                  <a:rPr lang="it-IT" sz="2000" dirty="0" err="1"/>
                  <a:t>states</a:t>
                </a:r>
                <a:endParaRPr lang="it-IT" sz="20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1615" y="2063427"/>
                <a:ext cx="3649731" cy="1323439"/>
              </a:xfrm>
              <a:prstGeom prst="rect">
                <a:avLst/>
              </a:prstGeom>
              <a:blipFill>
                <a:blip r:embed="rId3"/>
                <a:stretch>
                  <a:fillRect l="-1669" t="-2294" r="-668" b="-688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magine 5">
            <a:extLst>
              <a:ext uri="{FF2B5EF4-FFF2-40B4-BE49-F238E27FC236}">
                <a16:creationId xmlns:a16="http://schemas.microsoft.com/office/drawing/2014/main" id="{BA8ADE38-EF5F-4F86-460F-144EC6625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00" y="1676400"/>
            <a:ext cx="4870462" cy="39247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00" y="1657993"/>
            <a:ext cx="4086693" cy="3943148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DF8FFD05-3D25-2F40-F1A3-70A9C475EEE6}"/>
              </a:ext>
            </a:extLst>
          </p:cNvPr>
          <p:cNvSpPr/>
          <p:nvPr/>
        </p:nvSpPr>
        <p:spPr>
          <a:xfrm>
            <a:off x="4572000" y="104948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LHCb, PRL 115, 072001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LHCb, PRL 117, 082003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F34B5B1A-40A4-1548-D01C-7F289B396E92}"/>
                  </a:ext>
                </a:extLst>
              </p:cNvPr>
              <p:cNvSpPr txBox="1"/>
              <p:nvPr/>
            </p:nvSpPr>
            <p:spPr>
              <a:xfrm>
                <a:off x="5251615" y="3754480"/>
                <a:ext cx="3649731" cy="19389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2000" dirty="0"/>
                  <a:t>The </a:t>
                </a:r>
                <a:r>
                  <a:rPr lang="it-IT" sz="2000" dirty="0" err="1"/>
                  <a:t>subsequent</a:t>
                </a:r>
                <a:r>
                  <a:rPr lang="it-IT" sz="2000" dirty="0"/>
                  <a:t> 1D update </a:t>
                </a:r>
                <a:br>
                  <a:rPr lang="it-IT" sz="2000" dirty="0"/>
                </a:br>
                <a:r>
                  <a:rPr lang="it-IT" sz="2000" dirty="0" err="1"/>
                  <a:t>find</a:t>
                </a:r>
                <a:r>
                  <a:rPr lang="it-IT" sz="2000" dirty="0"/>
                  <a:t> 3 </a:t>
                </a:r>
                <a:r>
                  <a:rPr lang="it-IT" sz="2000" dirty="0" err="1"/>
                  <a:t>narrow</a:t>
                </a:r>
                <a:r>
                  <a:rPr lang="it-IT" sz="2000" dirty="0"/>
                  <a:t> </a:t>
                </a:r>
                <a:r>
                  <a:rPr lang="it-IT" sz="2000" dirty="0" err="1"/>
                  <a:t>ones</a:t>
                </a:r>
                <a:endParaRPr lang="it-IT" sz="2000" dirty="0"/>
              </a:p>
              <a:p>
                <a:endParaRPr lang="it-IT" sz="2000" dirty="0"/>
              </a:p>
              <a:p>
                <a:r>
                  <a:rPr lang="it-IT" sz="2000" dirty="0"/>
                  <a:t>The </a:t>
                </a:r>
                <a:r>
                  <a:rPr lang="it-IT" sz="2000" dirty="0" err="1"/>
                  <a:t>lightest</a:t>
                </a:r>
                <a:r>
                  <a:rPr lang="it-IT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(4312)</m:t>
                    </m:r>
                  </m:oMath>
                </a14:m>
                <a:r>
                  <a:rPr lang="it-IT" sz="2000" dirty="0"/>
                  <a:t> appears</a:t>
                </a:r>
                <a:br>
                  <a:rPr lang="it-IT" sz="2000" dirty="0"/>
                </a:br>
                <a:r>
                  <a:rPr lang="it-IT" sz="2000" dirty="0"/>
                  <a:t>as an </a:t>
                </a:r>
                <a:r>
                  <a:rPr lang="it-IT" sz="2000" dirty="0">
                    <a:solidFill>
                      <a:srgbClr val="0000FE"/>
                    </a:solidFill>
                  </a:rPr>
                  <a:t>isolated peak </a:t>
                </a:r>
                <a:br>
                  <a:rPr lang="it-IT" sz="2000" dirty="0"/>
                </a:br>
                <a:r>
                  <a:rPr lang="it-IT" sz="2000" dirty="0"/>
                  <a:t>at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it-IT" sz="20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it-IT" sz="2000" dirty="0"/>
                  <a:t> threshold</a:t>
                </a:r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F34B5B1A-40A4-1548-D01C-7F289B396E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1615" y="3754480"/>
                <a:ext cx="3649731" cy="1938992"/>
              </a:xfrm>
              <a:prstGeom prst="rect">
                <a:avLst/>
              </a:prstGeom>
              <a:blipFill>
                <a:blip r:embed="rId6"/>
                <a:stretch>
                  <a:fillRect l="-1669" t="-1887" b="-471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79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Strange </a:t>
            </a:r>
            <a:r>
              <a:rPr lang="it-IT" sz="3600" dirty="0" err="1"/>
              <a:t>pentaquarks</a:t>
            </a:r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2">
                <a:extLst>
                  <a:ext uri="{FF2B5EF4-FFF2-40B4-BE49-F238E27FC236}">
                    <a16:creationId xmlns:a16="http://schemas.microsoft.com/office/drawing/2014/main" id="{32F40C72-8CD1-73E8-B3C8-6BE9682AE4D3}"/>
                  </a:ext>
                </a:extLst>
              </p:cNvPr>
              <p:cNvSpPr txBox="1"/>
              <p:nvPr/>
            </p:nvSpPr>
            <p:spPr>
              <a:xfrm>
                <a:off x="4673142" y="3017058"/>
                <a:ext cx="449580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No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sz="2400" dirty="0"/>
                  <a:t> expected in this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it-IT" sz="24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acc>
                      <m:accPr>
                        <m:chr m:val="̅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it-IT" sz="2400" dirty="0"/>
                  <a:t> mass </a:t>
                </a:r>
                <a:r>
                  <a:rPr lang="it-IT" sz="2400" dirty="0" err="1"/>
                  <a:t>region</a:t>
                </a:r>
                <a:endParaRPr lang="it-IT" sz="2400" dirty="0"/>
              </a:p>
              <a:p>
                <a:endParaRPr lang="it-IT" sz="2400" dirty="0"/>
              </a:p>
              <a:p>
                <a:r>
                  <a:rPr lang="it-IT" sz="2400" dirty="0"/>
                  <a:t>None </a:t>
                </a:r>
                <a:r>
                  <a:rPr lang="it-IT" sz="2400" dirty="0" err="1"/>
                  <a:t>seen</a:t>
                </a:r>
                <a:r>
                  <a:rPr lang="it-IT" sz="2400" dirty="0"/>
                  <a:t>, </a:t>
                </a:r>
                <a:r>
                  <a:rPr lang="it-IT" sz="2400" dirty="0" err="1"/>
                  <a:t>mostly</a:t>
                </a:r>
                <a:r>
                  <a:rPr lang="it-IT" sz="2400" dirty="0"/>
                  <a:t> </a:t>
                </a:r>
                <a:r>
                  <a:rPr lang="it-IT" sz="2400" dirty="0" err="1"/>
                  <a:t>flat</a:t>
                </a:r>
                <a:r>
                  <a:rPr lang="it-IT" sz="2400" dirty="0"/>
                  <a:t> </a:t>
                </a:r>
              </a:p>
            </p:txBody>
          </p:sp>
        </mc:Choice>
        <mc:Fallback xmlns="">
          <p:sp>
            <p:nvSpPr>
              <p:cNvPr id="9" name="TextBox 2">
                <a:extLst>
                  <a:ext uri="{FF2B5EF4-FFF2-40B4-BE49-F238E27FC236}">
                    <a16:creationId xmlns:a16="http://schemas.microsoft.com/office/drawing/2014/main" id="{32F40C72-8CD1-73E8-B3C8-6BE9682AE4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3142" y="3017058"/>
                <a:ext cx="4495800" cy="1569660"/>
              </a:xfrm>
              <a:prstGeom prst="rect">
                <a:avLst/>
              </a:prstGeom>
              <a:blipFill>
                <a:blip r:embed="rId3"/>
                <a:stretch>
                  <a:fillRect l="-2171" t="-3113" b="-81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magine 2">
            <a:extLst>
              <a:ext uri="{FF2B5EF4-FFF2-40B4-BE49-F238E27FC236}">
                <a16:creationId xmlns:a16="http://schemas.microsoft.com/office/drawing/2014/main" id="{9AE6712C-57CB-DDA1-2735-024328D8CC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343"/>
          <a:stretch/>
        </p:blipFill>
        <p:spPr>
          <a:xfrm>
            <a:off x="4572000" y="1694267"/>
            <a:ext cx="4540645" cy="440463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F643A8B-4BAD-F4EF-DFB8-8A2EB77218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767"/>
          <a:stretch/>
        </p:blipFill>
        <p:spPr>
          <a:xfrm>
            <a:off x="70122" y="1689214"/>
            <a:ext cx="4501878" cy="44046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83582FBE-6C9D-D054-6CFF-EB283FB3772E}"/>
                  </a:ext>
                </a:extLst>
              </p:cNvPr>
              <p:cNvSpPr txBox="1"/>
              <p:nvPr/>
            </p:nvSpPr>
            <p:spPr>
              <a:xfrm>
                <a:off x="70122" y="2091040"/>
                <a:ext cx="4376793" cy="36009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3600" dirty="0"/>
                  <a:t>Bingo!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𝑐𝑠</m:t>
                        </m:r>
                      </m:sub>
                    </m:sSub>
                  </m:oMath>
                </a14:m>
                <a:r>
                  <a:rPr lang="it-IT" sz="3600" dirty="0"/>
                  <a:t>!</a:t>
                </a:r>
              </a:p>
              <a:p>
                <a:endParaRPr lang="it-IT" sz="3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=4338.2±0.7±0.4 </m:t>
                      </m:r>
                      <m:r>
                        <m:rPr>
                          <m:nor/>
                        </m:rPr>
                        <a:rPr lang="it-IT" sz="2400" b="0" i="0" smtClean="0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2400" b="0" i="0" smtClean="0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it-IT" sz="2400" b="0" i="0" smtClean="0">
                          <a:latin typeface="Cambria Math" panose="02040503050406030204" pitchFamily="18" charset="0"/>
                        </a:rPr>
                        <m:t>=7.0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±1.2±1.3 </m:t>
                      </m:r>
                      <m:r>
                        <m:rPr>
                          <m:nor/>
                        </m:rPr>
                        <a:rPr lang="it-IT" sz="2400" b="0" i="0" smtClean="0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sz="2400" b="0" dirty="0"/>
              </a:p>
              <a:p>
                <a:endParaRPr lang="it-IT" sz="3600" dirty="0"/>
              </a:p>
              <a:p>
                <a:r>
                  <a:rPr lang="it-IT" sz="2400" dirty="0" err="1"/>
                  <a:t>It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remains</a:t>
                </a:r>
                <a:r>
                  <a:rPr lang="it-IT" sz="2400" dirty="0"/>
                  <a:t> to be </a:t>
                </a:r>
                <a:r>
                  <a:rPr lang="it-IT" sz="2400" dirty="0" err="1"/>
                  <a:t>seen</a:t>
                </a:r>
                <a:r>
                  <a:rPr lang="it-IT" sz="2400" dirty="0"/>
                  <a:t> the connections with the </a:t>
                </a:r>
                <a:r>
                  <a:rPr lang="it-IT" sz="2400" dirty="0" err="1"/>
                  <a:t>nonstrange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pentaquarks</a:t>
                </a:r>
                <a:endParaRPr lang="it-IT" sz="2400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83582FBE-6C9D-D054-6CFF-EB283FB37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22" y="2091040"/>
                <a:ext cx="4376793" cy="3600986"/>
              </a:xfrm>
              <a:prstGeom prst="rect">
                <a:avLst/>
              </a:prstGeom>
              <a:blipFill>
                <a:blip r:embed="rId5"/>
                <a:stretch>
                  <a:fillRect l="-2232" t="-2538" b="-28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439D3A8F-C05B-3D30-195D-E8CD0A52465D}"/>
                  </a:ext>
                </a:extLst>
              </p:cNvPr>
              <p:cNvSpPr txBox="1"/>
              <p:nvPr/>
            </p:nvSpPr>
            <p:spPr>
              <a:xfrm>
                <a:off x="202721" y="1165974"/>
                <a:ext cx="7802592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2200" b="0" dirty="0"/>
                  <a:t>Can </a:t>
                </a:r>
                <a:r>
                  <a:rPr lang="it-IT" sz="2200" b="0" dirty="0" err="1"/>
                  <a:t>you</a:t>
                </a:r>
                <a:r>
                  <a:rPr lang="it-IT" sz="2200" b="0" dirty="0"/>
                  <a:t> </a:t>
                </a:r>
                <a:r>
                  <a:rPr lang="it-IT" sz="2200" b="0" dirty="0" err="1"/>
                  <a:t>sear</a:t>
                </a:r>
                <a:r>
                  <a:rPr lang="it-IT" sz="2200" b="0" dirty="0"/>
                  <a:t>ch pentaquarks in meson decays?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2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it-IT" sz="22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it-IT" sz="220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̅"/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439D3A8F-C05B-3D30-195D-E8CD0A5246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721" y="1165974"/>
                <a:ext cx="7802592" cy="430887"/>
              </a:xfrm>
              <a:prstGeom prst="rect">
                <a:avLst/>
              </a:prstGeom>
              <a:blipFill>
                <a:blip r:embed="rId6"/>
                <a:stretch>
                  <a:fillRect l="-1016" t="-8451" b="-281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magine 7">
            <a:extLst>
              <a:ext uri="{FF2B5EF4-FFF2-40B4-BE49-F238E27FC236}">
                <a16:creationId xmlns:a16="http://schemas.microsoft.com/office/drawing/2014/main" id="{0F4E6619-39D9-2566-264F-1CB6F63DF3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22" y="1764297"/>
            <a:ext cx="4501877" cy="4329556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8C1B297-FAC2-2EC8-3564-D75163A39124}"/>
              </a:ext>
            </a:extLst>
          </p:cNvPr>
          <p:cNvSpPr txBox="1"/>
          <p:nvPr/>
        </p:nvSpPr>
        <p:spPr>
          <a:xfrm>
            <a:off x="4345556" y="755233"/>
            <a:ext cx="4602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LHCb, PRL 131, 031901</a:t>
            </a:r>
          </a:p>
        </p:txBody>
      </p:sp>
    </p:spTree>
    <p:extLst>
      <p:ext uri="{BB962C8B-B14F-4D97-AF65-F5344CB8AC3E}">
        <p14:creationId xmlns:p14="http://schemas.microsoft.com/office/powerpoint/2010/main" val="1594788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/>
                  <a:t>Broad </a:t>
                </a:r>
                <a:r>
                  <a:rPr lang="it-IT" sz="3600" b="0" dirty="0" err="1"/>
                  <a:t>exotic</a:t>
                </a:r>
                <a:r>
                  <a:rPr lang="it-IT" sz="3600" dirty="0" err="1"/>
                  <a:t>s</a:t>
                </a:r>
                <a:r>
                  <a:rPr lang="it-IT" sz="3600" dirty="0"/>
                  <a:t> in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it-IT" sz="3600" dirty="0"/>
                  <a:t> decays</a:t>
                </a:r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368B4DE3-9AF0-3E44-23CD-85489435864A}"/>
                  </a:ext>
                </a:extLst>
              </p:cNvPr>
              <p:cNvSpPr txBox="1"/>
              <p:nvPr/>
            </p:nvSpPr>
            <p:spPr>
              <a:xfrm>
                <a:off x="234892" y="1978908"/>
                <a:ext cx="8451908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Lots of new </a:t>
                </a:r>
                <a:r>
                  <a:rPr lang="it-IT" sz="2400" dirty="0" err="1"/>
                  <a:t>exotics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have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been</a:t>
                </a:r>
                <a:r>
                  <a:rPr lang="it-IT" sz="2400" dirty="0"/>
                  <a:t> </a:t>
                </a:r>
                <a:r>
                  <a:rPr lang="it-IT" sz="2400" dirty="0" err="1"/>
                  <a:t>seen</a:t>
                </a:r>
                <a:r>
                  <a:rPr lang="it-IT" sz="2400" dirty="0"/>
                  <a:t> by </a:t>
                </a:r>
                <a:r>
                  <a:rPr lang="it-IT" sz="2400" dirty="0" err="1"/>
                  <a:t>LHCb</a:t>
                </a:r>
                <a:r>
                  <a:rPr lang="it-IT" sz="2400" dirty="0"/>
                  <a:t> with </a:t>
                </a:r>
                <a:r>
                  <a:rPr lang="it-IT" sz="2400" dirty="0" err="1"/>
                  <a:t>multidimensional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amplitude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analyses</a:t>
                </a:r>
                <a:r>
                  <a:rPr lang="it-IT" sz="2400" dirty="0"/>
                  <a:t> of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2400" dirty="0"/>
                  <a:t> 3+ body</a:t>
                </a:r>
              </a:p>
              <a:p>
                <a:endParaRPr lang="it-IT" sz="2400" dirty="0"/>
              </a:p>
              <a:p>
                <a:r>
                  <a:rPr lang="it-IT" sz="2400" dirty="0" err="1"/>
                  <a:t>Most</a:t>
                </a:r>
                <a:r>
                  <a:rPr lang="it-IT" sz="2400" dirty="0"/>
                  <a:t> of </a:t>
                </a:r>
                <a:r>
                  <a:rPr lang="it-IT" sz="2400" dirty="0" err="1"/>
                  <a:t>these</a:t>
                </a:r>
                <a:r>
                  <a:rPr lang="it-IT" sz="2400" dirty="0"/>
                  <a:t> are </a:t>
                </a:r>
                <a:r>
                  <a:rPr lang="it-IT" sz="2400" dirty="0" err="1"/>
                  <a:t>broad</a:t>
                </a:r>
                <a:r>
                  <a:rPr lang="it-IT" sz="2400" dirty="0"/>
                  <a:t>, and the precise </a:t>
                </a:r>
                <a:r>
                  <a:rPr lang="it-IT" sz="2400" dirty="0" err="1"/>
                  <a:t>determination</a:t>
                </a:r>
                <a:r>
                  <a:rPr lang="it-IT" sz="2400" dirty="0"/>
                  <a:t> can </a:t>
                </a:r>
                <a:r>
                  <a:rPr lang="it-IT" sz="2400" dirty="0" err="1"/>
                  <a:t>crucially</a:t>
                </a:r>
                <a:r>
                  <a:rPr lang="it-IT" sz="2400" dirty="0"/>
                  <a:t> </a:t>
                </a:r>
                <a:r>
                  <a:rPr lang="it-IT" sz="2400" dirty="0" err="1"/>
                  <a:t>depend</a:t>
                </a:r>
                <a:r>
                  <a:rPr lang="it-IT" sz="2400" dirty="0"/>
                  <a:t> on the </a:t>
                </a:r>
                <a:r>
                  <a:rPr lang="it-IT" sz="2400" dirty="0" err="1"/>
                  <a:t>amplitude</a:t>
                </a:r>
                <a:r>
                  <a:rPr lang="it-IT" sz="2400" dirty="0"/>
                  <a:t> model, so </a:t>
                </a:r>
                <a:r>
                  <a:rPr lang="it-IT" sz="2400" dirty="0" err="1"/>
                  <a:t>that</a:t>
                </a:r>
                <a:r>
                  <a:rPr lang="it-IT" sz="2400" dirty="0"/>
                  <a:t> the </a:t>
                </a:r>
                <a:r>
                  <a:rPr lang="it-IT" sz="2400" dirty="0" err="1"/>
                  <a:t>resonant</a:t>
                </a:r>
                <a:r>
                  <a:rPr lang="it-IT" sz="2400" dirty="0"/>
                  <a:t> nature </a:t>
                </a:r>
                <a:r>
                  <a:rPr lang="it-IT" sz="2400" dirty="0" err="1"/>
                  <a:t>cannot</a:t>
                </a:r>
                <a:r>
                  <a:rPr lang="it-IT" sz="2400" dirty="0"/>
                  <a:t> be </a:t>
                </a:r>
                <a:r>
                  <a:rPr lang="it-IT" sz="2400" dirty="0" err="1"/>
                  <a:t>assessed</a:t>
                </a:r>
                <a:r>
                  <a:rPr lang="it-IT" sz="2400" dirty="0"/>
                  <a:t> with the </a:t>
                </a:r>
                <a:r>
                  <a:rPr lang="it-IT" sz="2400" dirty="0" err="1"/>
                  <a:t>same</a:t>
                </a:r>
                <a:r>
                  <a:rPr lang="it-IT" sz="2400" dirty="0"/>
                  <a:t> strong </a:t>
                </a:r>
                <a:r>
                  <a:rPr lang="it-IT" sz="2400" dirty="0" err="1"/>
                  <a:t>statements</a:t>
                </a:r>
                <a:r>
                  <a:rPr lang="it-IT" sz="2400" dirty="0"/>
                  <a:t> </a:t>
                </a:r>
                <a:br>
                  <a:rPr lang="it-IT" sz="2400" dirty="0"/>
                </a:br>
                <a:r>
                  <a:rPr lang="it-IT" sz="2400" dirty="0" err="1"/>
                  <a:t>as</a:t>
                </a:r>
                <a:r>
                  <a:rPr lang="it-IT" sz="2400" dirty="0"/>
                  <a:t> for the </a:t>
                </a:r>
                <a:r>
                  <a:rPr lang="it-IT" sz="2400" dirty="0" err="1"/>
                  <a:t>narrow</a:t>
                </a:r>
                <a:r>
                  <a:rPr lang="it-IT" sz="2400" dirty="0"/>
                  <a:t> guys</a:t>
                </a: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368B4DE3-9AF0-3E44-23CD-8548943586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892" y="1978908"/>
                <a:ext cx="8451908" cy="2677656"/>
              </a:xfrm>
              <a:prstGeom prst="rect">
                <a:avLst/>
              </a:prstGeom>
              <a:blipFill>
                <a:blip r:embed="rId4"/>
                <a:stretch>
                  <a:fillRect l="-1154" t="-1822" b="-432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61800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/>
                  <a:t>Charged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sz="3600" dirty="0"/>
                  <a:t> states: </a:t>
                </a:r>
                <a14:m>
                  <m:oMath xmlns:m="http://schemas.openxmlformats.org/officeDocument/2006/math">
                    <m:r>
                      <a:rPr lang="it-IT" sz="3600" i="1">
                        <a:latin typeface="Cambria Math" panose="02040503050406030204" pitchFamily="18" charset="0"/>
                      </a:rPr>
                      <m:t>𝑍</m:t>
                    </m:r>
                    <m:r>
                      <a:rPr lang="it-IT" sz="3600" i="1">
                        <a:latin typeface="Cambria Math" panose="02040503050406030204" pitchFamily="18" charset="0"/>
                      </a:rPr>
                      <m:t>(4430)</m:t>
                    </m:r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59" y="1167845"/>
            <a:ext cx="3517751" cy="23828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tangolo 11"/>
              <p:cNvSpPr/>
              <p:nvPr/>
            </p:nvSpPr>
            <p:spPr>
              <a:xfrm>
                <a:off x="98436" y="3802453"/>
                <a:ext cx="3320625" cy="205376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𝑍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4430</m:t>
                              </m:r>
                            </m:e>
                          </m:d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it-IT" i="1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(2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  <m:oMath xmlns:m="http://schemas.openxmlformats.org/officeDocument/2006/math"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p>
                          </m:s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it-IT" i="1">
                              <a:latin typeface="Cambria Math"/>
                            </a:rPr>
                            <m:t>𝐶</m:t>
                          </m:r>
                        </m:sup>
                      </m:sSup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/>
                            </a:rPr>
                            <m:t>1</m:t>
                          </m:r>
                        </m:e>
                        <m:sup>
                          <m:r>
                            <a:rPr lang="it-IT" i="1">
                              <a:latin typeface="Cambria Math"/>
                            </a:rPr>
                            <m:t>+−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  <a:p>
                <a:pPr algn="ctr"/>
                <a:endParaRPr lang="it-IT" dirty="0"/>
              </a:p>
              <a:p>
                <a:pPr algn="ctr"/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=4475±</m:t>
                    </m:r>
                    <m:sSubSup>
                      <m:sSub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−25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+15</m:t>
                        </m:r>
                      </m:sup>
                    </m:sSubSup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>
                    <a:latin typeface="Cambria Math" panose="02040503050406030204" pitchFamily="18" charset="0"/>
                  </a:rPr>
                  <a:t>MeV</a:t>
                </a: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172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±</m:t>
                    </m:r>
                    <m:sSubSup>
                      <m:sSub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34</m:t>
                        </m:r>
                      </m:sub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37</m:t>
                        </m:r>
                      </m:sup>
                    </m:sSubSup>
                  </m:oMath>
                </a14:m>
                <a:r>
                  <a:rPr lang="it-IT" dirty="0">
                    <a:latin typeface="Cambria Math" panose="02040503050406030204" pitchFamily="18" charset="0"/>
                  </a:rPr>
                  <a:t>MeV</a:t>
                </a:r>
              </a:p>
              <a:p>
                <a:pPr algn="ctr"/>
                <a:endParaRPr lang="it-IT" dirty="0">
                  <a:latin typeface="Cambria Math" panose="02040503050406030204" pitchFamily="18" charset="0"/>
                </a:endParaRPr>
              </a:p>
              <a:p>
                <a:pPr algn="ctr"/>
                <a:r>
                  <a:rPr lang="it-IT" dirty="0"/>
                  <a:t>Far from open charm thresholds</a:t>
                </a:r>
              </a:p>
            </p:txBody>
          </p:sp>
        </mc:Choice>
        <mc:Fallback xmlns="">
          <p:sp>
            <p:nvSpPr>
              <p:cNvPr id="7" name="Rettango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36" y="3802453"/>
                <a:ext cx="3320625" cy="2053767"/>
              </a:xfrm>
              <a:prstGeom prst="rect">
                <a:avLst/>
              </a:prstGeom>
              <a:blipFill rotWithShape="0">
                <a:blip r:embed="rId5"/>
                <a:stretch>
                  <a:fillRect b="-2924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6" t="3048" r="2330" b="6118"/>
          <a:stretch/>
        </p:blipFill>
        <p:spPr>
          <a:xfrm>
            <a:off x="3490433" y="3667352"/>
            <a:ext cx="2711774" cy="25767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ttangolo 11"/>
              <p:cNvSpPr/>
              <p:nvPr/>
            </p:nvSpPr>
            <p:spPr>
              <a:xfrm>
                <a:off x="6273580" y="4051943"/>
                <a:ext cx="2580861" cy="155478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dirty="0"/>
                  <a:t>If the amplitude is a free complex number, in each bin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it-IT" dirty="0"/>
                  <a:t>,</a:t>
                </a:r>
                <a:br>
                  <a:rPr lang="it-IT" dirty="0"/>
                </a:br>
                <a:r>
                  <a:rPr lang="it-IT" dirty="0"/>
                  <a:t>the resonant behaviour appears as well </a:t>
                </a:r>
              </a:p>
            </p:txBody>
          </p:sp>
        </mc:Choice>
        <mc:Fallback xmlns="">
          <p:sp>
            <p:nvSpPr>
              <p:cNvPr id="9" name="Rettango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3580" y="4051943"/>
                <a:ext cx="2580861" cy="1554785"/>
              </a:xfrm>
              <a:prstGeom prst="rect">
                <a:avLst/>
              </a:prstGeom>
              <a:blipFill rotWithShape="0">
                <a:blip r:embed="rId7"/>
                <a:stretch>
                  <a:fillRect l="-233" t="-1538" r="-1632" b="-4231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5" t="3202" r="2315" b="32537"/>
          <a:stretch/>
        </p:blipFill>
        <p:spPr>
          <a:xfrm>
            <a:off x="4975287" y="1188306"/>
            <a:ext cx="3520871" cy="236243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26" y="1450053"/>
            <a:ext cx="517125" cy="3533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47" y="1442782"/>
            <a:ext cx="517125" cy="3533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875" y="3806018"/>
            <a:ext cx="517125" cy="35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3814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Tetraquarks: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36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it-IT" sz="3600" dirty="0"/>
                  <a:t> decay</a:t>
                </a:r>
              </a:p>
            </p:txBody>
          </p:sp>
        </mc:Choice>
        <mc:Fallback xmlns="">
          <p:sp>
            <p:nvSpPr>
              <p:cNvPr id="3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9CE43C45-A8CC-3D55-686E-A8819D217E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1" y="1163163"/>
            <a:ext cx="8947897" cy="27414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D258DA6B-A7DA-BF5C-0BB6-00DDAFBBB7F3}"/>
                  </a:ext>
                </a:extLst>
              </p:cNvPr>
              <p:cNvSpPr txBox="1"/>
              <p:nvPr/>
            </p:nvSpPr>
            <p:spPr>
              <a:xfrm>
                <a:off x="183519" y="4641567"/>
                <a:ext cx="2494148" cy="1253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In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m:rPr>
                          <m:lit/>
                        </m:rPr>
                        <a:rPr lang="it-IT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: </m:t>
                      </m:r>
                      <m:d>
                        <m:dPr>
                          <m:begChr m:val="{"/>
                          <m:endChr m:val="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nor/>
                                </m:rPr>
                                <a:rPr lang="it-IT" b="0" i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× </m:t>
                              </m:r>
                              <m:sSup>
                                <m:sSup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sup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−+</m:t>
                                  </m:r>
                                </m:sup>
                              </m:sSup>
                            </m:e>
                            <m:e>
                              <m:r>
                                <m:rPr>
                                  <m:nor/>
                                </m:rPr>
                                <a:rPr lang="it-IT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m:rPr>
                                  <m:nor/>
                                </m:rPr>
                                <a:rPr lang="it-IT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p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++</m:t>
                                  </m:r>
                                </m:sup>
                              </m:sSup>
                            </m:e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3× </m:t>
                              </m:r>
                              <m:sSup>
                                <m:sSup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sup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++</m:t>
                                  </m:r>
                                </m:sup>
                              </m:sSup>
                            </m:e>
                          </m:eqArr>
                        </m:e>
                      </m:d>
                    </m:oMath>
                  </m:oMathPara>
                </a14:m>
                <a:endParaRPr lang="it-IT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In</m:t>
                      </m:r>
                      <m:r>
                        <a:rPr lang="it-IT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m:rPr>
                          <m:lit/>
                        </m:rPr>
                        <a:rPr lang="it-IT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:2×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D258DA6B-A7DA-BF5C-0BB6-00DDAFBBB7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19" y="4641567"/>
                <a:ext cx="2494148" cy="1253613"/>
              </a:xfrm>
              <a:prstGeom prst="rect">
                <a:avLst/>
              </a:prstGeom>
              <a:blipFill>
                <a:blip r:embed="rId6"/>
                <a:stretch>
                  <a:fillRect b="-339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7D2706A-92AD-1ECA-CC04-65A01DCC02F6}"/>
              </a:ext>
            </a:extLst>
          </p:cNvPr>
          <p:cNvSpPr txBox="1"/>
          <p:nvPr/>
        </p:nvSpPr>
        <p:spPr>
          <a:xfrm>
            <a:off x="2677667" y="4837486"/>
            <a:ext cx="33721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 err="1"/>
              <a:t>Widths</a:t>
            </a:r>
            <a:r>
              <a:rPr lang="it-IT" sz="2200" dirty="0"/>
              <a:t> from 50 to 230 MeV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00114BD-DDDA-63D6-0EA3-ADE2140F9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067" y="4355698"/>
            <a:ext cx="2762414" cy="155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8238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The flowchart(s)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7200" y="1049482"/>
            <a:ext cx="1956380" cy="11738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40825" y="1364282"/>
            <a:ext cx="4218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it-IT" sz="2400" dirty="0"/>
              <a:t>You are given a model/theory</a:t>
            </a:r>
          </a:p>
        </p:txBody>
      </p:sp>
      <p:sp>
        <p:nvSpPr>
          <p:cNvPr id="7" name="Down Arrow 6"/>
          <p:cNvSpPr/>
          <p:nvPr/>
        </p:nvSpPr>
        <p:spPr>
          <a:xfrm>
            <a:off x="3963177" y="1908336"/>
            <a:ext cx="1217645" cy="686795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11" y="2354629"/>
            <a:ext cx="1978969" cy="14713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842557" y="2786417"/>
                <a:ext cx="1163075" cy="646331"/>
              </a:xfrm>
              <a:prstGeom prst="rect">
                <a:avLst/>
              </a:prstGeom>
              <a:solidFill>
                <a:srgbClr val="DDB867">
                  <a:alpha val="56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557" y="2786417"/>
                <a:ext cx="1163075" cy="64633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9" b="14039"/>
          <a:stretch/>
        </p:blipFill>
        <p:spPr>
          <a:xfrm>
            <a:off x="434611" y="3957300"/>
            <a:ext cx="1978969" cy="14314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40825" y="4332066"/>
            <a:ext cx="35911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arenR" startAt="3"/>
            </a:pPr>
            <a:r>
              <a:rPr lang="it-IT" sz="2400" dirty="0"/>
              <a:t>You compare with data.</a:t>
            </a:r>
            <a:br>
              <a:rPr lang="it-IT" sz="2400" dirty="0"/>
            </a:br>
            <a:r>
              <a:rPr lang="it-IT" sz="2400" dirty="0"/>
              <a:t>Or you don’t.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640825" y="2786417"/>
            <a:ext cx="39888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arenR" startAt="2"/>
            </a:pPr>
            <a:r>
              <a:rPr lang="it-IT" sz="2400" dirty="0"/>
              <a:t>You calculate the amplitude</a:t>
            </a:r>
          </a:p>
        </p:txBody>
      </p:sp>
      <p:sp>
        <p:nvSpPr>
          <p:cNvPr id="100" name="Down Arrow 99"/>
          <p:cNvSpPr/>
          <p:nvPr/>
        </p:nvSpPr>
        <p:spPr>
          <a:xfrm>
            <a:off x="3963176" y="3482583"/>
            <a:ext cx="1217645" cy="686795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ounded Rectangle 30"/>
          <p:cNvSpPr/>
          <p:nvPr/>
        </p:nvSpPr>
        <p:spPr>
          <a:xfrm>
            <a:off x="5403386" y="5163063"/>
            <a:ext cx="3664414" cy="164106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400" dirty="0">
                <a:solidFill>
                  <a:schemeClr val="tx1"/>
                </a:solidFill>
              </a:rPr>
              <a:t>Predictive power </a:t>
            </a:r>
            <a:r>
              <a:rPr lang="it-IT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it-IT" sz="2400" b="1" dirty="0">
              <a:solidFill>
                <a:srgbClr val="00B050"/>
              </a:solidFill>
            </a:endParaRPr>
          </a:p>
          <a:p>
            <a:r>
              <a:rPr lang="it-IT" sz="2400" dirty="0">
                <a:solidFill>
                  <a:schemeClr val="tx1"/>
                </a:solidFill>
              </a:rPr>
              <a:t>Physical interpretation </a:t>
            </a:r>
            <a:r>
              <a:rPr lang="it-IT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br>
              <a:rPr lang="it-IT" sz="2400" b="1" dirty="0">
                <a:solidFill>
                  <a:srgbClr val="00B050"/>
                </a:solidFill>
                <a:sym typeface="Wingdings" panose="05000000000000000000" pitchFamily="2" charset="2"/>
              </a:rPr>
            </a:br>
            <a:r>
              <a:rPr lang="it-IT" sz="2400" dirty="0">
                <a:solidFill>
                  <a:schemeClr val="tx1"/>
                </a:solidFill>
              </a:rPr>
              <a:t>(within the model! </a:t>
            </a:r>
            <a:r>
              <a:rPr lang="it-IT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r>
              <a:rPr lang="it-IT" sz="2400" dirty="0">
                <a:solidFill>
                  <a:schemeClr val="tx1"/>
                </a:solidFill>
              </a:rPr>
              <a:t>)</a:t>
            </a:r>
            <a:br>
              <a:rPr lang="it-IT" sz="2400" dirty="0">
                <a:solidFill>
                  <a:schemeClr val="tx1"/>
                </a:solidFill>
              </a:rPr>
            </a:br>
            <a:r>
              <a:rPr lang="it-IT" sz="2400" dirty="0">
                <a:solidFill>
                  <a:schemeClr val="tx1"/>
                </a:solidFill>
              </a:rPr>
              <a:t>Biased by the input </a:t>
            </a:r>
            <a:r>
              <a:rPr lang="it-IT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it-IT" sz="24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11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0" grpId="0" animBg="1"/>
      <p:bldP spid="12" grpId="0"/>
      <p:bldP spid="18" grpId="0"/>
      <p:bldP spid="100" grpId="0" animBg="1"/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How </a:t>
            </a:r>
            <a:r>
              <a:rPr lang="it-IT" sz="3600" dirty="0" err="1"/>
              <a:t>theorists</a:t>
            </a:r>
            <a:r>
              <a:rPr lang="it-IT" sz="3600" dirty="0"/>
              <a:t> </a:t>
            </a:r>
            <a:r>
              <a:rPr lang="it-IT" sz="3600" dirty="0" err="1"/>
              <a:t>think</a:t>
            </a:r>
            <a:r>
              <a:rPr lang="it-IT" sz="3600" dirty="0"/>
              <a:t> of </a:t>
            </a:r>
            <a:r>
              <a:rPr lang="it-IT" sz="3600" dirty="0" err="1"/>
              <a:t>experiments</a:t>
            </a:r>
            <a:endParaRPr lang="it-IT" sz="3600" dirty="0"/>
          </a:p>
        </p:txBody>
      </p:sp>
      <p:sp>
        <p:nvSpPr>
          <p:cNvPr id="14" name="Rectangle 13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Picture 1">
            <a:extLst>
              <a:ext uri="{FF2B5EF4-FFF2-40B4-BE49-F238E27FC236}">
                <a16:creationId xmlns:a16="http://schemas.microsoft.com/office/drawing/2014/main" id="{A9B1E51F-5589-4BBC-AB63-F3AA542891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8" y="2525813"/>
            <a:ext cx="4825497" cy="3619123"/>
          </a:xfrm>
          <a:prstGeom prst="rect">
            <a:avLst/>
          </a:prstGeom>
        </p:spPr>
      </p:pic>
      <p:sp>
        <p:nvSpPr>
          <p:cNvPr id="17" name="Freeform 12">
            <a:extLst>
              <a:ext uri="{FF2B5EF4-FFF2-40B4-BE49-F238E27FC236}">
                <a16:creationId xmlns:a16="http://schemas.microsoft.com/office/drawing/2014/main" id="{193D68AB-3091-4945-BB33-124DEC3FB62C}"/>
              </a:ext>
            </a:extLst>
          </p:cNvPr>
          <p:cNvSpPr/>
          <p:nvPr/>
        </p:nvSpPr>
        <p:spPr>
          <a:xfrm>
            <a:off x="125592" y="2898816"/>
            <a:ext cx="2112264" cy="877824"/>
          </a:xfrm>
          <a:custGeom>
            <a:avLst/>
            <a:gdLst>
              <a:gd name="connsiteX0" fmla="*/ 164592 w 2112264"/>
              <a:gd name="connsiteY0" fmla="*/ 877824 h 877824"/>
              <a:gd name="connsiteX1" fmla="*/ 18288 w 2112264"/>
              <a:gd name="connsiteY1" fmla="*/ 585216 h 877824"/>
              <a:gd name="connsiteX2" fmla="*/ 0 w 2112264"/>
              <a:gd name="connsiteY2" fmla="*/ 0 h 877824"/>
              <a:gd name="connsiteX3" fmla="*/ 2112264 w 2112264"/>
              <a:gd name="connsiteY3" fmla="*/ 18288 h 877824"/>
              <a:gd name="connsiteX4" fmla="*/ 1362456 w 2112264"/>
              <a:gd name="connsiteY4" fmla="*/ 374904 h 877824"/>
              <a:gd name="connsiteX5" fmla="*/ 1408176 w 2112264"/>
              <a:gd name="connsiteY5" fmla="*/ 502920 h 877824"/>
              <a:gd name="connsiteX6" fmla="*/ 1773936 w 2112264"/>
              <a:gd name="connsiteY6" fmla="*/ 731520 h 877824"/>
              <a:gd name="connsiteX7" fmla="*/ 164592 w 2112264"/>
              <a:gd name="connsiteY7" fmla="*/ 877824 h 877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12264" h="877824">
                <a:moveTo>
                  <a:pt x="164592" y="877824"/>
                </a:moveTo>
                <a:lnTo>
                  <a:pt x="18288" y="585216"/>
                </a:lnTo>
                <a:lnTo>
                  <a:pt x="0" y="0"/>
                </a:lnTo>
                <a:lnTo>
                  <a:pt x="2112264" y="18288"/>
                </a:lnTo>
                <a:lnTo>
                  <a:pt x="1362456" y="374904"/>
                </a:lnTo>
                <a:lnTo>
                  <a:pt x="1408176" y="502920"/>
                </a:lnTo>
                <a:lnTo>
                  <a:pt x="1773936" y="731520"/>
                </a:lnTo>
                <a:lnTo>
                  <a:pt x="164592" y="8778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BE64D5F8-9D24-4896-B27F-D898DDFE62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01277">
            <a:off x="2082523" y="3016346"/>
            <a:ext cx="2515615" cy="2252047"/>
          </a:xfrm>
          <a:prstGeom prst="rect">
            <a:avLst/>
          </a:prstGeom>
        </p:spPr>
      </p:pic>
      <p:grpSp>
        <p:nvGrpSpPr>
          <p:cNvPr id="20" name="Group 14">
            <a:extLst>
              <a:ext uri="{FF2B5EF4-FFF2-40B4-BE49-F238E27FC236}">
                <a16:creationId xmlns:a16="http://schemas.microsoft.com/office/drawing/2014/main" id="{C64F35F6-51B6-4917-8A4A-74CAB950714A}"/>
              </a:ext>
            </a:extLst>
          </p:cNvPr>
          <p:cNvGrpSpPr/>
          <p:nvPr/>
        </p:nvGrpSpPr>
        <p:grpSpPr>
          <a:xfrm>
            <a:off x="321435" y="2605534"/>
            <a:ext cx="1507845" cy="1200329"/>
            <a:chOff x="4447803" y="3450627"/>
            <a:chExt cx="1507845" cy="1200329"/>
          </a:xfrm>
        </p:grpSpPr>
        <p:sp>
          <p:nvSpPr>
            <p:cNvPr id="21" name="TextBox 6">
              <a:extLst>
                <a:ext uri="{FF2B5EF4-FFF2-40B4-BE49-F238E27FC236}">
                  <a16:creationId xmlns:a16="http://schemas.microsoft.com/office/drawing/2014/main" id="{8820DF76-D74F-4D65-A7E1-83604FAFAE2E}"/>
                </a:ext>
              </a:extLst>
            </p:cNvPr>
            <p:cNvSpPr txBox="1"/>
            <p:nvPr/>
          </p:nvSpPr>
          <p:spPr>
            <a:xfrm>
              <a:off x="4447803" y="3611880"/>
              <a:ext cx="526106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5000" b="1" dirty="0">
                  <a:solidFill>
                    <a:srgbClr val="33358E"/>
                  </a:solidFill>
                </a:rPr>
                <a:t>P</a:t>
              </a:r>
              <a:endParaRPr lang="it-IT" sz="3000" dirty="0">
                <a:solidFill>
                  <a:srgbClr val="33358E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10">
                  <a:extLst>
                    <a:ext uri="{FF2B5EF4-FFF2-40B4-BE49-F238E27FC236}">
                      <a16:creationId xmlns:a16="http://schemas.microsoft.com/office/drawing/2014/main" id="{0E021174-96F3-4989-B600-B2908E6A5F56}"/>
                    </a:ext>
                  </a:extLst>
                </p:cNvPr>
                <p:cNvSpPr/>
                <p:nvPr/>
              </p:nvSpPr>
              <p:spPr>
                <a:xfrm>
                  <a:off x="4940114" y="3450627"/>
                  <a:ext cx="1015534" cy="120032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7200" i="1" dirty="0" smtClean="0">
                            <a:solidFill>
                              <a:srgbClr val="CC2229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oMath>
                    </m:oMathPara>
                  </a14:m>
                  <a:endParaRPr lang="it-IT" sz="7200" dirty="0">
                    <a:solidFill>
                      <a:srgbClr val="CC2229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40114" y="3450627"/>
                  <a:ext cx="1015534" cy="1200329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Rectangle 11">
              <a:extLst>
                <a:ext uri="{FF2B5EF4-FFF2-40B4-BE49-F238E27FC236}">
                  <a16:creationId xmlns:a16="http://schemas.microsoft.com/office/drawing/2014/main" id="{07645D31-A073-455B-8BB5-AA3C2FA45014}"/>
                </a:ext>
              </a:extLst>
            </p:cNvPr>
            <p:cNvSpPr/>
            <p:nvPr/>
          </p:nvSpPr>
          <p:spPr>
            <a:xfrm>
              <a:off x="4791517" y="3775525"/>
              <a:ext cx="468398" cy="6309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3500" b="1" dirty="0">
                  <a:solidFill>
                    <a:srgbClr val="33358E"/>
                  </a:solidFill>
                </a:rPr>
                <a:t>D</a:t>
              </a:r>
              <a:endParaRPr lang="it-IT" sz="3500" b="1" dirty="0"/>
            </a:p>
          </p:txBody>
        </p:sp>
      </p:grpSp>
      <p:pic>
        <p:nvPicPr>
          <p:cNvPr id="24" name="Picture 1">
            <a:extLst>
              <a:ext uri="{FF2B5EF4-FFF2-40B4-BE49-F238E27FC236}">
                <a16:creationId xmlns:a16="http://schemas.microsoft.com/office/drawing/2014/main" id="{42BC6787-340A-4E84-99A4-2DE4EEA9EFE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39"/>
          <a:stretch/>
        </p:blipFill>
        <p:spPr>
          <a:xfrm>
            <a:off x="5114118" y="3628561"/>
            <a:ext cx="3748389" cy="230652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9DFEF61-43DD-4220-9BEB-EB66CFE5763B}"/>
              </a:ext>
            </a:extLst>
          </p:cNvPr>
          <p:cNvSpPr txBox="1"/>
          <p:nvPr/>
        </p:nvSpPr>
        <p:spPr>
          <a:xfrm>
            <a:off x="5261989" y="2506731"/>
            <a:ext cx="36188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/>
              <a:t>Changing</a:t>
            </a:r>
            <a:r>
              <a:rPr lang="it-IT" sz="2400" dirty="0"/>
              <a:t> </a:t>
            </a:r>
            <a:r>
              <a:rPr lang="it-IT" sz="2400" dirty="0" err="1"/>
              <a:t>beam</a:t>
            </a:r>
            <a:r>
              <a:rPr lang="it-IT" sz="2400" dirty="0"/>
              <a:t> and target, </a:t>
            </a:r>
            <a:br>
              <a:rPr lang="it-IT" sz="2400" dirty="0"/>
            </a:br>
            <a:r>
              <a:rPr lang="it-IT" sz="2400" dirty="0" err="1"/>
              <a:t>you</a:t>
            </a:r>
            <a:r>
              <a:rPr lang="it-IT" sz="2400" dirty="0"/>
              <a:t> can </a:t>
            </a:r>
            <a:r>
              <a:rPr lang="it-IT" sz="2400" dirty="0" err="1"/>
              <a:t>change</a:t>
            </a:r>
            <a:r>
              <a:rPr lang="it-IT" sz="2400" dirty="0"/>
              <a:t> the font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2F2303F-4B2A-4EA4-AC81-32D252E57E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22067" y="3429000"/>
            <a:ext cx="3364733" cy="2689871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8BD9D0ED-1861-4799-BCF5-8B10FCA6B34D}"/>
              </a:ext>
            </a:extLst>
          </p:cNvPr>
          <p:cNvSpPr txBox="1"/>
          <p:nvPr/>
        </p:nvSpPr>
        <p:spPr>
          <a:xfrm>
            <a:off x="1427162" y="1275620"/>
            <a:ext cx="59527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/>
              <a:t>All</a:t>
            </a:r>
            <a:r>
              <a:rPr lang="it-IT" sz="2400" dirty="0"/>
              <a:t> the information </a:t>
            </a:r>
            <a:r>
              <a:rPr lang="it-IT" sz="2400" dirty="0" err="1"/>
              <a:t>about</a:t>
            </a:r>
            <a:r>
              <a:rPr lang="it-IT" sz="2400" dirty="0"/>
              <a:t> </a:t>
            </a:r>
            <a:r>
              <a:rPr lang="it-IT" sz="2400" dirty="0" err="1"/>
              <a:t>hadrons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collected</a:t>
            </a:r>
            <a:r>
              <a:rPr lang="it-IT" sz="2400" dirty="0"/>
              <a:t> </a:t>
            </a:r>
            <a:br>
              <a:rPr lang="it-IT" sz="2400" dirty="0"/>
            </a:br>
            <a:r>
              <a:rPr lang="it-IT" sz="2400" dirty="0"/>
              <a:t>by the </a:t>
            </a:r>
            <a:r>
              <a:rPr lang="it-IT" sz="2400" dirty="0" err="1"/>
              <a:t>Particle</a:t>
            </a:r>
            <a:r>
              <a:rPr lang="it-IT" sz="2400" dirty="0"/>
              <a:t> Data Group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3CCF35A-4C47-43A6-91F0-1D2EFE3CB0C9}"/>
              </a:ext>
            </a:extLst>
          </p:cNvPr>
          <p:cNvSpPr txBox="1"/>
          <p:nvPr/>
        </p:nvSpPr>
        <p:spPr>
          <a:xfrm>
            <a:off x="1721029" y="5800142"/>
            <a:ext cx="210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</a:rPr>
              <a:t>What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theorists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see</a:t>
            </a:r>
            <a:r>
              <a:rPr lang="it-IT" dirty="0">
                <a:solidFill>
                  <a:srgbClr val="FF0000"/>
                </a:solidFill>
              </a:rPr>
              <a:t>…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CB392B94-497E-4DBB-8698-D2BAFC3ABFA3}"/>
              </a:ext>
            </a:extLst>
          </p:cNvPr>
          <p:cNvSpPr txBox="1"/>
          <p:nvPr/>
        </p:nvSpPr>
        <p:spPr>
          <a:xfrm>
            <a:off x="1721029" y="5803907"/>
            <a:ext cx="3237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</a:rPr>
              <a:t>What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experimentalists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present</a:t>
            </a:r>
            <a:r>
              <a:rPr lang="it-IT" dirty="0">
                <a:solidFill>
                  <a:srgbClr val="FF000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7762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/>
      <p:bldP spid="11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DBEA4DB1-9A2C-4BB7-9A7B-A1C672EB3BF2}"/>
                  </a:ext>
                </a:extLst>
              </p:cNvPr>
              <p:cNvSpPr txBox="1"/>
              <p:nvPr/>
            </p:nvSpPr>
            <p:spPr>
              <a:xfrm>
                <a:off x="310393" y="2673315"/>
                <a:ext cx="8376407" cy="31300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chemeClr val="accent1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400" dirty="0"/>
                  <a:t>Flavor </a:t>
                </a:r>
                <a:r>
                  <a:rPr lang="it-IT" sz="2400" dirty="0" err="1"/>
                  <a:t>exotics</a:t>
                </a:r>
                <a:r>
                  <a:rPr lang="it-IT" sz="2400" dirty="0"/>
                  <a:t>: e.g. </a:t>
                </a:r>
                <a:r>
                  <a:rPr lang="it-IT" sz="2400" dirty="0" err="1"/>
                  <a:t>doubly</a:t>
                </a:r>
                <a:r>
                  <a:rPr lang="it-IT" sz="2400" dirty="0"/>
                  <a:t> </a:t>
                </a:r>
                <a:r>
                  <a:rPr lang="it-IT" sz="2400" dirty="0" err="1"/>
                  <a:t>charged</a:t>
                </a:r>
                <a:r>
                  <a:rPr lang="it-IT" sz="2400" dirty="0"/>
                  <a:t> </a:t>
                </a:r>
                <a:r>
                  <a:rPr lang="it-IT" sz="2400" dirty="0" err="1"/>
                  <a:t>meson</a:t>
                </a:r>
                <a:r>
                  <a:rPr lang="it-IT" sz="2400" dirty="0"/>
                  <a:t>, </a:t>
                </a:r>
                <a:br>
                  <a:rPr lang="it-IT" sz="2400" dirty="0"/>
                </a:br>
                <a:r>
                  <a:rPr lang="it-IT" sz="2400" dirty="0" err="1"/>
                  <a:t>baryon</a:t>
                </a:r>
                <a:r>
                  <a:rPr lang="it-IT" sz="2400" dirty="0"/>
                  <a:t> with positive </a:t>
                </a:r>
                <a:r>
                  <a:rPr lang="it-IT" sz="2400" dirty="0" err="1"/>
                  <a:t>strangeness</a:t>
                </a:r>
                <a:br>
                  <a:rPr lang="it-IT" sz="2400" dirty="0"/>
                </a:br>
                <a:r>
                  <a:rPr lang="it-IT" sz="2400" dirty="0"/>
                  <a:t>Ex.: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𝑐𝑐</m:t>
                        </m:r>
                      </m:sub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it-IT" sz="2400" dirty="0"/>
                  <a:t>  with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𝑐𝑐</m:t>
                    </m:r>
                    <m:acc>
                      <m:accPr>
                        <m:chr m:val="̅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  <m:acc>
                      <m:accPr>
                        <m:chr m:val="̅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</m:oMath>
                </a14:m>
                <a:r>
                  <a:rPr lang="it-IT" sz="2400" dirty="0"/>
                  <a:t>; </a:t>
                </a:r>
                <a:r>
                  <a:rPr lang="it-IT" sz="2400" dirty="0" err="1"/>
                  <a:t>if</a:t>
                </a:r>
                <a:r>
                  <a:rPr lang="it-IT" sz="2400" dirty="0"/>
                  <a:t> OZI rule </a:t>
                </a:r>
                <a:r>
                  <a:rPr lang="it-IT" sz="2400" dirty="0" err="1"/>
                  <a:t>enforced</a:t>
                </a:r>
                <a:r>
                  <a:rPr lang="it-IT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it-IT" sz="2400" dirty="0"/>
                  <a:t> with </a:t>
                </a:r>
                <a14:m>
                  <m:oMath xmlns:m="http://schemas.openxmlformats.org/officeDocument/2006/math">
                    <m:r>
                      <a:rPr lang="it-IT" sz="2400" i="1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𝑢</m:t>
                    </m:r>
                    <m:acc>
                      <m:accPr>
                        <m:chr m:val="̅"/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</m:oMath>
                </a14:m>
                <a:r>
                  <a:rPr lang="it-IT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it-IT" sz="2400" dirty="0"/>
                  <a:t>…</a:t>
                </a:r>
              </a:p>
              <a:p>
                <a:pPr marL="285750" indent="-285750">
                  <a:buClr>
                    <a:schemeClr val="accent1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400" dirty="0"/>
                  <a:t>Spin </a:t>
                </a:r>
                <a:r>
                  <a:rPr lang="it-IT" sz="2400" dirty="0" err="1"/>
                  <a:t>exotics</a:t>
                </a:r>
                <a:r>
                  <a:rPr lang="it-IT" sz="2400" dirty="0"/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</m:oMath>
                </a14:m>
                <a:r>
                  <a:rPr lang="it-IT" sz="2400" dirty="0"/>
                  <a:t> </a:t>
                </a:r>
                <a:r>
                  <a:rPr lang="it-IT" sz="2400" dirty="0" err="1"/>
                  <a:t>not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allowed</a:t>
                </a:r>
                <a:r>
                  <a:rPr lang="it-IT" sz="2400" dirty="0"/>
                  <a:t> in QM</a:t>
                </a:r>
                <a:br>
                  <a:rPr lang="it-IT" sz="2400" dirty="0"/>
                </a:br>
                <a:r>
                  <a:rPr lang="it-IT" sz="2400" dirty="0"/>
                  <a:t>Ex.: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(1600)</m:t>
                    </m:r>
                  </m:oMath>
                </a14:m>
                <a:r>
                  <a:rPr lang="it-IT" sz="2400" dirty="0"/>
                  <a:t> </a:t>
                </a:r>
                <a:r>
                  <a:rPr lang="it-IT" sz="2400" dirty="0" err="1"/>
                  <a:t>has</a:t>
                </a:r>
                <a:r>
                  <a:rPr lang="it-IT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it-IT" sz="2400" b="0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lit/>
                          </m:rPr>
                          <a:rPr lang="it-IT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it-IT" sz="2400" dirty="0"/>
              </a:p>
              <a:p>
                <a:pPr marL="285750" indent="-285750">
                  <a:buClr>
                    <a:schemeClr val="accent1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400" dirty="0" err="1"/>
                  <a:t>Criptoexotics</a:t>
                </a:r>
                <a:r>
                  <a:rPr lang="it-IT" sz="2400" dirty="0"/>
                  <a:t>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</m:oMath>
                </a14:m>
                <a:r>
                  <a:rPr lang="it-IT" sz="2400" dirty="0"/>
                  <a:t> </a:t>
                </a:r>
                <a:r>
                  <a:rPr lang="it-IT" sz="2400" dirty="0" err="1"/>
                  <a:t>allowed</a:t>
                </a:r>
                <a:r>
                  <a:rPr lang="it-IT" sz="2400" dirty="0"/>
                  <a:t>, </a:t>
                </a:r>
                <a:r>
                  <a:rPr lang="it-IT" sz="2400" dirty="0" err="1"/>
                  <a:t>but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properties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not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compatible</a:t>
                </a:r>
                <a:r>
                  <a:rPr lang="it-IT" sz="2400" dirty="0"/>
                  <a:t> </a:t>
                </a:r>
                <a:br>
                  <a:rPr lang="it-IT" sz="2400" dirty="0"/>
                </a:br>
                <a:r>
                  <a:rPr lang="it-IT" sz="2400" dirty="0"/>
                  <a:t>with QM </a:t>
                </a:r>
                <a:r>
                  <a:rPr lang="it-IT" sz="2400" dirty="0" err="1"/>
                  <a:t>expectations</a:t>
                </a:r>
                <a:br>
                  <a:rPr lang="it-IT" sz="2400" dirty="0"/>
                </a:br>
                <a:r>
                  <a:rPr lang="it-IT" sz="2400" dirty="0"/>
                  <a:t>Ex.: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(4260)</m:t>
                    </m:r>
                  </m:oMath>
                </a14:m>
                <a:r>
                  <a:rPr lang="it-IT" sz="2400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400" b="0" i="0" dirty="0" smtClean="0">
                        <a:latin typeface="Cambria Math" panose="02040503050406030204" pitchFamily="18" charset="0"/>
                      </a:rPr>
                      <m:t>Λ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(1405)</m:t>
                    </m:r>
                  </m:oMath>
                </a14:m>
                <a:r>
                  <a:rPr lang="it-IT" sz="2400" dirty="0"/>
                  <a:t>, </a:t>
                </a:r>
                <a:r>
                  <a:rPr lang="it-IT" sz="2400" dirty="0" err="1"/>
                  <a:t>hybrid</a:t>
                </a:r>
                <a:r>
                  <a:rPr lang="it-IT" sz="2400" dirty="0"/>
                  <a:t> </a:t>
                </a:r>
                <a:r>
                  <a:rPr lang="it-IT" sz="2400" dirty="0" err="1"/>
                  <a:t>baryons</a:t>
                </a:r>
                <a:r>
                  <a:rPr lang="it-IT" sz="2400" dirty="0"/>
                  <a:t>, </a:t>
                </a:r>
                <a14:m>
                  <m:oMath xmlns:m="http://schemas.openxmlformats.org/officeDocument/2006/math"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DBEA4DB1-9A2C-4BB7-9A7B-A1C672EB3B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393" y="2673315"/>
                <a:ext cx="8376407" cy="3130024"/>
              </a:xfrm>
              <a:prstGeom prst="rect">
                <a:avLst/>
              </a:prstGeom>
              <a:blipFill>
                <a:blip r:embed="rId3"/>
                <a:stretch>
                  <a:fillRect l="-1383" t="-3314" b="-155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Definition of </a:t>
            </a:r>
            <a:r>
              <a:rPr lang="it-IT" sz="3600" dirty="0" err="1"/>
              <a:t>exotics</a:t>
            </a:r>
            <a:endParaRPr lang="it-IT" sz="3600" dirty="0"/>
          </a:p>
        </p:txBody>
      </p:sp>
      <p:sp>
        <p:nvSpPr>
          <p:cNvPr id="25" name="Rectangle 2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DF41FE38-0FED-4AC8-85B4-46E8EFE8EA38}"/>
                  </a:ext>
                </a:extLst>
              </p:cNvPr>
              <p:cNvSpPr txBox="1"/>
              <p:nvPr/>
            </p:nvSpPr>
            <p:spPr>
              <a:xfrm>
                <a:off x="310393" y="1049482"/>
                <a:ext cx="8229817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«</a:t>
                </a:r>
                <a:r>
                  <a:rPr lang="it-IT" sz="2400" dirty="0" err="1"/>
                  <a:t>Exotic</a:t>
                </a:r>
                <a:r>
                  <a:rPr lang="it-IT" sz="2400" dirty="0"/>
                  <a:t> </a:t>
                </a:r>
                <a:r>
                  <a:rPr lang="it-IT" sz="2400" dirty="0" err="1"/>
                  <a:t>hadrons</a:t>
                </a:r>
                <a:r>
                  <a:rPr lang="it-IT" sz="2400" dirty="0"/>
                  <a:t>» are Beyond the Standard (quark) Model</a:t>
                </a:r>
              </a:p>
              <a:p>
                <a:endParaRPr lang="it-IT" sz="2400" dirty="0"/>
              </a:p>
              <a:p>
                <a:r>
                  <a:rPr lang="it-IT" sz="2400" dirty="0" err="1"/>
                  <a:t>Despite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it’s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wrong</a:t>
                </a:r>
                <a:r>
                  <a:rPr lang="it-IT" sz="2400" dirty="0"/>
                  <a:t>, the vaste </a:t>
                </a:r>
                <a:r>
                  <a:rPr lang="it-IT" sz="2400" dirty="0" err="1"/>
                  <a:t>majority</a:t>
                </a:r>
                <a:r>
                  <a:rPr lang="it-IT" sz="2400" dirty="0"/>
                  <a:t> of </a:t>
                </a:r>
                <a:r>
                  <a:rPr lang="it-IT" sz="2400" dirty="0" err="1"/>
                  <a:t>hadrons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obeys</a:t>
                </a:r>
                <a:r>
                  <a:rPr lang="it-IT" sz="2400" dirty="0"/>
                  <a:t> QM</a:t>
                </a:r>
              </a:p>
              <a:p>
                <a:r>
                  <a:rPr lang="it-IT" sz="2400" dirty="0"/>
                  <a:t>Whatever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beyond</a:t>
                </a:r>
                <a:r>
                  <a:rPr lang="it-IT" sz="2400" dirty="0"/>
                  <a:t>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it-IT" sz="2400" dirty="0"/>
                  <a:t> for </a:t>
                </a:r>
                <a:r>
                  <a:rPr lang="it-IT" sz="2400" dirty="0" err="1"/>
                  <a:t>mesons</a:t>
                </a:r>
                <a:r>
                  <a:rPr lang="it-IT" sz="2400" dirty="0"/>
                  <a:t> and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𝑞𝑞𝑞</m:t>
                    </m:r>
                  </m:oMath>
                </a14:m>
                <a:r>
                  <a:rPr lang="it-IT" sz="2400" dirty="0"/>
                  <a:t> for </a:t>
                </a:r>
                <a:r>
                  <a:rPr lang="it-IT" sz="2400" dirty="0" err="1"/>
                  <a:t>baryons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exotic</a:t>
                </a:r>
                <a:endParaRPr lang="it-IT" sz="2400" dirty="0"/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DF41FE38-0FED-4AC8-85B4-46E8EFE8EA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393" y="1049482"/>
                <a:ext cx="8229817" cy="1569660"/>
              </a:xfrm>
              <a:prstGeom prst="rect">
                <a:avLst/>
              </a:prstGeom>
              <a:blipFill>
                <a:blip r:embed="rId4"/>
                <a:stretch>
                  <a:fillRect l="-1185" t="-3101" r="-148" b="-775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39879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Options on the market</a:t>
            </a:r>
          </a:p>
        </p:txBody>
      </p:sp>
      <p:sp>
        <p:nvSpPr>
          <p:cNvPr id="45" name="Rectangle 4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371600"/>
            <a:ext cx="9144000" cy="54864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57200" y="1567542"/>
            <a:ext cx="8229600" cy="239796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Quark-</a:t>
            </a:r>
            <a:r>
              <a:rPr lang="it-IT" dirty="0" err="1">
                <a:solidFill>
                  <a:srgbClr val="FF0000"/>
                </a:solidFill>
              </a:rPr>
              <a:t>level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calculations</a:t>
            </a:r>
            <a:r>
              <a:rPr lang="it-IT" dirty="0">
                <a:solidFill>
                  <a:srgbClr val="FF0000"/>
                </a:solidFill>
              </a:rPr>
              <a:t>:</a:t>
            </a:r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Quark models, </a:t>
            </a:r>
            <a:r>
              <a:rPr lang="it-IT" dirty="0" err="1">
                <a:solidFill>
                  <a:schemeClr val="tx1"/>
                </a:solidFill>
              </a:rPr>
              <a:t>pNRQCD</a:t>
            </a:r>
            <a:r>
              <a:rPr lang="it-IT" dirty="0">
                <a:solidFill>
                  <a:schemeClr val="tx1"/>
                </a:solidFill>
              </a:rPr>
              <a:t>, </a:t>
            </a:r>
            <a:r>
              <a:rPr lang="it-IT" dirty="0" err="1">
                <a:solidFill>
                  <a:schemeClr val="tx1"/>
                </a:solidFill>
              </a:rPr>
              <a:t>Functional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methods</a:t>
            </a:r>
            <a:r>
              <a:rPr lang="it-IT" dirty="0">
                <a:solidFill>
                  <a:schemeClr val="tx1"/>
                </a:solidFill>
              </a:rPr>
              <a:t>, Coulomb gauge, 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 err="1">
                <a:solidFill>
                  <a:schemeClr val="tx1"/>
                </a:solidFill>
              </a:rPr>
              <a:t>Holography</a:t>
            </a:r>
            <a:r>
              <a:rPr lang="it-IT" dirty="0">
                <a:solidFill>
                  <a:schemeClr val="tx1"/>
                </a:solidFill>
              </a:rPr>
              <a:t>, large-N QCD, Sum Rules…</a:t>
            </a:r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Spectrum </a:t>
            </a:r>
            <a:r>
              <a:rPr lang="it-IT" dirty="0" err="1">
                <a:solidFill>
                  <a:schemeClr val="tx1"/>
                </a:solidFill>
              </a:rPr>
              <a:t>generally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calculated</a:t>
            </a:r>
            <a:r>
              <a:rPr lang="it-IT" dirty="0">
                <a:solidFill>
                  <a:schemeClr val="tx1"/>
                </a:solidFill>
              </a:rPr>
              <a:t> as bound states of some potential</a:t>
            </a:r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Decay rates as «overlap integrals» between two static configurations</a:t>
            </a:r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endParaRPr lang="it-IT" dirty="0">
              <a:solidFill>
                <a:schemeClr val="tx1"/>
              </a:solidFill>
            </a:endParaRPr>
          </a:p>
          <a:p>
            <a:pPr>
              <a:buClr>
                <a:srgbClr val="FF0000"/>
              </a:buClr>
              <a:buSzPct val="120000"/>
            </a:pPr>
            <a:r>
              <a:rPr lang="it-IT" dirty="0">
                <a:solidFill>
                  <a:schemeClr val="tx1"/>
                </a:solidFill>
              </a:rPr>
              <a:t>Comprehensive picture </a:t>
            </a:r>
            <a:r>
              <a:rPr lang="it-IT" b="1" dirty="0">
                <a:solidFill>
                  <a:srgbClr val="00B050"/>
                </a:solidFill>
                <a:sym typeface="Wingdings" panose="05000000000000000000" pitchFamily="2" charset="2"/>
              </a:rPr>
              <a:t> </a:t>
            </a:r>
            <a:r>
              <a:rPr lang="it-IT" dirty="0">
                <a:solidFill>
                  <a:schemeClr val="tx1"/>
                </a:solidFill>
                <a:sym typeface="Wingdings" panose="05000000000000000000" pitchFamily="2" charset="2"/>
              </a:rPr>
              <a:t>	Little scattering dynamics </a:t>
            </a:r>
            <a:r>
              <a:rPr lang="it-IT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57200" y="4287628"/>
            <a:ext cx="8229600" cy="239796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rgbClr val="0000FF"/>
                </a:solidFill>
              </a:rPr>
              <a:t>Hadron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level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calculations</a:t>
            </a:r>
            <a:r>
              <a:rPr lang="it-IT" dirty="0">
                <a:solidFill>
                  <a:srgbClr val="0000FF"/>
                </a:solidFill>
              </a:rPr>
              <a:t>:</a:t>
            </a:r>
          </a:p>
          <a:p>
            <a:pPr marL="285750" indent="-285750">
              <a:buClr>
                <a:srgbClr val="0000FF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chemeClr val="tx1"/>
                </a:solidFill>
              </a:rPr>
              <a:t>Microscopic</a:t>
            </a:r>
            <a:r>
              <a:rPr lang="it-IT" dirty="0">
                <a:solidFill>
                  <a:schemeClr val="tx1"/>
                </a:solidFill>
              </a:rPr>
              <a:t> models </a:t>
            </a:r>
            <a:r>
              <a:rPr lang="it-IT" dirty="0" err="1">
                <a:solidFill>
                  <a:schemeClr val="tx1"/>
                </a:solidFill>
              </a:rPr>
              <a:t>inspired</a:t>
            </a:r>
            <a:r>
              <a:rPr lang="it-IT" dirty="0">
                <a:solidFill>
                  <a:schemeClr val="tx1"/>
                </a:solidFill>
              </a:rPr>
              <a:t> to EFT + </a:t>
            </a:r>
            <a:r>
              <a:rPr lang="it-IT" dirty="0" err="1">
                <a:solidFill>
                  <a:schemeClr val="tx1"/>
                </a:solidFill>
              </a:rPr>
              <a:t>Unitarization</a:t>
            </a:r>
            <a:endParaRPr lang="it-IT" dirty="0">
              <a:solidFill>
                <a:schemeClr val="tx1"/>
              </a:solidFill>
            </a:endParaRPr>
          </a:p>
          <a:p>
            <a:pPr marL="285750" indent="-285750">
              <a:buClr>
                <a:srgbClr val="0000FF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Compact </a:t>
            </a:r>
            <a:r>
              <a:rPr lang="it-IT" dirty="0" err="1">
                <a:solidFill>
                  <a:schemeClr val="tx1"/>
                </a:solidFill>
              </a:rPr>
              <a:t>states</a:t>
            </a:r>
            <a:r>
              <a:rPr lang="it-IT" dirty="0">
                <a:solidFill>
                  <a:schemeClr val="tx1"/>
                </a:solidFill>
              </a:rPr>
              <a:t> vs. molecules, triangles...</a:t>
            </a:r>
          </a:p>
          <a:p>
            <a:pPr marL="285750" indent="-285750">
              <a:buClr>
                <a:srgbClr val="0000FF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States as poles of scattering amplitudes</a:t>
            </a:r>
          </a:p>
          <a:p>
            <a:pPr marL="285750" indent="-285750">
              <a:buClr>
                <a:srgbClr val="0000FF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Couplings as residues at the poles</a:t>
            </a:r>
          </a:p>
          <a:p>
            <a:pPr marL="285750" indent="-285750"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endParaRPr lang="it-IT" dirty="0">
              <a:solidFill>
                <a:schemeClr val="tx1"/>
              </a:solidFill>
            </a:endParaRPr>
          </a:p>
          <a:p>
            <a:pPr>
              <a:buClr>
                <a:srgbClr val="FF0000"/>
              </a:buClr>
              <a:buSzPct val="120000"/>
            </a:pPr>
            <a:r>
              <a:rPr lang="it-IT" dirty="0">
                <a:solidFill>
                  <a:schemeClr val="tx1"/>
                </a:solidFill>
                <a:sym typeface="Wingdings" panose="05000000000000000000" pitchFamily="2" charset="2"/>
              </a:rPr>
              <a:t>Scattering dynamics </a:t>
            </a:r>
            <a:r>
              <a:rPr lang="it-IT" b="1" dirty="0">
                <a:solidFill>
                  <a:srgbClr val="00B050"/>
                </a:solidFill>
                <a:sym typeface="Wingdings" panose="05000000000000000000" pitchFamily="2" charset="2"/>
              </a:rPr>
              <a:t> </a:t>
            </a:r>
            <a:r>
              <a:rPr lang="it-IT" dirty="0">
                <a:solidFill>
                  <a:schemeClr val="tx1"/>
                </a:solidFill>
                <a:sym typeface="Wingdings" panose="05000000000000000000" pitchFamily="2" charset="2"/>
              </a:rPr>
              <a:t>	More c</a:t>
            </a:r>
            <a:r>
              <a:rPr lang="it-IT" dirty="0">
                <a:solidFill>
                  <a:schemeClr val="tx1"/>
                </a:solidFill>
              </a:rPr>
              <a:t>ase-by-case </a:t>
            </a:r>
            <a:r>
              <a:rPr lang="it-IT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r>
              <a:rPr lang="it-IT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23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Models for </a:t>
            </a:r>
            <a:r>
              <a:rPr lang="it-IT" sz="3600" dirty="0" err="1"/>
              <a:t>every</a:t>
            </a:r>
            <a:r>
              <a:rPr lang="it-IT" sz="3600" dirty="0"/>
              <a:t> taste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3573903" y="4877796"/>
            <a:ext cx="29266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CC00FF"/>
                </a:solidFill>
              </a:rPr>
              <a:t>Molecule</a:t>
            </a:r>
          </a:p>
          <a:p>
            <a:r>
              <a:rPr lang="it-IT" dirty="0"/>
              <a:t>Bound or virtual state generated by long-range exchange forces</a:t>
            </a:r>
          </a:p>
          <a:p>
            <a:endParaRPr lang="it-IT" dirty="0">
              <a:solidFill>
                <a:srgbClr val="CC00FF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776292" y="4799167"/>
            <a:ext cx="1764070" cy="1055012"/>
            <a:chOff x="158579" y="3963074"/>
            <a:chExt cx="1764070" cy="1055012"/>
          </a:xfrm>
        </p:grpSpPr>
        <p:sp>
          <p:nvSpPr>
            <p:cNvPr id="34" name="Ovale 33"/>
            <p:cNvSpPr/>
            <p:nvPr/>
          </p:nvSpPr>
          <p:spPr>
            <a:xfrm rot="683251">
              <a:off x="158579" y="3963074"/>
              <a:ext cx="1764070" cy="1055012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6" name="Gruppo 5"/>
            <p:cNvGrpSpPr/>
            <p:nvPr/>
          </p:nvGrpSpPr>
          <p:grpSpPr>
            <a:xfrm>
              <a:off x="266769" y="4221332"/>
              <a:ext cx="792643" cy="496596"/>
              <a:chOff x="397037" y="2317619"/>
              <a:chExt cx="892884" cy="559397"/>
            </a:xfrm>
          </p:grpSpPr>
          <p:sp>
            <p:nvSpPr>
              <p:cNvPr id="14" name="Ovale 13"/>
              <p:cNvSpPr/>
              <p:nvPr/>
            </p:nvSpPr>
            <p:spPr>
              <a:xfrm rot="1702495">
                <a:off x="397037" y="2317619"/>
                <a:ext cx="892884" cy="559397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" name="Ovale 10"/>
              <p:cNvSpPr/>
              <p:nvPr/>
            </p:nvSpPr>
            <p:spPr>
              <a:xfrm>
                <a:off x="885214" y="2631545"/>
                <a:ext cx="102197" cy="102197"/>
              </a:xfrm>
              <a:prstGeom prst="ellipse">
                <a:avLst/>
              </a:prstGeom>
              <a:solidFill>
                <a:srgbClr val="FF7C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" name="Ovale 14"/>
              <p:cNvSpPr/>
              <p:nvPr/>
            </p:nvSpPr>
            <p:spPr>
              <a:xfrm>
                <a:off x="661994" y="2457631"/>
                <a:ext cx="102197" cy="102197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9" name="Gruppo 8"/>
            <p:cNvGrpSpPr/>
            <p:nvPr/>
          </p:nvGrpSpPr>
          <p:grpSpPr>
            <a:xfrm>
              <a:off x="1046521" y="4273919"/>
              <a:ext cx="792643" cy="496596"/>
              <a:chOff x="2165075" y="2492259"/>
              <a:chExt cx="892884" cy="559397"/>
            </a:xfrm>
          </p:grpSpPr>
          <p:sp>
            <p:nvSpPr>
              <p:cNvPr id="17" name="Ovale 16"/>
              <p:cNvSpPr/>
              <p:nvPr/>
            </p:nvSpPr>
            <p:spPr>
              <a:xfrm rot="1702495">
                <a:off x="2165075" y="2492259"/>
                <a:ext cx="892884" cy="559397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1" name="Ovale 20"/>
              <p:cNvSpPr/>
              <p:nvPr/>
            </p:nvSpPr>
            <p:spPr>
              <a:xfrm>
                <a:off x="2653252" y="2806185"/>
                <a:ext cx="102197" cy="102197"/>
              </a:xfrm>
              <a:prstGeom prst="ellipse">
                <a:avLst/>
              </a:prstGeom>
              <a:solidFill>
                <a:srgbClr val="FF7C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2" name="Ovale 21"/>
              <p:cNvSpPr/>
              <p:nvPr/>
            </p:nvSpPr>
            <p:spPr>
              <a:xfrm>
                <a:off x="2430032" y="2632271"/>
                <a:ext cx="102197" cy="102197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grpSp>
        <p:nvGrpSpPr>
          <p:cNvPr id="19" name="Group 18"/>
          <p:cNvGrpSpPr/>
          <p:nvPr/>
        </p:nvGrpSpPr>
        <p:grpSpPr>
          <a:xfrm>
            <a:off x="7127148" y="1589632"/>
            <a:ext cx="1678860" cy="1121319"/>
            <a:chOff x="4042235" y="1368305"/>
            <a:chExt cx="1891175" cy="1263125"/>
          </a:xfrm>
        </p:grpSpPr>
        <p:sp>
          <p:nvSpPr>
            <p:cNvPr id="24" name="Ovale 23"/>
            <p:cNvSpPr/>
            <p:nvPr/>
          </p:nvSpPr>
          <p:spPr>
            <a:xfrm rot="1702495">
              <a:off x="4135161" y="1762143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Ovale 24"/>
            <p:cNvSpPr/>
            <p:nvPr/>
          </p:nvSpPr>
          <p:spPr>
            <a:xfrm>
              <a:off x="4623338" y="2076069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Ovale 25"/>
            <p:cNvSpPr/>
            <p:nvPr/>
          </p:nvSpPr>
          <p:spPr>
            <a:xfrm>
              <a:off x="4400118" y="1902155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Ovale 27"/>
            <p:cNvSpPr/>
            <p:nvPr/>
          </p:nvSpPr>
          <p:spPr>
            <a:xfrm rot="1702495">
              <a:off x="4905690" y="1710508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Ovale 28"/>
            <p:cNvSpPr/>
            <p:nvPr/>
          </p:nvSpPr>
          <p:spPr>
            <a:xfrm>
              <a:off x="5393867" y="2024434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Ovale 29"/>
            <p:cNvSpPr/>
            <p:nvPr/>
          </p:nvSpPr>
          <p:spPr>
            <a:xfrm>
              <a:off x="5170647" y="1850520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" name="Ovale 3"/>
            <p:cNvSpPr/>
            <p:nvPr/>
          </p:nvSpPr>
          <p:spPr>
            <a:xfrm>
              <a:off x="4042235" y="1368305"/>
              <a:ext cx="1891175" cy="126312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5" name="Rettangolo 34"/>
          <p:cNvSpPr/>
          <p:nvPr/>
        </p:nvSpPr>
        <p:spPr>
          <a:xfrm>
            <a:off x="5363776" y="1500229"/>
            <a:ext cx="17573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CC00FF"/>
                </a:solidFill>
              </a:rPr>
              <a:t>Multiquark</a:t>
            </a:r>
          </a:p>
          <a:p>
            <a:pPr algn="r"/>
            <a:r>
              <a:rPr lang="it-IT" dirty="0"/>
              <a:t>Several (cluster) of valence quarks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828808" y="1589632"/>
            <a:ext cx="1301676" cy="815508"/>
            <a:chOff x="130204" y="3460562"/>
            <a:chExt cx="1466291" cy="918640"/>
          </a:xfrm>
        </p:grpSpPr>
        <p:sp>
          <p:nvSpPr>
            <p:cNvPr id="37" name="Ovale 36"/>
            <p:cNvSpPr/>
            <p:nvPr/>
          </p:nvSpPr>
          <p:spPr>
            <a:xfrm rot="1702495">
              <a:off x="130204" y="3460562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Ovale 37"/>
            <p:cNvSpPr/>
            <p:nvPr/>
          </p:nvSpPr>
          <p:spPr>
            <a:xfrm>
              <a:off x="695521" y="3606575"/>
              <a:ext cx="167828" cy="167828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Ovale 38"/>
            <p:cNvSpPr/>
            <p:nvPr/>
          </p:nvSpPr>
          <p:spPr>
            <a:xfrm>
              <a:off x="414563" y="377847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40" name="Group 126"/>
            <p:cNvGrpSpPr>
              <a:grpSpLocks noChangeAspect="1"/>
            </p:cNvGrpSpPr>
            <p:nvPr/>
          </p:nvGrpSpPr>
          <p:grpSpPr bwMode="auto">
            <a:xfrm rot="1219630">
              <a:off x="756947" y="3994819"/>
              <a:ext cx="579451" cy="204019"/>
              <a:chOff x="804" y="3206"/>
              <a:chExt cx="2344" cy="314"/>
            </a:xfrm>
          </p:grpSpPr>
          <p:sp>
            <p:nvSpPr>
              <p:cNvPr id="41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2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3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4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5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6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7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51" name="Rettangolo 50"/>
          <p:cNvSpPr/>
          <p:nvPr/>
        </p:nvSpPr>
        <p:spPr>
          <a:xfrm>
            <a:off x="3179796" y="1592856"/>
            <a:ext cx="20458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CC00FF"/>
                </a:solidFill>
              </a:rPr>
              <a:t>Hybrids</a:t>
            </a:r>
          </a:p>
          <a:p>
            <a:r>
              <a:rPr lang="it-IT" dirty="0"/>
              <a:t>Containing gluonic</a:t>
            </a:r>
            <a:br>
              <a:rPr lang="it-IT" dirty="0"/>
            </a:br>
            <a:r>
              <a:rPr lang="it-IT" dirty="0"/>
              <a:t>degrees of freedom</a:t>
            </a:r>
          </a:p>
        </p:txBody>
      </p:sp>
      <p:grpSp>
        <p:nvGrpSpPr>
          <p:cNvPr id="48" name="Gruppo 47"/>
          <p:cNvGrpSpPr/>
          <p:nvPr/>
        </p:nvGrpSpPr>
        <p:grpSpPr>
          <a:xfrm>
            <a:off x="2971285" y="3103194"/>
            <a:ext cx="1726017" cy="922527"/>
            <a:chOff x="593408" y="2320955"/>
            <a:chExt cx="2946400" cy="1574800"/>
          </a:xfrm>
        </p:grpSpPr>
        <p:sp>
          <p:nvSpPr>
            <p:cNvPr id="53" name="Nuvola 52"/>
            <p:cNvSpPr/>
            <p:nvPr/>
          </p:nvSpPr>
          <p:spPr>
            <a:xfrm>
              <a:off x="593408" y="2320955"/>
              <a:ext cx="2946400" cy="1574800"/>
            </a:xfrm>
            <a:prstGeom prst="cloud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 b="1" dirty="0">
                <a:solidFill>
                  <a:srgbClr val="FF00FF"/>
                </a:solidFill>
              </a:endParaRPr>
            </a:p>
          </p:txBody>
        </p:sp>
        <p:sp>
          <p:nvSpPr>
            <p:cNvPr id="54" name="Ovale 53"/>
            <p:cNvSpPr/>
            <p:nvPr/>
          </p:nvSpPr>
          <p:spPr>
            <a:xfrm>
              <a:off x="1450658" y="2835305"/>
              <a:ext cx="520700" cy="520700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55" name="Connettore 2 54"/>
            <p:cNvCxnSpPr/>
            <p:nvPr/>
          </p:nvCxnSpPr>
          <p:spPr>
            <a:xfrm flipV="1">
              <a:off x="1622108" y="2638455"/>
              <a:ext cx="177800" cy="889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ttangolo 55"/>
                <p:cNvSpPr/>
                <p:nvPr/>
              </p:nvSpPr>
              <p:spPr>
                <a:xfrm>
                  <a:off x="1867292" y="2764423"/>
                  <a:ext cx="900826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𝑱</m:t>
                        </m:r>
                        <m:r>
                          <m:rPr>
                            <m:lit/>
                          </m:rP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/</m:t>
                        </m:r>
                        <m: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𝝍</m:t>
                        </m:r>
                      </m:oMath>
                    </m:oMathPara>
                  </a14:m>
                  <a:endParaRPr lang="it-IT" sz="1400" b="1" dirty="0">
                    <a:solidFill>
                      <a:srgbClr val="FF00FF"/>
                    </a:solidFill>
                  </a:endParaRPr>
                </a:p>
              </p:txBody>
            </p:sp>
          </mc:Choice>
          <mc:Fallback xmlns="">
            <p:sp>
              <p:nvSpPr>
                <p:cNvPr id="56" name="Rettangolo 5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7292" y="2764423"/>
                  <a:ext cx="900826" cy="525391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Rettangolo 56"/>
                <p:cNvSpPr/>
                <p:nvPr/>
              </p:nvSpPr>
              <p:spPr>
                <a:xfrm>
                  <a:off x="702634" y="2835305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Rettangolo 5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634" y="2835305"/>
                  <a:ext cx="594348" cy="525391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Rettangolo 57"/>
                <p:cNvSpPr/>
                <p:nvPr/>
              </p:nvSpPr>
              <p:spPr>
                <a:xfrm>
                  <a:off x="2423780" y="3204637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8" name="Rettangolo 5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3780" y="3204637"/>
                  <a:ext cx="594348" cy="52539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ttangolo 58"/>
                <p:cNvSpPr/>
                <p:nvPr/>
              </p:nvSpPr>
              <p:spPr>
                <a:xfrm>
                  <a:off x="2756541" y="2453789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9" name="Rettangolo 5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56541" y="2453789"/>
                  <a:ext cx="594348" cy="52539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0" name="CasellaDiTesto 59"/>
          <p:cNvSpPr txBox="1"/>
          <p:nvPr/>
        </p:nvSpPr>
        <p:spPr>
          <a:xfrm>
            <a:off x="4911731" y="3028791"/>
            <a:ext cx="35143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CC00FF"/>
                </a:solidFill>
              </a:rPr>
              <a:t>Hadroquarkonium</a:t>
            </a:r>
          </a:p>
          <a:p>
            <a:r>
              <a:rPr lang="it-IT" dirty="0"/>
              <a:t>Heavy core interacting with a light cloud via Van der Waals forces</a:t>
            </a:r>
          </a:p>
          <a:p>
            <a:endParaRPr lang="it-IT" dirty="0">
              <a:solidFill>
                <a:srgbClr val="CC00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28"/>
          <a:stretch/>
        </p:blipFill>
        <p:spPr>
          <a:xfrm>
            <a:off x="7516732" y="5312631"/>
            <a:ext cx="1289276" cy="8254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953374" y="4105394"/>
            <a:ext cx="29829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CC00FF"/>
                </a:solidFill>
              </a:rPr>
              <a:t>Rescattering effects</a:t>
            </a:r>
          </a:p>
          <a:p>
            <a:pPr algn="r"/>
            <a:r>
              <a:rPr lang="it-IT" dirty="0"/>
              <a:t>Structures generated by cross-channel rescattering, very process-dependent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62657" y="1531514"/>
            <a:ext cx="0" cy="4072653"/>
          </a:xfrm>
          <a:prstGeom prst="straightConnector1">
            <a:avLst/>
          </a:prstGeom>
          <a:ln w="304800"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65497" y="1079610"/>
            <a:ext cx="11943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dirty="0">
                <a:solidFill>
                  <a:srgbClr val="FF0000"/>
                </a:solidFill>
              </a:rPr>
              <a:t>Compact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54104" y="5605223"/>
            <a:ext cx="14171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dirty="0">
                <a:solidFill>
                  <a:srgbClr val="FF0000"/>
                </a:solidFill>
              </a:rPr>
              <a:t>Extended</a:t>
            </a:r>
          </a:p>
        </p:txBody>
      </p:sp>
      <p:sp>
        <p:nvSpPr>
          <p:cNvPr id="70" name="Rectangle 6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760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The flowchart(s)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42400" y="2336173"/>
            <a:ext cx="2881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000" indent="-342000">
              <a:buFont typeface="+mj-lt"/>
              <a:buAutoNum type="arabicParenR" startAt="3"/>
            </a:pPr>
            <a:r>
              <a:rPr lang="it-IT" sz="2400" dirty="0"/>
              <a:t>You extract physics</a:t>
            </a:r>
          </a:p>
        </p:txBody>
      </p:sp>
      <p:sp>
        <p:nvSpPr>
          <p:cNvPr id="7" name="Down Arrow 6"/>
          <p:cNvSpPr/>
          <p:nvPr/>
        </p:nvSpPr>
        <p:spPr>
          <a:xfrm flipV="1">
            <a:off x="3963600" y="2880227"/>
            <a:ext cx="1217645" cy="686795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9" b="14039"/>
          <a:stretch/>
        </p:blipFill>
        <p:spPr>
          <a:xfrm>
            <a:off x="457200" y="4929191"/>
            <a:ext cx="1978969" cy="14314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42400" y="5303957"/>
            <a:ext cx="35911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000" indent="-342000">
              <a:buFont typeface="+mj-lt"/>
              <a:buAutoNum type="arabicParenR"/>
            </a:pPr>
            <a:r>
              <a:rPr lang="it-IT" sz="2400" dirty="0"/>
              <a:t>You start with data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642400" y="3758308"/>
            <a:ext cx="53799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arenR" startAt="2"/>
            </a:pPr>
            <a:r>
              <a:rPr lang="it-IT" sz="2400" dirty="0"/>
              <a:t>You choose a set of generic amplitudes</a:t>
            </a:r>
          </a:p>
        </p:txBody>
      </p:sp>
      <p:sp>
        <p:nvSpPr>
          <p:cNvPr id="100" name="Down Arrow 99"/>
          <p:cNvSpPr/>
          <p:nvPr/>
        </p:nvSpPr>
        <p:spPr>
          <a:xfrm flipV="1">
            <a:off x="3963600" y="4454474"/>
            <a:ext cx="1217645" cy="686795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ounded Rectangle 30"/>
          <p:cNvSpPr/>
          <p:nvPr/>
        </p:nvSpPr>
        <p:spPr>
          <a:xfrm>
            <a:off x="4823927" y="837076"/>
            <a:ext cx="4243873" cy="130781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400" dirty="0">
                <a:solidFill>
                  <a:schemeClr val="tx1"/>
                </a:solidFill>
              </a:rPr>
              <a:t>Less predictive power </a:t>
            </a:r>
            <a:r>
              <a:rPr lang="it-IT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it-IT" sz="2400" b="1" dirty="0">
              <a:solidFill>
                <a:srgbClr val="00B050"/>
              </a:solidFill>
            </a:endParaRPr>
          </a:p>
          <a:p>
            <a:r>
              <a:rPr lang="it-IT" sz="2400" dirty="0">
                <a:solidFill>
                  <a:schemeClr val="tx1"/>
                </a:solidFill>
              </a:rPr>
              <a:t>Some physical interpretation </a:t>
            </a:r>
            <a:r>
              <a:rPr lang="it-IT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br>
              <a:rPr lang="it-IT" sz="2400" b="1" dirty="0">
                <a:solidFill>
                  <a:srgbClr val="00B050"/>
                </a:solidFill>
                <a:sym typeface="Wingdings" panose="05000000000000000000" pitchFamily="2" charset="2"/>
              </a:rPr>
            </a:br>
            <a:r>
              <a:rPr lang="it-IT" sz="2400" dirty="0">
                <a:solidFill>
                  <a:schemeClr val="tx1"/>
                </a:solidFill>
              </a:rPr>
              <a:t>Minimally biased </a:t>
            </a:r>
            <a:r>
              <a:rPr lang="it-IT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it-IT" sz="2400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8" t="29405" r="68673" b="17957"/>
          <a:stretch/>
        </p:blipFill>
        <p:spPr>
          <a:xfrm>
            <a:off x="457200" y="1857692"/>
            <a:ext cx="1956380" cy="15077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3"/>
          <a:stretch/>
        </p:blipFill>
        <p:spPr>
          <a:xfrm>
            <a:off x="469257" y="3497800"/>
            <a:ext cx="1944324" cy="121941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8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8" grpId="0"/>
      <p:bldP spid="100" grpId="0" animBg="1"/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it-IT" sz="3600" dirty="0">
                    <a:solidFill>
                      <a:schemeClr val="tx2"/>
                    </a:solidFill>
                  </a:rPr>
                  <a:t>-Matrix principles</a:t>
                </a:r>
              </a:p>
            </p:txBody>
          </p:sp>
        </mc:Choice>
        <mc:Fallback xmlns="">
          <p:sp>
            <p:nvSpPr>
              <p:cNvPr id="8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3"/>
                <a:stretch>
                  <a:fillRect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00" y="1045218"/>
            <a:ext cx="3800253" cy="2437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31" y="3484412"/>
            <a:ext cx="3801600" cy="20648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0" y="1050604"/>
            <a:ext cx="4163348" cy="2423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TextBox 4"/>
          <p:cNvSpPr txBox="1"/>
          <p:nvPr/>
        </p:nvSpPr>
        <p:spPr>
          <a:xfrm>
            <a:off x="5994744" y="3062363"/>
            <a:ext cx="1488501" cy="397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Analyticity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7287" y="5660021"/>
            <a:ext cx="3879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+ Lorentz, discrete &amp; global symmetries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 t="4535" r="5753" b="24303"/>
          <a:stretch/>
        </p:blipFill>
        <p:spPr>
          <a:xfrm>
            <a:off x="4572000" y="1045218"/>
            <a:ext cx="2163778" cy="20460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115529" y="2709212"/>
                <a:ext cx="2832489" cy="493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it-IT" sz="2000" b="0" i="0" smtClean="0">
                              <a:latin typeface="Cambria Math" panose="020405030504060302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→0</m:t>
                          </m:r>
                        </m:lim>
                      </m:limLow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)⁡</m:t>
                      </m:r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529" y="2709212"/>
                <a:ext cx="2832489" cy="493212"/>
              </a:xfrm>
              <a:prstGeom prst="rect">
                <a:avLst/>
              </a:prstGeom>
              <a:blipFill rotWithShape="0">
                <a:blip r:embed="rId7"/>
                <a:stretch>
                  <a:fillRect b="-24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1162050" y="3619500"/>
            <a:ext cx="2647950" cy="361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ctangle 13"/>
          <p:cNvSpPr/>
          <p:nvPr/>
        </p:nvSpPr>
        <p:spPr>
          <a:xfrm>
            <a:off x="4290078" y="3723488"/>
            <a:ext cx="47271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These are </a:t>
            </a:r>
            <a:r>
              <a:rPr lang="it-IT" dirty="0">
                <a:solidFill>
                  <a:srgbClr val="3333FF"/>
                </a:solidFill>
              </a:rPr>
              <a:t>constraints</a:t>
            </a:r>
            <a:r>
              <a:rPr lang="it-IT" dirty="0"/>
              <a:t> the amplitudes have to satisfy, but </a:t>
            </a:r>
            <a:r>
              <a:rPr lang="it-IT" dirty="0">
                <a:solidFill>
                  <a:srgbClr val="3333FF"/>
                </a:solidFill>
              </a:rPr>
              <a:t>do not fix the dynamics</a:t>
            </a:r>
          </a:p>
          <a:p>
            <a:endParaRPr lang="it-IT" dirty="0"/>
          </a:p>
          <a:p>
            <a:r>
              <a:rPr lang="it-IT" dirty="0"/>
              <a:t>They can be imposed with an </a:t>
            </a:r>
            <a:r>
              <a:rPr lang="it-IT" dirty="0">
                <a:solidFill>
                  <a:srgbClr val="3333FF"/>
                </a:solidFill>
              </a:rPr>
              <a:t>increasing amount of rigor</a:t>
            </a:r>
            <a:r>
              <a:rPr lang="it-IT" dirty="0"/>
              <a:t>, to extract robust physics information</a:t>
            </a:r>
            <a:br>
              <a:rPr lang="it-IT" dirty="0"/>
            </a:br>
            <a:r>
              <a:rPr lang="it-IT" dirty="0">
                <a:solidFill>
                  <a:srgbClr val="3333FF"/>
                </a:solidFill>
              </a:rPr>
              <a:t> </a:t>
            </a:r>
            <a:endParaRPr lang="it-IT" dirty="0"/>
          </a:p>
          <a:p>
            <a:r>
              <a:rPr lang="it-IT" dirty="0"/>
              <a:t>The «background» phenomena can be effectively parameterized in a </a:t>
            </a:r>
            <a:r>
              <a:rPr lang="it-IT" dirty="0">
                <a:solidFill>
                  <a:srgbClr val="3333FF"/>
                </a:solidFill>
              </a:rPr>
              <a:t>controlled way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648139" y="3666183"/>
                <a:ext cx="283248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sz="2000" b="0" i="0" smtClean="0"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sSup>
                        <m:s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 ⁡</m:t>
                      </m:r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8139" y="3666183"/>
                <a:ext cx="2832489" cy="400110"/>
              </a:xfrm>
              <a:prstGeom prst="rect">
                <a:avLst/>
              </a:prstGeom>
              <a:blipFill rotWithShape="0"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61577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Potential</a:t>
            </a:r>
            <a:r>
              <a:rPr lang="it-IT" sz="3600" dirty="0"/>
              <a:t> </a:t>
            </a:r>
            <a:r>
              <a:rPr lang="it-IT" sz="3600" dirty="0" err="1"/>
              <a:t>problems</a:t>
            </a:r>
            <a:endParaRPr lang="it-IT" sz="3600" dirty="0"/>
          </a:p>
        </p:txBody>
      </p:sp>
      <p:sp>
        <p:nvSpPr>
          <p:cNvPr id="14" name="Rectangle 13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1C75112-BF51-13DD-53CA-44CBBB53422F}"/>
              </a:ext>
            </a:extLst>
          </p:cNvPr>
          <p:cNvSpPr txBox="1"/>
          <p:nvPr/>
        </p:nvSpPr>
        <p:spPr>
          <a:xfrm>
            <a:off x="147941" y="1442917"/>
            <a:ext cx="864678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>
                <a:solidFill>
                  <a:srgbClr val="FF0000"/>
                </a:solidFill>
              </a:rPr>
              <a:t>We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can’t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afford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being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misguided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/>
              <a:t>by </a:t>
            </a:r>
            <a:r>
              <a:rPr lang="it-IT" sz="2400" dirty="0" err="1"/>
              <a:t>simplistic</a:t>
            </a:r>
            <a:r>
              <a:rPr lang="it-IT" sz="2400" dirty="0"/>
              <a:t> </a:t>
            </a:r>
            <a:r>
              <a:rPr lang="it-IT" sz="2400" dirty="0" err="1"/>
              <a:t>resonance</a:t>
            </a:r>
            <a:r>
              <a:rPr lang="it-IT" sz="2400" dirty="0"/>
              <a:t> </a:t>
            </a:r>
            <a:r>
              <a:rPr lang="it-IT" sz="2400" dirty="0" err="1"/>
              <a:t>extraction</a:t>
            </a:r>
            <a:r>
              <a:rPr lang="it-IT" sz="2400" dirty="0"/>
              <a:t>!</a:t>
            </a:r>
            <a:br>
              <a:rPr lang="it-IT" sz="2400" dirty="0"/>
            </a:br>
            <a:r>
              <a:rPr lang="it-IT" sz="2400" dirty="0" err="1"/>
              <a:t>This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true</a:t>
            </a:r>
            <a:r>
              <a:rPr lang="it-IT" sz="2400" dirty="0"/>
              <a:t> in </a:t>
            </a:r>
            <a:r>
              <a:rPr lang="it-IT" sz="2400" dirty="0" err="1"/>
              <a:t>particular</a:t>
            </a:r>
            <a:r>
              <a:rPr lang="it-IT" sz="2400" dirty="0"/>
              <a:t> in the light </a:t>
            </a:r>
            <a:r>
              <a:rPr lang="it-IT" sz="2400" dirty="0" err="1"/>
              <a:t>sector</a:t>
            </a:r>
            <a:r>
              <a:rPr lang="it-IT" sz="2400" dirty="0"/>
              <a:t>, </a:t>
            </a:r>
            <a:r>
              <a:rPr lang="it-IT" sz="2400" dirty="0" err="1"/>
              <a:t>where</a:t>
            </a:r>
            <a:r>
              <a:rPr lang="it-IT" sz="2400" dirty="0"/>
              <a:t> </a:t>
            </a:r>
            <a:r>
              <a:rPr lang="it-IT" sz="2400" dirty="0" err="1"/>
              <a:t>states</a:t>
            </a:r>
            <a:r>
              <a:rPr lang="it-IT" sz="2400" dirty="0"/>
              <a:t> are </a:t>
            </a:r>
            <a:r>
              <a:rPr lang="it-IT" sz="2400" dirty="0" err="1"/>
              <a:t>broader</a:t>
            </a:r>
            <a:endParaRPr lang="it-IT" sz="2400" dirty="0"/>
          </a:p>
          <a:p>
            <a:endParaRPr lang="it-IT" sz="2400" dirty="0"/>
          </a:p>
          <a:p>
            <a:r>
              <a:rPr lang="it-IT" sz="2400" dirty="0" err="1"/>
              <a:t>Amplitude</a:t>
            </a:r>
            <a:r>
              <a:rPr lang="it-IT" sz="2400" dirty="0"/>
              <a:t> </a:t>
            </a:r>
            <a:r>
              <a:rPr lang="it-IT" sz="2400" dirty="0" err="1"/>
              <a:t>analysis</a:t>
            </a:r>
            <a:r>
              <a:rPr lang="it-IT" sz="2400" dirty="0"/>
              <a:t> </a:t>
            </a:r>
            <a:r>
              <a:rPr lang="it-IT" sz="2400" dirty="0" err="1"/>
              <a:t>requires</a:t>
            </a:r>
            <a:r>
              <a:rPr lang="it-IT" sz="2400" dirty="0"/>
              <a:t> </a:t>
            </a:r>
            <a:r>
              <a:rPr lang="it-IT" sz="2400" dirty="0" err="1"/>
              <a:t>collaboration</a:t>
            </a:r>
            <a:r>
              <a:rPr lang="it-IT" sz="2400" dirty="0"/>
              <a:t> </a:t>
            </a:r>
            <a:br>
              <a:rPr lang="it-IT" sz="2400" dirty="0"/>
            </a:br>
            <a:r>
              <a:rPr lang="it-IT" sz="2400" dirty="0"/>
              <a:t>of </a:t>
            </a:r>
            <a:r>
              <a:rPr lang="it-IT" sz="2400" dirty="0" err="1">
                <a:solidFill>
                  <a:srgbClr val="FF0000"/>
                </a:solidFill>
              </a:rPr>
              <a:t>theorists</a:t>
            </a:r>
            <a:r>
              <a:rPr lang="it-IT" sz="2400" dirty="0">
                <a:solidFill>
                  <a:srgbClr val="FF0000"/>
                </a:solidFill>
              </a:rPr>
              <a:t> and </a:t>
            </a:r>
            <a:r>
              <a:rPr lang="it-IT" sz="2400" dirty="0" err="1">
                <a:solidFill>
                  <a:srgbClr val="FF0000"/>
                </a:solidFill>
              </a:rPr>
              <a:t>experimentalists</a:t>
            </a:r>
            <a:endParaRPr lang="it-IT" sz="2400" dirty="0">
              <a:solidFill>
                <a:srgbClr val="FF0000"/>
              </a:solidFill>
            </a:endParaRPr>
          </a:p>
          <a:p>
            <a:endParaRPr lang="it-IT" sz="2400" dirty="0"/>
          </a:p>
          <a:p>
            <a:r>
              <a:rPr lang="it-IT" sz="2400" dirty="0" err="1"/>
              <a:t>However</a:t>
            </a:r>
            <a:r>
              <a:rPr lang="it-IT" sz="2400" dirty="0"/>
              <a:t>,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we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don’t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have</a:t>
            </a:r>
            <a:r>
              <a:rPr lang="it-IT" sz="2400" dirty="0">
                <a:solidFill>
                  <a:srgbClr val="FF0000"/>
                </a:solidFill>
              </a:rPr>
              <a:t> a </a:t>
            </a:r>
            <a:r>
              <a:rPr lang="it-IT" sz="2400" dirty="0" err="1">
                <a:solidFill>
                  <a:srgbClr val="FF0000"/>
                </a:solidFill>
              </a:rPr>
              <a:t>universal</a:t>
            </a:r>
            <a:r>
              <a:rPr lang="it-IT" sz="2400" dirty="0">
                <a:solidFill>
                  <a:srgbClr val="FF0000"/>
                </a:solidFill>
              </a:rPr>
              <a:t> recipe</a:t>
            </a:r>
            <a:r>
              <a:rPr lang="it-IT" sz="2400" dirty="0"/>
              <a:t> to do </a:t>
            </a:r>
            <a:r>
              <a:rPr lang="it-IT" sz="2400" dirty="0" err="1"/>
              <a:t>things</a:t>
            </a:r>
            <a:r>
              <a:rPr lang="it-IT" sz="2400" dirty="0"/>
              <a:t> </a:t>
            </a:r>
            <a:r>
              <a:rPr lang="it-IT" sz="2400" dirty="0" err="1"/>
              <a:t>right</a:t>
            </a:r>
            <a:endParaRPr lang="it-IT" sz="2400" dirty="0"/>
          </a:p>
          <a:p>
            <a:r>
              <a:rPr lang="it-IT" sz="2400" dirty="0" err="1"/>
              <a:t>We</a:t>
            </a:r>
            <a:r>
              <a:rPr lang="it-IT" sz="2400" dirty="0"/>
              <a:t> </a:t>
            </a:r>
            <a:r>
              <a:rPr lang="it-IT" sz="2400" dirty="0" err="1"/>
              <a:t>have</a:t>
            </a:r>
            <a:r>
              <a:rPr lang="it-IT" sz="2400" dirty="0"/>
              <a:t> to </a:t>
            </a:r>
            <a:r>
              <a:rPr lang="it-IT" sz="2400" dirty="0" err="1"/>
              <a:t>proceed</a:t>
            </a:r>
            <a:r>
              <a:rPr lang="it-IT" sz="2400" dirty="0"/>
              <a:t>:</a:t>
            </a:r>
          </a:p>
          <a:p>
            <a:pPr marL="342900" indent="-3429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400" dirty="0"/>
              <a:t>Case-by-case</a:t>
            </a:r>
          </a:p>
          <a:p>
            <a:pPr marL="342900" indent="-3429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400" dirty="0" err="1"/>
              <a:t>Keep</a:t>
            </a:r>
            <a:r>
              <a:rPr lang="it-IT" sz="2400" dirty="0"/>
              <a:t> in mind the </a:t>
            </a:r>
            <a:r>
              <a:rPr lang="it-IT" sz="2400" dirty="0" err="1"/>
              <a:t>limitations</a:t>
            </a:r>
            <a:r>
              <a:rPr lang="it-IT" sz="2400" dirty="0"/>
              <a:t> of </a:t>
            </a:r>
            <a:r>
              <a:rPr lang="it-IT" sz="2400" dirty="0" err="1"/>
              <a:t>each</a:t>
            </a:r>
            <a:r>
              <a:rPr lang="it-IT" sz="2400" dirty="0"/>
              <a:t> </a:t>
            </a:r>
            <a:r>
              <a:rPr lang="it-IT" sz="2400" dirty="0" err="1"/>
              <a:t>approach</a:t>
            </a:r>
            <a:endParaRPr lang="it-IT" sz="2400" dirty="0"/>
          </a:p>
          <a:p>
            <a:pPr marL="342900" indent="-3429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400" dirty="0" err="1"/>
              <a:t>Overstudy</a:t>
            </a:r>
            <a:r>
              <a:rPr lang="it-IT" sz="2400" dirty="0"/>
              <a:t> (the more </a:t>
            </a:r>
            <a:r>
              <a:rPr lang="it-IT" sz="2400" dirty="0" err="1"/>
              <a:t>approaches</a:t>
            </a:r>
            <a:r>
              <a:rPr lang="it-IT" sz="2400" dirty="0"/>
              <a:t> the </a:t>
            </a:r>
            <a:r>
              <a:rPr lang="it-IT" sz="2400" dirty="0" err="1"/>
              <a:t>better</a:t>
            </a:r>
            <a:r>
              <a:rPr lang="it-IT" sz="2400" dirty="0"/>
              <a:t>)</a:t>
            </a:r>
          </a:p>
          <a:p>
            <a:pPr marL="342900" indent="-34290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400" dirty="0"/>
              <a:t>No </a:t>
            </a:r>
            <a:r>
              <a:rPr lang="it-IT" sz="2400" dirty="0" err="1"/>
              <a:t>overstatement</a:t>
            </a:r>
            <a:r>
              <a:rPr lang="it-IT" sz="2400" dirty="0"/>
              <a:t> (do-no-</a:t>
            </a:r>
            <a:r>
              <a:rPr lang="it-IT" sz="2400" dirty="0" err="1"/>
              <a:t>harm</a:t>
            </a:r>
            <a:r>
              <a:rPr lang="it-IT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618486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>
                <a:solidFill>
                  <a:schemeClr val="tx2"/>
                </a:solidFill>
              </a:rPr>
              <a:t>Weinberg’s</a:t>
            </a:r>
            <a:r>
              <a:rPr lang="it-IT" sz="3600" dirty="0">
                <a:solidFill>
                  <a:schemeClr val="tx2"/>
                </a:solidFill>
              </a:rPr>
              <a:t> </a:t>
            </a:r>
            <a:r>
              <a:rPr lang="it-IT" sz="3600" dirty="0" err="1">
                <a:solidFill>
                  <a:schemeClr val="tx2"/>
                </a:solidFill>
              </a:rPr>
              <a:t>criterion</a:t>
            </a:r>
            <a:r>
              <a:rPr lang="it-IT" sz="3600" dirty="0">
                <a:solidFill>
                  <a:schemeClr val="tx2"/>
                </a:solidFill>
              </a:rPr>
              <a:t> and </a:t>
            </a:r>
            <a:r>
              <a:rPr lang="it-IT" sz="3600" dirty="0" err="1">
                <a:solidFill>
                  <a:schemeClr val="tx2"/>
                </a:solidFill>
              </a:rPr>
              <a:t>lineshapes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27BA2DFF-8E59-4DFE-F3BF-3F17DB09044F}"/>
                  </a:ext>
                </a:extLst>
              </p:cNvPr>
              <p:cNvSpPr txBox="1"/>
              <p:nvPr/>
            </p:nvSpPr>
            <p:spPr>
              <a:xfrm>
                <a:off x="42726" y="1294101"/>
                <a:ext cx="9101274" cy="19389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Let </a:t>
                </a:r>
                <a:r>
                  <a:rPr lang="it-IT" sz="2400" dirty="0" err="1"/>
                  <a:t>us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imagine</a:t>
                </a:r>
                <a:r>
                  <a:rPr lang="it-IT" sz="2400" dirty="0"/>
                  <a:t> to </a:t>
                </a:r>
                <a:r>
                  <a:rPr lang="it-IT" sz="2400" dirty="0" err="1"/>
                  <a:t>have</a:t>
                </a:r>
                <a:r>
                  <a:rPr lang="it-IT" sz="2400" dirty="0"/>
                  <a:t> a theory with a </a:t>
                </a:r>
                <a:r>
                  <a:rPr lang="it-IT" sz="2400" dirty="0" err="1"/>
                  <a:t>bound</a:t>
                </a:r>
                <a:r>
                  <a:rPr lang="it-IT" sz="2400" dirty="0"/>
                  <a:t> state with a </a:t>
                </a:r>
                <a:r>
                  <a:rPr lang="it-IT" sz="2400" dirty="0" err="1"/>
                  <a:t>binding</a:t>
                </a:r>
                <a:r>
                  <a:rPr lang="it-IT" sz="2400" dirty="0"/>
                  <a:t> </a:t>
                </a:r>
                <a:br>
                  <a:rPr lang="it-IT" sz="2400" dirty="0"/>
                </a:br>
                <a:r>
                  <a:rPr lang="it-IT" sz="2400" dirty="0" err="1"/>
                  <a:t>momentum</a:t>
                </a:r>
                <a:r>
                  <a:rPr lang="it-IT" sz="2400" dirty="0"/>
                  <a:t> </a:t>
                </a:r>
                <a:r>
                  <a:rPr lang="it-IT" sz="2400" dirty="0" err="1"/>
                  <a:t>much</a:t>
                </a:r>
                <a:r>
                  <a:rPr lang="it-IT" sz="2400" dirty="0"/>
                  <a:t> </a:t>
                </a:r>
                <a:r>
                  <a:rPr lang="it-IT" sz="2400" dirty="0" err="1"/>
                  <a:t>smaller</a:t>
                </a:r>
                <a:r>
                  <a:rPr lang="it-IT" sz="2400" dirty="0"/>
                  <a:t> </a:t>
                </a:r>
                <a:r>
                  <a:rPr lang="it-IT" sz="2400" dirty="0" err="1"/>
                  <a:t>than</a:t>
                </a:r>
                <a:r>
                  <a:rPr lang="it-IT" sz="2400" dirty="0"/>
                  <a:t> the inverse of the range of the </a:t>
                </a:r>
                <a:r>
                  <a:rPr lang="it-IT" sz="2400" dirty="0" err="1"/>
                  <a:t>potential</a:t>
                </a:r>
                <a:endParaRPr lang="it-IT" sz="2400" dirty="0"/>
              </a:p>
              <a:p>
                <a:endParaRPr lang="it-IT" sz="2400" dirty="0"/>
              </a:p>
              <a:p>
                <a:r>
                  <a:rPr lang="it-IT" sz="2400" dirty="0"/>
                  <a:t>The </a:t>
                </a:r>
                <a:r>
                  <a:rPr lang="it-IT" sz="2400" dirty="0" err="1"/>
                  <a:t>potential</a:t>
                </a:r>
                <a:r>
                  <a:rPr lang="it-IT" sz="2400" dirty="0"/>
                  <a:t>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just a delta </a:t>
                </a:r>
                <a:r>
                  <a:rPr lang="it-IT" sz="2400" dirty="0" err="1"/>
                  <a:t>function</a:t>
                </a:r>
                <a:r>
                  <a:rPr lang="it-IT" sz="2400" dirty="0"/>
                  <a:t>,</a:t>
                </a:r>
                <a:br>
                  <a:rPr lang="it-IT" sz="2400" dirty="0"/>
                </a:br>
                <a:r>
                  <a:rPr lang="it-IT" sz="2400" dirty="0" err="1"/>
                  <a:t>we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calculate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r>
                      <a:rPr lang="it-IT" sz="2400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2400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it-IT" sz="2400" dirty="0"/>
                  <a:t> scattering </a:t>
                </a:r>
                <a:r>
                  <a:rPr lang="it-IT" sz="2400" dirty="0" err="1"/>
                  <a:t>amplitude</a:t>
                </a:r>
                <a:endParaRPr lang="it-IT" sz="2400" dirty="0"/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27BA2DFF-8E59-4DFE-F3BF-3F17DB0904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26" y="1294101"/>
                <a:ext cx="9101274" cy="1938992"/>
              </a:xfrm>
              <a:prstGeom prst="rect">
                <a:avLst/>
              </a:prstGeom>
              <a:blipFill>
                <a:blip r:embed="rId3"/>
                <a:stretch>
                  <a:fillRect l="-1005" t="-2516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566E4B63-9A11-3637-A60B-D60CDAFF79F2}"/>
              </a:ext>
            </a:extLst>
          </p:cNvPr>
          <p:cNvCxnSpPr/>
          <p:nvPr/>
        </p:nvCxnSpPr>
        <p:spPr>
          <a:xfrm>
            <a:off x="1141683" y="3537414"/>
            <a:ext cx="746620" cy="7466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F90935C1-3795-151D-BC67-3EB45584DDD5}"/>
              </a:ext>
            </a:extLst>
          </p:cNvPr>
          <p:cNvCxnSpPr>
            <a:cxnSpLocks/>
          </p:cNvCxnSpPr>
          <p:nvPr/>
        </p:nvCxnSpPr>
        <p:spPr>
          <a:xfrm flipV="1">
            <a:off x="1141683" y="3537414"/>
            <a:ext cx="746620" cy="7466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igura a mano libera: forma 5">
            <a:extLst>
              <a:ext uri="{FF2B5EF4-FFF2-40B4-BE49-F238E27FC236}">
                <a16:creationId xmlns:a16="http://schemas.microsoft.com/office/drawing/2014/main" id="{CCBF3DFB-7FBD-0EB6-A5EB-951767EEF131}"/>
              </a:ext>
            </a:extLst>
          </p:cNvPr>
          <p:cNvSpPr/>
          <p:nvPr/>
        </p:nvSpPr>
        <p:spPr>
          <a:xfrm>
            <a:off x="2794314" y="3512247"/>
            <a:ext cx="1157681" cy="687907"/>
          </a:xfrm>
          <a:custGeom>
            <a:avLst/>
            <a:gdLst>
              <a:gd name="connsiteX0" fmla="*/ 0 w 1224396"/>
              <a:gd name="connsiteY0" fmla="*/ 96543 h 784456"/>
              <a:gd name="connsiteX1" fmla="*/ 570451 w 1224396"/>
              <a:gd name="connsiteY1" fmla="*/ 784440 h 784456"/>
              <a:gd name="connsiteX2" fmla="*/ 1149292 w 1224396"/>
              <a:gd name="connsiteY2" fmla="*/ 79765 h 784456"/>
              <a:gd name="connsiteX3" fmla="*/ 1199626 w 1224396"/>
              <a:gd name="connsiteY3" fmla="*/ 46209 h 784456"/>
              <a:gd name="connsiteX0" fmla="*/ 0 w 1149292"/>
              <a:gd name="connsiteY0" fmla="*/ 16778 h 704691"/>
              <a:gd name="connsiteX1" fmla="*/ 570451 w 1149292"/>
              <a:gd name="connsiteY1" fmla="*/ 704675 h 704691"/>
              <a:gd name="connsiteX2" fmla="*/ 1149292 w 1149292"/>
              <a:gd name="connsiteY2" fmla="*/ 0 h 704691"/>
              <a:gd name="connsiteX0" fmla="*/ 0 w 1157681"/>
              <a:gd name="connsiteY0" fmla="*/ 0 h 687907"/>
              <a:gd name="connsiteX1" fmla="*/ 570451 w 1157681"/>
              <a:gd name="connsiteY1" fmla="*/ 687897 h 687907"/>
              <a:gd name="connsiteX2" fmla="*/ 1157681 w 1157681"/>
              <a:gd name="connsiteY2" fmla="*/ 16778 h 687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7681" h="687907">
                <a:moveTo>
                  <a:pt x="0" y="0"/>
                </a:moveTo>
                <a:cubicBezTo>
                  <a:pt x="189451" y="345346"/>
                  <a:pt x="377504" y="685101"/>
                  <a:pt x="570451" y="687897"/>
                </a:cubicBezTo>
                <a:cubicBezTo>
                  <a:pt x="763398" y="690693"/>
                  <a:pt x="1052819" y="139817"/>
                  <a:pt x="1157681" y="1677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igura a mano libera: forma 11">
            <a:extLst>
              <a:ext uri="{FF2B5EF4-FFF2-40B4-BE49-F238E27FC236}">
                <a16:creationId xmlns:a16="http://schemas.microsoft.com/office/drawing/2014/main" id="{32E400DF-ECBD-EF32-8FB2-4C8E909BD6A5}"/>
              </a:ext>
            </a:extLst>
          </p:cNvPr>
          <p:cNvSpPr/>
          <p:nvPr/>
        </p:nvSpPr>
        <p:spPr>
          <a:xfrm flipV="1">
            <a:off x="2794313" y="3526918"/>
            <a:ext cx="1157681" cy="687907"/>
          </a:xfrm>
          <a:custGeom>
            <a:avLst/>
            <a:gdLst>
              <a:gd name="connsiteX0" fmla="*/ 0 w 1224396"/>
              <a:gd name="connsiteY0" fmla="*/ 96543 h 784456"/>
              <a:gd name="connsiteX1" fmla="*/ 570451 w 1224396"/>
              <a:gd name="connsiteY1" fmla="*/ 784440 h 784456"/>
              <a:gd name="connsiteX2" fmla="*/ 1149292 w 1224396"/>
              <a:gd name="connsiteY2" fmla="*/ 79765 h 784456"/>
              <a:gd name="connsiteX3" fmla="*/ 1199626 w 1224396"/>
              <a:gd name="connsiteY3" fmla="*/ 46209 h 784456"/>
              <a:gd name="connsiteX0" fmla="*/ 0 w 1149292"/>
              <a:gd name="connsiteY0" fmla="*/ 16778 h 704691"/>
              <a:gd name="connsiteX1" fmla="*/ 570451 w 1149292"/>
              <a:gd name="connsiteY1" fmla="*/ 704675 h 704691"/>
              <a:gd name="connsiteX2" fmla="*/ 1149292 w 1149292"/>
              <a:gd name="connsiteY2" fmla="*/ 0 h 704691"/>
              <a:gd name="connsiteX0" fmla="*/ 0 w 1157681"/>
              <a:gd name="connsiteY0" fmla="*/ 0 h 687907"/>
              <a:gd name="connsiteX1" fmla="*/ 570451 w 1157681"/>
              <a:gd name="connsiteY1" fmla="*/ 687897 h 687907"/>
              <a:gd name="connsiteX2" fmla="*/ 1157681 w 1157681"/>
              <a:gd name="connsiteY2" fmla="*/ 16778 h 687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7681" h="687907">
                <a:moveTo>
                  <a:pt x="0" y="0"/>
                </a:moveTo>
                <a:cubicBezTo>
                  <a:pt x="189451" y="345346"/>
                  <a:pt x="377504" y="685101"/>
                  <a:pt x="570451" y="687897"/>
                </a:cubicBezTo>
                <a:cubicBezTo>
                  <a:pt x="763398" y="690693"/>
                  <a:pt x="1052819" y="139817"/>
                  <a:pt x="1157681" y="1677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igura a mano libera: forma 10">
            <a:extLst>
              <a:ext uri="{FF2B5EF4-FFF2-40B4-BE49-F238E27FC236}">
                <a16:creationId xmlns:a16="http://schemas.microsoft.com/office/drawing/2014/main" id="{A8B01D4A-CAFC-9097-D8E9-5E4C6D508621}"/>
              </a:ext>
            </a:extLst>
          </p:cNvPr>
          <p:cNvSpPr/>
          <p:nvPr/>
        </p:nvSpPr>
        <p:spPr>
          <a:xfrm>
            <a:off x="4824450" y="3520616"/>
            <a:ext cx="1476462" cy="654361"/>
          </a:xfrm>
          <a:custGeom>
            <a:avLst/>
            <a:gdLst>
              <a:gd name="connsiteX0" fmla="*/ 0 w 1476462"/>
              <a:gd name="connsiteY0" fmla="*/ 8409 h 654361"/>
              <a:gd name="connsiteX1" fmla="*/ 520117 w 1476462"/>
              <a:gd name="connsiteY1" fmla="*/ 629194 h 654361"/>
              <a:gd name="connsiteX2" fmla="*/ 947956 w 1476462"/>
              <a:gd name="connsiteY2" fmla="*/ 20 h 654361"/>
              <a:gd name="connsiteX3" fmla="*/ 1476462 w 1476462"/>
              <a:gd name="connsiteY3" fmla="*/ 654361 h 65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6462" h="654361">
                <a:moveTo>
                  <a:pt x="0" y="8409"/>
                </a:moveTo>
                <a:cubicBezTo>
                  <a:pt x="181062" y="319500"/>
                  <a:pt x="362124" y="630592"/>
                  <a:pt x="520117" y="629194"/>
                </a:cubicBezTo>
                <a:cubicBezTo>
                  <a:pt x="678110" y="627796"/>
                  <a:pt x="788565" y="-4174"/>
                  <a:pt x="947956" y="20"/>
                </a:cubicBezTo>
                <a:cubicBezTo>
                  <a:pt x="1107347" y="4214"/>
                  <a:pt x="1291904" y="329287"/>
                  <a:pt x="1476462" y="65436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igura a mano libera: forma 13">
            <a:extLst>
              <a:ext uri="{FF2B5EF4-FFF2-40B4-BE49-F238E27FC236}">
                <a16:creationId xmlns:a16="http://schemas.microsoft.com/office/drawing/2014/main" id="{7DF6F685-017D-FD61-E4FC-66107CDA25DA}"/>
              </a:ext>
            </a:extLst>
          </p:cNvPr>
          <p:cNvSpPr/>
          <p:nvPr/>
        </p:nvSpPr>
        <p:spPr>
          <a:xfrm flipV="1">
            <a:off x="4824449" y="3512247"/>
            <a:ext cx="1476462" cy="654361"/>
          </a:xfrm>
          <a:custGeom>
            <a:avLst/>
            <a:gdLst>
              <a:gd name="connsiteX0" fmla="*/ 0 w 1476462"/>
              <a:gd name="connsiteY0" fmla="*/ 8409 h 654361"/>
              <a:gd name="connsiteX1" fmla="*/ 520117 w 1476462"/>
              <a:gd name="connsiteY1" fmla="*/ 629194 h 654361"/>
              <a:gd name="connsiteX2" fmla="*/ 947956 w 1476462"/>
              <a:gd name="connsiteY2" fmla="*/ 20 h 654361"/>
              <a:gd name="connsiteX3" fmla="*/ 1476462 w 1476462"/>
              <a:gd name="connsiteY3" fmla="*/ 654361 h 65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6462" h="654361">
                <a:moveTo>
                  <a:pt x="0" y="8409"/>
                </a:moveTo>
                <a:cubicBezTo>
                  <a:pt x="181062" y="319500"/>
                  <a:pt x="362124" y="630592"/>
                  <a:pt x="520117" y="629194"/>
                </a:cubicBezTo>
                <a:cubicBezTo>
                  <a:pt x="678110" y="627796"/>
                  <a:pt x="788565" y="-4174"/>
                  <a:pt x="947956" y="20"/>
                </a:cubicBezTo>
                <a:cubicBezTo>
                  <a:pt x="1107347" y="4214"/>
                  <a:pt x="1291904" y="329287"/>
                  <a:pt x="1476462" y="65436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093A130-F7AA-A424-F2F1-34798A0DE8F2}"/>
              </a:ext>
            </a:extLst>
          </p:cNvPr>
          <p:cNvSpPr txBox="1"/>
          <p:nvPr/>
        </p:nvSpPr>
        <p:spPr>
          <a:xfrm>
            <a:off x="2151138" y="3494512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+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397F2C6-D249-3F3A-9B93-3D30834F0AB0}"/>
              </a:ext>
            </a:extLst>
          </p:cNvPr>
          <p:cNvSpPr txBox="1"/>
          <p:nvPr/>
        </p:nvSpPr>
        <p:spPr>
          <a:xfrm>
            <a:off x="4203605" y="3493934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+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86FF29E-C13E-8879-A696-66FD23DDEF56}"/>
              </a:ext>
            </a:extLst>
          </p:cNvPr>
          <p:cNvSpPr txBox="1"/>
          <p:nvPr/>
        </p:nvSpPr>
        <p:spPr>
          <a:xfrm>
            <a:off x="6714751" y="3492778"/>
            <a:ext cx="869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+ 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B81C8970-7447-01CD-386D-5AB47D74F26F}"/>
                  </a:ext>
                </a:extLst>
              </p:cNvPr>
              <p:cNvSpPr txBox="1"/>
              <p:nvPr/>
            </p:nvSpPr>
            <p:spPr>
              <a:xfrm>
                <a:off x="214065" y="4589201"/>
                <a:ext cx="3057697" cy="941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m:rPr>
                              <m:lit/>
                            </m:rP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ad>
                            <m:radPr>
                              <m:degHide m:val="on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B81C8970-7447-01CD-386D-5AB47D74F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065" y="4589201"/>
                <a:ext cx="3057697" cy="941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6042AE69-B46A-F87C-BE1F-DE598F9EF5D2}"/>
                  </a:ext>
                </a:extLst>
              </p:cNvPr>
              <p:cNvSpPr txBox="1"/>
              <p:nvPr/>
            </p:nvSpPr>
            <p:spPr>
              <a:xfrm>
                <a:off x="3588433" y="4837871"/>
                <a:ext cx="5368954" cy="10799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dirty="0"/>
                  <a:t>This </a:t>
                </a:r>
                <a:r>
                  <a:rPr lang="it-IT" dirty="0" err="1"/>
                  <a:t>has</a:t>
                </a:r>
                <a:r>
                  <a:rPr lang="it-IT" dirty="0"/>
                  <a:t> a pole </a:t>
                </a:r>
                <a:r>
                  <a:rPr lang="it-IT" dirty="0" err="1"/>
                  <a:t>at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it-IT" dirty="0"/>
                  <a:t> </a:t>
                </a:r>
                <a:br>
                  <a:rPr lang="it-IT" dirty="0"/>
                </a:br>
                <a:r>
                  <a:rPr lang="it-IT" dirty="0"/>
                  <a:t>and residue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</m:num>
                          <m:den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den>
                        </m:f>
                      </m:e>
                    </m:rad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6042AE69-B46A-F87C-BE1F-DE598F9EF5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8433" y="4837871"/>
                <a:ext cx="5368954" cy="10799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20011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>
                <a:solidFill>
                  <a:schemeClr val="tx2"/>
                </a:solidFill>
              </a:rPr>
              <a:t>Weinberg’s</a:t>
            </a:r>
            <a:r>
              <a:rPr lang="it-IT" sz="3600" dirty="0">
                <a:solidFill>
                  <a:schemeClr val="tx2"/>
                </a:solidFill>
              </a:rPr>
              <a:t> </a:t>
            </a:r>
            <a:r>
              <a:rPr lang="it-IT" sz="3600" dirty="0" err="1">
                <a:solidFill>
                  <a:schemeClr val="tx2"/>
                </a:solidFill>
              </a:rPr>
              <a:t>criterion</a:t>
            </a:r>
            <a:r>
              <a:rPr lang="it-IT" sz="3600" dirty="0">
                <a:solidFill>
                  <a:schemeClr val="tx2"/>
                </a:solidFill>
              </a:rPr>
              <a:t> and </a:t>
            </a:r>
            <a:r>
              <a:rPr lang="it-IT" sz="3600" dirty="0" err="1">
                <a:solidFill>
                  <a:schemeClr val="tx2"/>
                </a:solidFill>
              </a:rPr>
              <a:t>lineshapes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7BA2DFF-8E59-4DFE-F3BF-3F17DB09044F}"/>
              </a:ext>
            </a:extLst>
          </p:cNvPr>
          <p:cNvSpPr txBox="1"/>
          <p:nvPr/>
        </p:nvSpPr>
        <p:spPr>
          <a:xfrm>
            <a:off x="42726" y="1294101"/>
            <a:ext cx="8262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/>
              <a:t>Now</a:t>
            </a:r>
            <a:r>
              <a:rPr lang="it-IT" sz="2400" dirty="0"/>
              <a:t> </a:t>
            </a:r>
            <a:r>
              <a:rPr lang="it-IT" sz="2400" dirty="0" err="1"/>
              <a:t>let</a:t>
            </a:r>
            <a:r>
              <a:rPr lang="it-IT" sz="2400" dirty="0"/>
              <a:t> </a:t>
            </a:r>
            <a:r>
              <a:rPr lang="it-IT" sz="2400" dirty="0" err="1"/>
              <a:t>us</a:t>
            </a:r>
            <a:r>
              <a:rPr lang="it-IT" sz="2400" dirty="0"/>
              <a:t> </a:t>
            </a:r>
            <a:r>
              <a:rPr lang="it-IT" sz="2400" dirty="0" err="1"/>
              <a:t>consider</a:t>
            </a:r>
            <a:r>
              <a:rPr lang="it-IT" sz="2400" dirty="0"/>
              <a:t> the </a:t>
            </a:r>
            <a:r>
              <a:rPr lang="it-IT" sz="2400" dirty="0" err="1"/>
              <a:t>propagation</a:t>
            </a:r>
            <a:r>
              <a:rPr lang="it-IT" sz="2400" dirty="0"/>
              <a:t> of a bare intermediate state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093A130-F7AA-A424-F2F1-34798A0DE8F2}"/>
              </a:ext>
            </a:extLst>
          </p:cNvPr>
          <p:cNvSpPr txBox="1"/>
          <p:nvPr/>
        </p:nvSpPr>
        <p:spPr>
          <a:xfrm>
            <a:off x="1611862" y="2060836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+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397F2C6-D249-3F3A-9B93-3D30834F0AB0}"/>
              </a:ext>
            </a:extLst>
          </p:cNvPr>
          <p:cNvSpPr txBox="1"/>
          <p:nvPr/>
        </p:nvSpPr>
        <p:spPr>
          <a:xfrm>
            <a:off x="3971070" y="2032123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+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86FF29E-C13E-8879-A696-66FD23DDEF56}"/>
              </a:ext>
            </a:extLst>
          </p:cNvPr>
          <p:cNvSpPr txBox="1"/>
          <p:nvPr/>
        </p:nvSpPr>
        <p:spPr>
          <a:xfrm>
            <a:off x="7116077" y="2057867"/>
            <a:ext cx="869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+ 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B81C8970-7447-01CD-386D-5AB47D74F26F}"/>
                  </a:ext>
                </a:extLst>
              </p:cNvPr>
              <p:cNvSpPr txBox="1"/>
              <p:nvPr/>
            </p:nvSpPr>
            <p:spPr>
              <a:xfrm>
                <a:off x="129388" y="3103341"/>
                <a:ext cx="8705140" cy="9942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sSubSup>
                            <m:sSub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ad>
                            <m:radPr>
                              <m:degHide m:val="on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rad>
                        </m:den>
                      </m:f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sSubSup>
                            <m:sSubSup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ad>
                            <m:radPr>
                              <m:degHide m:val="on"/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rad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ad>
                            <m:radPr>
                              <m:degHide m:val="on"/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sSub>
                                <m:sSub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B81C8970-7447-01CD-386D-5AB47D74F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388" y="3103341"/>
                <a:ext cx="8705140" cy="99424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6042AE69-B46A-F87C-BE1F-DE598F9EF5D2}"/>
                  </a:ext>
                </a:extLst>
              </p:cNvPr>
              <p:cNvSpPr txBox="1"/>
              <p:nvPr/>
            </p:nvSpPr>
            <p:spPr>
              <a:xfrm>
                <a:off x="147976" y="4315517"/>
                <a:ext cx="8705140" cy="13324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This </a:t>
                </a:r>
                <a:r>
                  <a:rPr lang="it-IT" dirty="0" err="1"/>
                  <a:t>has</a:t>
                </a:r>
                <a:r>
                  <a:rPr lang="it-IT" dirty="0"/>
                  <a:t> a pole </a:t>
                </a:r>
                <a:r>
                  <a:rPr lang="it-IT" dirty="0" err="1"/>
                  <a:t>at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it-IT" dirty="0"/>
                  <a:t> and residue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</m:num>
                          <m:den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den>
                        </m:f>
                      </m:e>
                    </m:rad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</m:d>
                  </m:oMath>
                </a14:m>
                <a:r>
                  <a:rPr lang="it-IT" dirty="0"/>
                  <a:t> where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the </a:t>
                </a:r>
                <a:r>
                  <a:rPr lang="it-IT" dirty="0" err="1"/>
                  <a:t>w.f</a:t>
                </a:r>
                <a:r>
                  <a:rPr lang="it-IT" dirty="0"/>
                  <a:t>. </a:t>
                </a:r>
                <a:r>
                  <a:rPr lang="it-IT" dirty="0" err="1"/>
                  <a:t>renormalization</a:t>
                </a:r>
                <a:r>
                  <a:rPr lang="it-IT" dirty="0"/>
                  <a:t>,</a:t>
                </a:r>
                <a:br>
                  <a:rPr lang="it-IT" dirty="0"/>
                </a:b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1+</m:t>
                            </m:r>
                            <m:sSubSup>
                              <m:sSubSup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ad>
                              <m:radPr>
                                <m:degHide m:val="on"/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f>
                                  <m:fPr>
                                    <m:ctrlP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num>
                                  <m:den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sSub>
                                      <m:sSubPr>
                                        <m:ctrlPr>
                                          <a:rPr lang="it-IT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b="0" i="1" smtClean="0"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it-IT" b="0" i="1" smtClean="0">
                                            <a:latin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rad>
                          </m:e>
                        </m:d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it-IT" dirty="0"/>
                  <a:t>= overlap </a:t>
                </a:r>
                <a:r>
                  <a:rPr lang="it-IT" dirty="0" err="1"/>
                  <a:t>between</a:t>
                </a:r>
                <a:r>
                  <a:rPr lang="it-IT" dirty="0"/>
                  <a:t> the bare state and the continuum</a:t>
                </a:r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6042AE69-B46A-F87C-BE1F-DE598F9EF5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976" y="4315517"/>
                <a:ext cx="8705140" cy="1332481"/>
              </a:xfrm>
              <a:prstGeom prst="rect">
                <a:avLst/>
              </a:prstGeom>
              <a:blipFill>
                <a:blip r:embed="rId4"/>
                <a:stretch>
                  <a:fillRect l="-56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E63CBA92-B36B-D0C5-9042-6C78FC14396D}"/>
              </a:ext>
            </a:extLst>
          </p:cNvPr>
          <p:cNvCxnSpPr/>
          <p:nvPr/>
        </p:nvCxnSpPr>
        <p:spPr>
          <a:xfrm flipH="1" flipV="1">
            <a:off x="147977" y="2071834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E4D254D7-032F-41C8-FD29-E8D6316E4799}"/>
              </a:ext>
            </a:extLst>
          </p:cNvPr>
          <p:cNvCxnSpPr>
            <a:cxnSpLocks/>
          </p:cNvCxnSpPr>
          <p:nvPr/>
        </p:nvCxnSpPr>
        <p:spPr>
          <a:xfrm flipV="1">
            <a:off x="147976" y="2425739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5A216EB7-1301-B777-7F84-7435729AFE06}"/>
              </a:ext>
            </a:extLst>
          </p:cNvPr>
          <p:cNvCxnSpPr/>
          <p:nvPr/>
        </p:nvCxnSpPr>
        <p:spPr>
          <a:xfrm>
            <a:off x="499533" y="2425739"/>
            <a:ext cx="6421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A235A5C3-0953-272D-4599-87622FC86D14}"/>
              </a:ext>
            </a:extLst>
          </p:cNvPr>
          <p:cNvCxnSpPr>
            <a:cxnSpLocks/>
          </p:cNvCxnSpPr>
          <p:nvPr/>
        </p:nvCxnSpPr>
        <p:spPr>
          <a:xfrm flipV="1">
            <a:off x="1141684" y="2053729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1E0CF45A-6D1C-3538-C057-7F8D6082269A}"/>
              </a:ext>
            </a:extLst>
          </p:cNvPr>
          <p:cNvCxnSpPr>
            <a:cxnSpLocks/>
          </p:cNvCxnSpPr>
          <p:nvPr/>
        </p:nvCxnSpPr>
        <p:spPr>
          <a:xfrm flipH="1" flipV="1">
            <a:off x="1141683" y="2407634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3549D564-F909-D37C-F6F3-9683094D4C00}"/>
              </a:ext>
            </a:extLst>
          </p:cNvPr>
          <p:cNvCxnSpPr/>
          <p:nvPr/>
        </p:nvCxnSpPr>
        <p:spPr>
          <a:xfrm flipH="1" flipV="1">
            <a:off x="2121682" y="2053729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44279F1B-7E1C-C0BA-D72E-461F7F4E83F2}"/>
              </a:ext>
            </a:extLst>
          </p:cNvPr>
          <p:cNvCxnSpPr>
            <a:cxnSpLocks/>
          </p:cNvCxnSpPr>
          <p:nvPr/>
        </p:nvCxnSpPr>
        <p:spPr>
          <a:xfrm flipV="1">
            <a:off x="2121681" y="2407634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BB80FA09-417D-6856-F828-412ADF7CBB18}"/>
              </a:ext>
            </a:extLst>
          </p:cNvPr>
          <p:cNvCxnSpPr>
            <a:cxnSpLocks/>
          </p:cNvCxnSpPr>
          <p:nvPr/>
        </p:nvCxnSpPr>
        <p:spPr>
          <a:xfrm>
            <a:off x="2473238" y="2407634"/>
            <a:ext cx="3210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4445FC78-0F00-EA71-62E7-E32C2A8ED327}"/>
              </a:ext>
            </a:extLst>
          </p:cNvPr>
          <p:cNvCxnSpPr>
            <a:cxnSpLocks/>
          </p:cNvCxnSpPr>
          <p:nvPr/>
        </p:nvCxnSpPr>
        <p:spPr>
          <a:xfrm flipV="1">
            <a:off x="3538275" y="2032123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CC3398D3-A3D1-3B96-929A-D96B9A8F4AD1}"/>
              </a:ext>
            </a:extLst>
          </p:cNvPr>
          <p:cNvCxnSpPr>
            <a:cxnSpLocks/>
          </p:cNvCxnSpPr>
          <p:nvPr/>
        </p:nvCxnSpPr>
        <p:spPr>
          <a:xfrm flipH="1" flipV="1">
            <a:off x="3538274" y="2386028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e 29">
            <a:extLst>
              <a:ext uri="{FF2B5EF4-FFF2-40B4-BE49-F238E27FC236}">
                <a16:creationId xmlns:a16="http://schemas.microsoft.com/office/drawing/2014/main" id="{023A0539-E486-F006-4265-B0D5114D79B8}"/>
              </a:ext>
            </a:extLst>
          </p:cNvPr>
          <p:cNvSpPr/>
          <p:nvPr/>
        </p:nvSpPr>
        <p:spPr>
          <a:xfrm>
            <a:off x="2794313" y="2181138"/>
            <a:ext cx="427841" cy="42784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id="{F3F40205-7E43-3E9B-FB94-463325B839A6}"/>
              </a:ext>
            </a:extLst>
          </p:cNvPr>
          <p:cNvCxnSpPr>
            <a:cxnSpLocks/>
          </p:cNvCxnSpPr>
          <p:nvPr/>
        </p:nvCxnSpPr>
        <p:spPr>
          <a:xfrm>
            <a:off x="3222154" y="2400637"/>
            <a:ext cx="3210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diritto 31">
            <a:extLst>
              <a:ext uri="{FF2B5EF4-FFF2-40B4-BE49-F238E27FC236}">
                <a16:creationId xmlns:a16="http://schemas.microsoft.com/office/drawing/2014/main" id="{42526483-1290-40E7-791C-BE13CCFC741F}"/>
              </a:ext>
            </a:extLst>
          </p:cNvPr>
          <p:cNvCxnSpPr/>
          <p:nvPr/>
        </p:nvCxnSpPr>
        <p:spPr>
          <a:xfrm flipH="1" flipV="1">
            <a:off x="4487791" y="2039120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765FFDB7-D528-34A8-6622-00148E8B3523}"/>
              </a:ext>
            </a:extLst>
          </p:cNvPr>
          <p:cNvCxnSpPr>
            <a:cxnSpLocks/>
          </p:cNvCxnSpPr>
          <p:nvPr/>
        </p:nvCxnSpPr>
        <p:spPr>
          <a:xfrm flipV="1">
            <a:off x="4487790" y="2393025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diritto 33">
            <a:extLst>
              <a:ext uri="{FF2B5EF4-FFF2-40B4-BE49-F238E27FC236}">
                <a16:creationId xmlns:a16="http://schemas.microsoft.com/office/drawing/2014/main" id="{CCA99369-3B74-D021-9B68-93AB3A586A24}"/>
              </a:ext>
            </a:extLst>
          </p:cNvPr>
          <p:cNvCxnSpPr>
            <a:cxnSpLocks/>
          </p:cNvCxnSpPr>
          <p:nvPr/>
        </p:nvCxnSpPr>
        <p:spPr>
          <a:xfrm>
            <a:off x="4839347" y="2393025"/>
            <a:ext cx="3210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DD71DAD9-0B1C-5611-C729-54E841066268}"/>
              </a:ext>
            </a:extLst>
          </p:cNvPr>
          <p:cNvCxnSpPr>
            <a:cxnSpLocks/>
          </p:cNvCxnSpPr>
          <p:nvPr/>
        </p:nvCxnSpPr>
        <p:spPr>
          <a:xfrm flipV="1">
            <a:off x="6627772" y="2032123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diritto 35">
            <a:extLst>
              <a:ext uri="{FF2B5EF4-FFF2-40B4-BE49-F238E27FC236}">
                <a16:creationId xmlns:a16="http://schemas.microsoft.com/office/drawing/2014/main" id="{01EA222F-2831-1D41-D1AA-8598EB2A33FE}"/>
              </a:ext>
            </a:extLst>
          </p:cNvPr>
          <p:cNvCxnSpPr>
            <a:cxnSpLocks/>
          </p:cNvCxnSpPr>
          <p:nvPr/>
        </p:nvCxnSpPr>
        <p:spPr>
          <a:xfrm flipH="1" flipV="1">
            <a:off x="6627771" y="2386028"/>
            <a:ext cx="351557" cy="3718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e 36">
            <a:extLst>
              <a:ext uri="{FF2B5EF4-FFF2-40B4-BE49-F238E27FC236}">
                <a16:creationId xmlns:a16="http://schemas.microsoft.com/office/drawing/2014/main" id="{48AACC87-733B-EA3D-CA32-8B493B7FE91A}"/>
              </a:ext>
            </a:extLst>
          </p:cNvPr>
          <p:cNvSpPr/>
          <p:nvPr/>
        </p:nvSpPr>
        <p:spPr>
          <a:xfrm>
            <a:off x="5160422" y="2166529"/>
            <a:ext cx="427841" cy="42784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8" name="Connettore diritto 37">
            <a:extLst>
              <a:ext uri="{FF2B5EF4-FFF2-40B4-BE49-F238E27FC236}">
                <a16:creationId xmlns:a16="http://schemas.microsoft.com/office/drawing/2014/main" id="{EC7A18CF-AB2F-19C9-EB0A-6C8CEC249B19}"/>
              </a:ext>
            </a:extLst>
          </p:cNvPr>
          <p:cNvCxnSpPr>
            <a:cxnSpLocks/>
          </p:cNvCxnSpPr>
          <p:nvPr/>
        </p:nvCxnSpPr>
        <p:spPr>
          <a:xfrm>
            <a:off x="5588263" y="2386028"/>
            <a:ext cx="3210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e 38">
            <a:extLst>
              <a:ext uri="{FF2B5EF4-FFF2-40B4-BE49-F238E27FC236}">
                <a16:creationId xmlns:a16="http://schemas.microsoft.com/office/drawing/2014/main" id="{A209D190-EB22-1A97-1DF8-756D73479602}"/>
              </a:ext>
            </a:extLst>
          </p:cNvPr>
          <p:cNvSpPr/>
          <p:nvPr/>
        </p:nvSpPr>
        <p:spPr>
          <a:xfrm>
            <a:off x="5909338" y="2179104"/>
            <a:ext cx="427841" cy="42784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0" name="Connettore diritto 39">
            <a:extLst>
              <a:ext uri="{FF2B5EF4-FFF2-40B4-BE49-F238E27FC236}">
                <a16:creationId xmlns:a16="http://schemas.microsoft.com/office/drawing/2014/main" id="{AF725883-4E92-59BD-6A4D-920C160E9CA2}"/>
              </a:ext>
            </a:extLst>
          </p:cNvPr>
          <p:cNvCxnSpPr>
            <a:cxnSpLocks/>
          </p:cNvCxnSpPr>
          <p:nvPr/>
        </p:nvCxnSpPr>
        <p:spPr>
          <a:xfrm>
            <a:off x="6337179" y="2398603"/>
            <a:ext cx="3210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09964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>
                <a:solidFill>
                  <a:schemeClr val="tx2"/>
                </a:solidFill>
              </a:rPr>
              <a:t>Weinberg’s</a:t>
            </a:r>
            <a:r>
              <a:rPr lang="it-IT" sz="3600" dirty="0">
                <a:solidFill>
                  <a:schemeClr val="tx2"/>
                </a:solidFill>
              </a:rPr>
              <a:t> </a:t>
            </a:r>
            <a:r>
              <a:rPr lang="it-IT" sz="3600" dirty="0" err="1">
                <a:solidFill>
                  <a:schemeClr val="tx2"/>
                </a:solidFill>
              </a:rPr>
              <a:t>criterion</a:t>
            </a:r>
            <a:r>
              <a:rPr lang="it-IT" sz="3600" dirty="0">
                <a:solidFill>
                  <a:schemeClr val="tx2"/>
                </a:solidFill>
              </a:rPr>
              <a:t> and </a:t>
            </a:r>
            <a:r>
              <a:rPr lang="it-IT" sz="3600" dirty="0" err="1">
                <a:solidFill>
                  <a:schemeClr val="tx2"/>
                </a:solidFill>
              </a:rPr>
              <a:t>lineshapes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7BA2DFF-8E59-4DFE-F3BF-3F17DB09044F}"/>
              </a:ext>
            </a:extLst>
          </p:cNvPr>
          <p:cNvSpPr txBox="1"/>
          <p:nvPr/>
        </p:nvSpPr>
        <p:spPr>
          <a:xfrm>
            <a:off x="42726" y="1294101"/>
            <a:ext cx="4458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The </a:t>
            </a:r>
            <a:r>
              <a:rPr lang="it-IT" sz="2400" dirty="0" err="1"/>
              <a:t>amplitude</a:t>
            </a:r>
            <a:r>
              <a:rPr lang="it-IT" sz="2400" dirty="0"/>
              <a:t> can be </a:t>
            </a:r>
            <a:r>
              <a:rPr lang="it-IT" sz="2400" dirty="0" err="1"/>
              <a:t>rewritten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endParaRPr lang="it-IT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B81C8970-7447-01CD-386D-5AB47D74F26F}"/>
                  </a:ext>
                </a:extLst>
              </p:cNvPr>
              <p:cNvSpPr txBox="1"/>
              <p:nvPr/>
            </p:nvSpPr>
            <p:spPr>
              <a:xfrm>
                <a:off x="2046914" y="1764108"/>
                <a:ext cx="3303597" cy="10842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f>
                            <m:f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𝑖𝑘</m:t>
                          </m:r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B81C8970-7447-01CD-386D-5AB47D74F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6914" y="1764108"/>
                <a:ext cx="3303597" cy="108420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6042AE69-B46A-F87C-BE1F-DE598F9EF5D2}"/>
                  </a:ext>
                </a:extLst>
              </p:cNvPr>
              <p:cNvSpPr txBox="1"/>
              <p:nvPr/>
            </p:nvSpPr>
            <p:spPr>
              <a:xfrm>
                <a:off x="357702" y="3165309"/>
                <a:ext cx="7276979" cy="6957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Thus </a:t>
                </a:r>
                <a:r>
                  <a:rPr lang="it-IT" sz="2400" dirty="0" err="1"/>
                  <a:t>identifying</a:t>
                </a:r>
                <a:r>
                  <a:rPr lang="it-IT" sz="2400" dirty="0"/>
                  <a:t>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=−2 </m:t>
                    </m:r>
                    <m:f>
                      <m:f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num>
                      <m:den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2−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den>
                    </m:f>
                    <m:f>
                      <m:f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  <m:sSub>
                              <m:sSubPr>
                                <m:ctrlP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</m:e>
                        </m:rad>
                      </m:den>
                    </m:f>
                  </m:oMath>
                </a14:m>
                <a:r>
                  <a:rPr lang="it-IT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sz="2400" i="1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𝑍</m:t>
                        </m:r>
                      </m:num>
                      <m:den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𝑍</m:t>
                        </m:r>
                      </m:den>
                    </m:f>
                    <m:f>
                      <m:f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it-IT" sz="24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  <m:sSub>
                              <m:sSubPr>
                                <m:ctrlPr>
                                  <a:rPr lang="it-IT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40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it-IT" sz="2400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</m:e>
                        </m:rad>
                      </m:den>
                    </m:f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6042AE69-B46A-F87C-BE1F-DE598F9EF5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702" y="3165309"/>
                <a:ext cx="7276979" cy="695703"/>
              </a:xfrm>
              <a:prstGeom prst="rect">
                <a:avLst/>
              </a:prstGeom>
              <a:blipFill>
                <a:blip r:embed="rId4"/>
                <a:stretch>
                  <a:fillRect l="-134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034ACCDB-B142-5683-1B15-8732CDBC2C3F}"/>
                  </a:ext>
                </a:extLst>
              </p:cNvPr>
              <p:cNvSpPr txBox="1"/>
              <p:nvPr/>
            </p:nvSpPr>
            <p:spPr>
              <a:xfrm>
                <a:off x="-36698" y="4065177"/>
                <a:ext cx="9217395" cy="21236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So a negative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it-IT" sz="2400" dirty="0"/>
                  <a:t> points to a short range component in the </a:t>
                </a:r>
                <a:r>
                  <a:rPr lang="it-IT" sz="2400" dirty="0" err="1"/>
                  <a:t>wave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function</a:t>
                </a:r>
                <a:endParaRPr lang="it-IT" sz="2400" dirty="0"/>
              </a:p>
              <a:p>
                <a:endParaRPr lang="it-IT" sz="2400" dirty="0"/>
              </a:p>
              <a:p>
                <a:r>
                  <a:rPr lang="it-IT" sz="2400" dirty="0" err="1"/>
                  <a:t>This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true</a:t>
                </a:r>
                <a:r>
                  <a:rPr lang="it-IT" sz="2400" dirty="0"/>
                  <a:t> up to </a:t>
                </a:r>
                <a:r>
                  <a:rPr lang="it-IT" sz="2400" dirty="0" err="1"/>
                  <a:t>corrections</a:t>
                </a:r>
                <a:r>
                  <a:rPr lang="it-IT" sz="2400" dirty="0"/>
                  <a:t> of the order of the range of the </a:t>
                </a:r>
                <a:r>
                  <a:rPr lang="it-IT" sz="2400" dirty="0" err="1"/>
                  <a:t>potential</a:t>
                </a:r>
                <a:r>
                  <a:rPr lang="it-IT" sz="2400" dirty="0"/>
                  <a:t>,</a:t>
                </a:r>
                <a:br>
                  <a:rPr lang="it-IT" sz="2400" dirty="0"/>
                </a:br>
                <a:r>
                  <a:rPr lang="it-IT" sz="2400" dirty="0" err="1"/>
                  <a:t>which</a:t>
                </a:r>
                <a:r>
                  <a:rPr lang="it-IT" sz="2400" dirty="0"/>
                  <a:t> </a:t>
                </a:r>
                <a:r>
                  <a:rPr lang="it-IT" sz="2400" dirty="0" err="1"/>
                  <a:t>btw</a:t>
                </a:r>
                <a:r>
                  <a:rPr lang="it-IT" sz="2400" dirty="0"/>
                  <a:t> are positive under general </a:t>
                </a:r>
                <a:r>
                  <a:rPr lang="it-IT" sz="2400" dirty="0" err="1"/>
                  <a:t>assumptions</a:t>
                </a:r>
                <a:endParaRPr lang="it-IT" sz="2400" dirty="0"/>
              </a:p>
              <a:p>
                <a:pPr algn="r"/>
                <a:r>
                  <a:rPr lang="it-IT" dirty="0">
                    <a:solidFill>
                      <a:srgbClr val="C00000"/>
                    </a:solidFill>
                  </a:rPr>
                  <a:t>Esposito, Maiani, Pilloni, </a:t>
                </a:r>
                <a:r>
                  <a:rPr lang="it-IT" dirty="0" err="1">
                    <a:solidFill>
                      <a:srgbClr val="C00000"/>
                    </a:solidFill>
                  </a:rPr>
                  <a:t>Polosa</a:t>
                </a:r>
                <a:r>
                  <a:rPr lang="it-IT" dirty="0">
                    <a:solidFill>
                      <a:srgbClr val="C00000"/>
                    </a:solidFill>
                  </a:rPr>
                  <a:t>, </a:t>
                </a:r>
                <a:r>
                  <a:rPr lang="it-IT" dirty="0" err="1">
                    <a:solidFill>
                      <a:srgbClr val="C00000"/>
                    </a:solidFill>
                  </a:rPr>
                  <a:t>Riquer</a:t>
                </a:r>
                <a:r>
                  <a:rPr lang="it-IT" dirty="0">
                    <a:solidFill>
                      <a:srgbClr val="C00000"/>
                    </a:solidFill>
                  </a:rPr>
                  <a:t>, 105 (2022) 3, L031503</a:t>
                </a:r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034ACCDB-B142-5683-1B15-8732CDBC2C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698" y="4065177"/>
                <a:ext cx="9217395" cy="2123658"/>
              </a:xfrm>
              <a:prstGeom prst="rect">
                <a:avLst/>
              </a:prstGeom>
              <a:blipFill>
                <a:blip r:embed="rId5"/>
                <a:stretch>
                  <a:fillRect l="-1058" t="-2299" r="-5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587158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The </a:t>
                </a:r>
                <a:r>
                  <a:rPr lang="it-IT" sz="3600" dirty="0" err="1">
                    <a:solidFill>
                      <a:schemeClr val="tx2"/>
                    </a:solidFill>
                  </a:rPr>
                  <a:t>lineshape</a:t>
                </a:r>
                <a:r>
                  <a:rPr lang="it-IT" sz="3600" dirty="0">
                    <a:solidFill>
                      <a:schemeClr val="tx2"/>
                    </a:solidFill>
                  </a:rPr>
                  <a:t> of the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5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B68AAB9-8274-25E1-6954-B8E5DB90E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69" y="1102152"/>
            <a:ext cx="6668548" cy="28662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F5E559AE-026C-328D-C87C-49A0D57D50E7}"/>
                  </a:ext>
                </a:extLst>
              </p:cNvPr>
              <p:cNvSpPr txBox="1"/>
              <p:nvPr/>
            </p:nvSpPr>
            <p:spPr>
              <a:xfrm>
                <a:off x="0" y="3968418"/>
                <a:ext cx="9144000" cy="1999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Because of </a:t>
                </a:r>
                <a:r>
                  <a:rPr lang="it-IT" sz="2400" dirty="0" err="1"/>
                  <a:t>experimental</a:t>
                </a:r>
                <a:r>
                  <a:rPr lang="it-IT" sz="2400" dirty="0"/>
                  <a:t> </a:t>
                </a:r>
                <a:r>
                  <a:rPr lang="it-IT" sz="2400" dirty="0" err="1"/>
                  <a:t>resolution</a:t>
                </a:r>
                <a:r>
                  <a:rPr lang="it-IT" sz="2400" dirty="0"/>
                  <a:t>, </a:t>
                </a:r>
                <a:r>
                  <a:rPr lang="it-IT" sz="2400" dirty="0" err="1"/>
                  <a:t>different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lineshapes</a:t>
                </a:r>
                <a:r>
                  <a:rPr lang="it-IT" sz="2400" dirty="0"/>
                  <a:t> are </a:t>
                </a:r>
                <a:r>
                  <a:rPr lang="it-IT" sz="2400" dirty="0" err="1"/>
                  <a:t>indistinguishable</a:t>
                </a:r>
                <a:endParaRPr lang="it-IT" sz="2400" dirty="0"/>
              </a:p>
              <a:p>
                <a:endParaRPr lang="it-IT" sz="2400" dirty="0"/>
              </a:p>
              <a:p>
                <a:r>
                  <a:rPr lang="it-IT" sz="2400" dirty="0" err="1"/>
                  <a:t>Unitary</a:t>
                </a:r>
                <a:r>
                  <a:rPr lang="it-IT" sz="2400" dirty="0"/>
                  <a:t> </a:t>
                </a:r>
                <a:r>
                  <a:rPr lang="it-IT" sz="2400" dirty="0" err="1"/>
                  <a:t>parametrizations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tend</a:t>
                </a:r>
                <a:r>
                  <a:rPr lang="it-IT" sz="2400" dirty="0"/>
                  <a:t> to be </a:t>
                </a:r>
                <a:r>
                  <a:rPr lang="it-IT" sz="2400" dirty="0" err="1"/>
                  <a:t>narrower</a:t>
                </a:r>
                <a:r>
                  <a:rPr lang="it-IT" sz="2400" dirty="0"/>
                  <a:t>,</a:t>
                </a:r>
                <a:br>
                  <a:rPr lang="it-IT" sz="24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400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𝐵𝑊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=1.39±0.24±0.10 </m:t>
                    </m:r>
                    <m:r>
                      <m:rPr>
                        <m:nor/>
                      </m:rPr>
                      <a:rPr lang="it-IT" sz="2400" b="0" i="0" smtClean="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it-IT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40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𝑓𝑙</m:t>
                        </m:r>
                      </m:sub>
                    </m:sSub>
                    <m:r>
                      <a:rPr lang="it-IT" sz="24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0.22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−0.06−0.13</m:t>
                        </m:r>
                      </m:sub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+0.07+0.11</m:t>
                        </m:r>
                      </m:sup>
                    </m:sSubSup>
                    <m:r>
                      <a:rPr lang="it-IT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z="240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F5E559AE-026C-328D-C87C-49A0D57D50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968418"/>
                <a:ext cx="9144000" cy="1999330"/>
              </a:xfrm>
              <a:prstGeom prst="rect">
                <a:avLst/>
              </a:prstGeom>
              <a:blipFill>
                <a:blip r:embed="rId5"/>
                <a:stretch>
                  <a:fillRect l="-1000" t="-2439" b="-396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149A7523-6F74-694F-319C-A519B43D0353}"/>
                  </a:ext>
                </a:extLst>
              </p:cNvPr>
              <p:cNvSpPr txBox="1"/>
              <p:nvPr/>
            </p:nvSpPr>
            <p:spPr>
              <a:xfrm>
                <a:off x="6803359" y="1418038"/>
                <a:ext cx="2340641" cy="9441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Blue line </a:t>
                </a:r>
                <a:r>
                  <a:rPr lang="it-IT" dirty="0" err="1"/>
                  <a:t>is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8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18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acc>
                      <m:accPr>
                        <m:chr m:val="̅"/>
                        <m:ctrlPr>
                          <a:rPr lang="it-IT" sz="18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it-IT" sz="18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800" i="1" dirty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1800" i="1" dirty="0">
                                <a:latin typeface="Cambria Math" panose="02040503050406030204" pitchFamily="18" charset="0"/>
                              </a:rPr>
                              <m:t>∗0</m:t>
                            </m:r>
                          </m:sup>
                        </m:sSup>
                      </m:e>
                    </m:acc>
                  </m:oMath>
                </a14:m>
                <a:r>
                  <a:rPr lang="it-IT" dirty="0"/>
                  <a:t>,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it-IT" sz="18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1800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18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i="1" dirty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1800" i="1" dirty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it-IT" sz="1800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=8.2 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it-IT" dirty="0"/>
              </a:p>
              <a:p>
                <a:r>
                  <a:rPr lang="it-IT" dirty="0" err="1"/>
                  <a:t>heavier</a:t>
                </a:r>
                <a:endParaRPr lang="it-IT" dirty="0"/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149A7523-6F74-694F-319C-A519B43D03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3359" y="1418038"/>
                <a:ext cx="2340641" cy="944105"/>
              </a:xfrm>
              <a:prstGeom prst="rect">
                <a:avLst/>
              </a:prstGeom>
              <a:blipFill>
                <a:blip r:embed="rId6"/>
                <a:stretch>
                  <a:fillRect l="-2083" t="-1299" b="-974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33927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The </a:t>
                </a:r>
                <a:r>
                  <a:rPr lang="it-IT" sz="3600" dirty="0" err="1">
                    <a:solidFill>
                      <a:schemeClr val="tx2"/>
                    </a:solidFill>
                  </a:rPr>
                  <a:t>lineshape</a:t>
                </a:r>
                <a:r>
                  <a:rPr lang="it-IT" sz="3600" dirty="0">
                    <a:solidFill>
                      <a:schemeClr val="tx2"/>
                    </a:solidFill>
                  </a:rPr>
                  <a:t> of the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5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1D78ECA-F206-206C-58A6-02F5D8C619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582" y="2630716"/>
            <a:ext cx="7591187" cy="1814728"/>
          </a:xfrm>
          <a:prstGeom prst="rect">
            <a:avLst/>
          </a:prstGeom>
        </p:spPr>
      </p:pic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12D90B99-E53B-05EA-2F10-0C1C0D4B1AE0}"/>
              </a:ext>
            </a:extLst>
          </p:cNvPr>
          <p:cNvCxnSpPr>
            <a:cxnSpLocks/>
          </p:cNvCxnSpPr>
          <p:nvPr/>
        </p:nvCxnSpPr>
        <p:spPr>
          <a:xfrm>
            <a:off x="4945198" y="2305129"/>
            <a:ext cx="184558" cy="4446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4C0D498A-1819-72CF-D831-261FCB5CF27C}"/>
              </a:ext>
            </a:extLst>
          </p:cNvPr>
          <p:cNvCxnSpPr>
            <a:cxnSpLocks/>
          </p:cNvCxnSpPr>
          <p:nvPr/>
        </p:nvCxnSpPr>
        <p:spPr>
          <a:xfrm>
            <a:off x="6943176" y="2305129"/>
            <a:ext cx="0" cy="4446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7045EFCD-0088-74B4-62BC-0BFA3996AC10}"/>
              </a:ext>
            </a:extLst>
          </p:cNvPr>
          <p:cNvCxnSpPr>
            <a:cxnSpLocks/>
          </p:cNvCxnSpPr>
          <p:nvPr/>
        </p:nvCxnSpPr>
        <p:spPr>
          <a:xfrm flipH="1" flipV="1">
            <a:off x="3230812" y="4303107"/>
            <a:ext cx="313425" cy="4679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2FD4D2A2-3020-29C2-CA60-D3BA21BF7A95}"/>
              </a:ext>
            </a:extLst>
          </p:cNvPr>
          <p:cNvCxnSpPr>
            <a:cxnSpLocks/>
          </p:cNvCxnSpPr>
          <p:nvPr/>
        </p:nvCxnSpPr>
        <p:spPr>
          <a:xfrm flipV="1">
            <a:off x="3802623" y="4303107"/>
            <a:ext cx="395955" cy="4679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5F25E999-8BB1-D060-EB22-A78DF55031A4}"/>
              </a:ext>
            </a:extLst>
          </p:cNvPr>
          <p:cNvCxnSpPr>
            <a:cxnSpLocks/>
          </p:cNvCxnSpPr>
          <p:nvPr/>
        </p:nvCxnSpPr>
        <p:spPr>
          <a:xfrm flipV="1">
            <a:off x="4973725" y="4211482"/>
            <a:ext cx="395955" cy="4679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6D2AA244-8BE6-7129-4DF7-B61A69F70A41}"/>
                  </a:ext>
                </a:extLst>
              </p:cNvPr>
              <p:cNvSpPr txBox="1"/>
              <p:nvPr/>
            </p:nvSpPr>
            <p:spPr>
              <a:xfrm>
                <a:off x="2988812" y="1865805"/>
                <a:ext cx="2829942" cy="4893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24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acc>
                      <m:accPr>
                        <m:chr m:val="̅"/>
                        <m:ctrlPr>
                          <a:rPr lang="it-IT" sz="24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it-IT" sz="24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400" i="1" dirty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2400" i="1" dirty="0">
                                <a:latin typeface="Cambria Math" panose="02040503050406030204" pitchFamily="18" charset="0"/>
                              </a:rPr>
                              <m:t>∗0</m:t>
                            </m:r>
                          </m:sup>
                        </m:sSup>
                      </m:e>
                    </m:acc>
                  </m:oMath>
                </a14:m>
                <a:r>
                  <a:rPr lang="it-IT" sz="2400" dirty="0"/>
                  <a:t> threshold</a:t>
                </a:r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6D2AA244-8BE6-7129-4DF7-B61A69F70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8812" y="1865805"/>
                <a:ext cx="2829942" cy="489365"/>
              </a:xfrm>
              <a:prstGeom prst="rect">
                <a:avLst/>
              </a:prstGeom>
              <a:blipFill>
                <a:blip r:embed="rId5"/>
                <a:stretch>
                  <a:fillRect l="-3226" t="-3750" r="-1935" b="-287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FFCB3020-2449-C1D6-9D8C-3FD38C33A1A7}"/>
                  </a:ext>
                </a:extLst>
              </p:cNvPr>
              <p:cNvSpPr txBox="1"/>
              <p:nvPr/>
            </p:nvSpPr>
            <p:spPr>
              <a:xfrm>
                <a:off x="6068149" y="1893505"/>
                <a:ext cx="289322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2400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 dirty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2400" i="1" dirty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it-IT" sz="2400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sz="2400" dirty="0"/>
                  <a:t> threshold</a:t>
                </a:r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FFCB3020-2449-C1D6-9D8C-3FD38C33A1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8149" y="1893505"/>
                <a:ext cx="2893228" cy="461665"/>
              </a:xfrm>
              <a:prstGeom prst="rect">
                <a:avLst/>
              </a:prstGeom>
              <a:blipFill>
                <a:blip r:embed="rId6"/>
                <a:stretch>
                  <a:fillRect l="-3158" t="-10667" r="-2105" b="-30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B12CF2F3-585D-A585-4890-F633CFB8AE3A}"/>
                  </a:ext>
                </a:extLst>
              </p:cNvPr>
              <p:cNvSpPr txBox="1"/>
              <p:nvPr/>
            </p:nvSpPr>
            <p:spPr>
              <a:xfrm>
                <a:off x="1940708" y="4760053"/>
                <a:ext cx="557575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The </a:t>
                </a:r>
                <a14:m>
                  <m:oMath xmlns:m="http://schemas.openxmlformats.org/officeDocument/2006/math"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400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it-IT" sz="2400" dirty="0"/>
                  <a:t> and </a:t>
                </a:r>
                <a:r>
                  <a:rPr lang="it-IT" sz="2400" dirty="0" err="1"/>
                  <a:t>other</a:t>
                </a:r>
                <a:r>
                  <a:rPr lang="it-IT" sz="2400" dirty="0"/>
                  <a:t> </a:t>
                </a:r>
                <a:r>
                  <a:rPr lang="it-IT" sz="2400" dirty="0" err="1"/>
                  <a:t>unknown</a:t>
                </a:r>
                <a:r>
                  <a:rPr lang="it-IT" sz="2400" dirty="0"/>
                  <a:t> </a:t>
                </a:r>
                <a:r>
                  <a:rPr lang="it-IT" sz="2400" dirty="0" err="1"/>
                  <a:t>channels</a:t>
                </a:r>
                <a:endParaRPr lang="it-IT" sz="2400" dirty="0"/>
              </a:p>
            </p:txBody>
          </p:sp>
        </mc:Choice>
        <mc:Fallback xmlns="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B12CF2F3-585D-A585-4890-F633CFB8AE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0708" y="4760053"/>
                <a:ext cx="5575757" cy="461665"/>
              </a:xfrm>
              <a:prstGeom prst="rect">
                <a:avLst/>
              </a:prstGeom>
              <a:blipFill>
                <a:blip r:embed="rId7"/>
                <a:stretch>
                  <a:fillRect l="-1639" t="-10526" r="-656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630431D-EC26-3EA4-4098-901DA4765CBF}"/>
              </a:ext>
            </a:extLst>
          </p:cNvPr>
          <p:cNvSpPr txBox="1"/>
          <p:nvPr/>
        </p:nvSpPr>
        <p:spPr>
          <a:xfrm>
            <a:off x="72116" y="1444763"/>
            <a:ext cx="6488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/>
              <a:t>LHCb</a:t>
            </a:r>
            <a:r>
              <a:rPr lang="it-IT" sz="2400" dirty="0"/>
              <a:t> data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fitted</a:t>
            </a:r>
            <a:r>
              <a:rPr lang="it-IT" sz="2400" dirty="0"/>
              <a:t> with the </a:t>
            </a:r>
            <a:r>
              <a:rPr lang="it-IT" sz="2400" dirty="0" err="1"/>
              <a:t>Flatte</a:t>
            </a:r>
            <a:r>
              <a:rPr lang="it-IT" sz="2400" dirty="0"/>
              <a:t>’ </a:t>
            </a:r>
            <a:r>
              <a:rPr lang="it-IT" sz="2400" dirty="0" err="1"/>
              <a:t>parametrization</a:t>
            </a:r>
            <a:endParaRPr lang="it-IT" sz="2400" dirty="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00466D32-D416-C51E-267D-6131D10D5DE7}"/>
              </a:ext>
            </a:extLst>
          </p:cNvPr>
          <p:cNvSpPr txBox="1"/>
          <p:nvPr/>
        </p:nvSpPr>
        <p:spPr>
          <a:xfrm>
            <a:off x="0" y="5352068"/>
            <a:ext cx="85923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/>
              <a:t>This</a:t>
            </a:r>
            <a:r>
              <a:rPr lang="it-IT" sz="2400" dirty="0"/>
              <a:t> </a:t>
            </a:r>
            <a:r>
              <a:rPr lang="it-IT" sz="2400" dirty="0" err="1"/>
              <a:t>considers</a:t>
            </a:r>
            <a:r>
              <a:rPr lang="it-IT" sz="2400" dirty="0"/>
              <a:t> </a:t>
            </a:r>
            <a:r>
              <a:rPr lang="it-IT" sz="2400" dirty="0" err="1"/>
              <a:t>coupled</a:t>
            </a:r>
            <a:r>
              <a:rPr lang="it-IT" sz="2400" dirty="0"/>
              <a:t> </a:t>
            </a:r>
            <a:r>
              <a:rPr lang="it-IT" sz="2400" dirty="0" err="1"/>
              <a:t>channel</a:t>
            </a:r>
            <a:r>
              <a:rPr lang="it-IT" sz="2400" dirty="0"/>
              <a:t>, </a:t>
            </a:r>
            <a:r>
              <a:rPr lang="it-IT" sz="2400" dirty="0" err="1"/>
              <a:t>but</a:t>
            </a:r>
            <a:r>
              <a:rPr lang="it-IT" sz="2400" dirty="0"/>
              <a:t> </a:t>
            </a:r>
            <a:r>
              <a:rPr lang="it-IT" sz="2400" dirty="0" err="1"/>
              <a:t>Weinberg’s</a:t>
            </a:r>
            <a:r>
              <a:rPr lang="it-IT" sz="2400" dirty="0"/>
              <a:t> </a:t>
            </a:r>
            <a:r>
              <a:rPr lang="it-IT" sz="2400" dirty="0" err="1"/>
              <a:t>criterion</a:t>
            </a:r>
            <a:r>
              <a:rPr lang="it-IT" sz="2400" dirty="0"/>
              <a:t> </a:t>
            </a:r>
            <a:r>
              <a:rPr lang="it-IT" sz="2400" dirty="0" err="1"/>
              <a:t>applies</a:t>
            </a:r>
            <a:r>
              <a:rPr lang="it-IT" sz="2400" dirty="0"/>
              <a:t> to </a:t>
            </a:r>
            <a:br>
              <a:rPr lang="it-IT" sz="2400" dirty="0"/>
            </a:br>
            <a:r>
              <a:rPr lang="it-IT" sz="2400" dirty="0"/>
              <a:t>single </a:t>
            </a:r>
            <a:r>
              <a:rPr lang="it-IT" sz="2400" dirty="0" err="1"/>
              <a:t>channel</a:t>
            </a:r>
            <a:r>
              <a:rPr lang="it-IT" sz="2400" dirty="0"/>
              <a:t> </a:t>
            </a:r>
            <a:r>
              <a:rPr lang="it-IT" sz="2400" dirty="0" err="1"/>
              <a:t>bound</a:t>
            </a:r>
            <a:r>
              <a:rPr lang="it-IT" sz="2400" dirty="0"/>
              <a:t> </a:t>
            </a:r>
            <a:r>
              <a:rPr lang="it-IT" sz="2400" dirty="0" err="1"/>
              <a:t>states</a:t>
            </a:r>
            <a:r>
              <a:rPr lang="it-IT" sz="2400" dirty="0"/>
              <a:t> </a:t>
            </a:r>
            <a:r>
              <a:rPr lang="it-IT" sz="2400" dirty="0" err="1"/>
              <a:t>only</a:t>
            </a:r>
            <a:endParaRPr lang="it-IT" sz="2400" dirty="0"/>
          </a:p>
        </p:txBody>
      </p: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73CEFFCC-C5E0-919B-58E6-76028885112F}"/>
              </a:ext>
            </a:extLst>
          </p:cNvPr>
          <p:cNvCxnSpPr>
            <a:cxnSpLocks/>
          </p:cNvCxnSpPr>
          <p:nvPr/>
        </p:nvCxnSpPr>
        <p:spPr>
          <a:xfrm>
            <a:off x="3316338" y="3600442"/>
            <a:ext cx="2095999" cy="7138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C9BE4817-8E69-705B-015B-F10D65AC9F43}"/>
              </a:ext>
            </a:extLst>
          </p:cNvPr>
          <p:cNvCxnSpPr>
            <a:cxnSpLocks/>
          </p:cNvCxnSpPr>
          <p:nvPr/>
        </p:nvCxnSpPr>
        <p:spPr>
          <a:xfrm flipH="1">
            <a:off x="3316338" y="3600442"/>
            <a:ext cx="2095999" cy="7138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A15C0251-3A60-D663-762F-9FA61918C0AF}"/>
                  </a:ext>
                </a:extLst>
              </p:cNvPr>
              <p:cNvSpPr txBox="1"/>
              <p:nvPr/>
            </p:nvSpPr>
            <p:spPr>
              <a:xfrm>
                <a:off x="2048316" y="1873940"/>
                <a:ext cx="654403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Two options: a) I set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it-IT" sz="2400" dirty="0"/>
                  <a:t> b) I </a:t>
                </a:r>
                <a:r>
                  <a:rPr lang="it-IT" sz="2400" dirty="0" err="1"/>
                  <a:t>expand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threshold</a:t>
                </a:r>
                <a:endParaRPr lang="it-IT" sz="2400" dirty="0"/>
              </a:p>
            </p:txBody>
          </p:sp>
        </mc:Choice>
        <mc:Fallback xmlns="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A15C0251-3A60-D663-762F-9FA61918C0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8316" y="1873940"/>
                <a:ext cx="6544036" cy="461665"/>
              </a:xfrm>
              <a:prstGeom prst="rect">
                <a:avLst/>
              </a:prstGeom>
              <a:blipFill>
                <a:blip r:embed="rId8"/>
                <a:stretch>
                  <a:fillRect l="-1397" t="-10526" r="-745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C6463A93-9B3D-EE82-A071-50C7D5D50A8E}"/>
              </a:ext>
            </a:extLst>
          </p:cNvPr>
          <p:cNvSpPr txBox="1"/>
          <p:nvPr/>
        </p:nvSpPr>
        <p:spPr>
          <a:xfrm>
            <a:off x="5616744" y="927015"/>
            <a:ext cx="35272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Esposito, Maiani, AP, </a:t>
            </a:r>
            <a:r>
              <a:rPr lang="it-IT" dirty="0" err="1">
                <a:solidFill>
                  <a:srgbClr val="C00000"/>
                </a:solidFill>
              </a:rPr>
              <a:t>Polosa</a:t>
            </a:r>
            <a:r>
              <a:rPr lang="it-IT" dirty="0">
                <a:solidFill>
                  <a:srgbClr val="C00000"/>
                </a:solidFill>
              </a:rPr>
              <a:t>, </a:t>
            </a:r>
            <a:r>
              <a:rPr lang="it-IT" dirty="0" err="1">
                <a:solidFill>
                  <a:srgbClr val="C00000"/>
                </a:solidFill>
              </a:rPr>
              <a:t>Riquer</a:t>
            </a:r>
            <a:r>
              <a:rPr lang="it-IT" dirty="0">
                <a:solidFill>
                  <a:srgbClr val="C00000"/>
                </a:solidFill>
              </a:rPr>
              <a:t>, </a:t>
            </a:r>
            <a:br>
              <a:rPr lang="it-IT" dirty="0">
                <a:solidFill>
                  <a:srgbClr val="C00000"/>
                </a:solidFill>
              </a:rPr>
            </a:br>
            <a:r>
              <a:rPr lang="it-IT" dirty="0">
                <a:solidFill>
                  <a:srgbClr val="C00000"/>
                </a:solidFill>
              </a:rPr>
              <a:t>PRD 105 (2022) 3, L031503</a:t>
            </a:r>
          </a:p>
        </p:txBody>
      </p:sp>
    </p:spTree>
    <p:extLst>
      <p:ext uri="{BB962C8B-B14F-4D97-AF65-F5344CB8AC3E}">
        <p14:creationId xmlns:p14="http://schemas.microsoft.com/office/powerpoint/2010/main" val="263309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1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86" y="1055366"/>
            <a:ext cx="3558072" cy="2635013"/>
          </a:xfrm>
          <a:prstGeom prst="rect">
            <a:avLst/>
          </a:prstGeom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121451" y="1361288"/>
            <a:ext cx="1276217" cy="823928"/>
            <a:chOff x="216081" y="1417717"/>
            <a:chExt cx="1587319" cy="1035182"/>
          </a:xfrm>
        </p:grpSpPr>
        <p:sp>
          <p:nvSpPr>
            <p:cNvPr id="9" name="Ovale 13"/>
            <p:cNvSpPr/>
            <p:nvPr/>
          </p:nvSpPr>
          <p:spPr>
            <a:xfrm rot="1702495">
              <a:off x="216081" y="1417717"/>
              <a:ext cx="1587319" cy="103518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Ovale 10"/>
            <p:cNvSpPr/>
            <p:nvPr/>
          </p:nvSpPr>
          <p:spPr>
            <a:xfrm>
              <a:off x="1083935" y="1998647"/>
              <a:ext cx="181680" cy="189119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4"/>
            <p:cNvSpPr/>
            <p:nvPr/>
          </p:nvSpPr>
          <p:spPr>
            <a:xfrm>
              <a:off x="687107" y="1676814"/>
              <a:ext cx="181680" cy="189119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417106" y="1517569"/>
                  <a:ext cx="286360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4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oMath>
                    </m:oMathPara>
                  </a14:m>
                  <a:endParaRPr lang="it-IT" sz="2400" dirty="0">
                    <a:solidFill>
                      <a:srgbClr val="3333FF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106" y="1517569"/>
                  <a:ext cx="286360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56757" r="-54054" b="-59184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1301143" y="1998647"/>
                  <a:ext cx="286360" cy="37010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2400" b="0" i="1" smtClean="0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smtClean="0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</m:oMath>
                    </m:oMathPara>
                  </a14:m>
                  <a:endParaRPr lang="it-IT" sz="2400" dirty="0">
                    <a:solidFill>
                      <a:srgbClr val="FF7C8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01143" y="1998647"/>
                  <a:ext cx="286360" cy="37010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55263" t="-4167" r="-50000" b="-625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51398" y="3911887"/>
                <a:ext cx="2980689" cy="11605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sub>
                          </m:sSub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∼0.3</m:t>
                      </m:r>
                    </m:oMath>
                  </m:oMathPara>
                </a14:m>
                <a:endParaRPr lang="it-IT" sz="2400" dirty="0"/>
              </a:p>
              <a:p>
                <a:pPr algn="ctr"/>
                <a:r>
                  <a:rPr lang="it-IT" sz="2400" dirty="0">
                    <a:solidFill>
                      <a:srgbClr val="3333FF"/>
                    </a:solidFill>
                  </a:rPr>
                  <a:t>(perturbative regime)</a:t>
                </a:r>
              </a:p>
              <a:p>
                <a:pPr algn="ctr"/>
                <a:r>
                  <a:rPr lang="it-IT" sz="2400" dirty="0">
                    <a:solidFill>
                      <a:srgbClr val="3333FF"/>
                    </a:solidFill>
                  </a:rPr>
                  <a:t>OZI-rule, QCD multipole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398" y="3911887"/>
                <a:ext cx="2980689" cy="1160511"/>
              </a:xfrm>
              <a:prstGeom prst="rect">
                <a:avLst/>
              </a:prstGeom>
              <a:blipFill rotWithShape="0">
                <a:blip r:embed="rId6"/>
                <a:stretch>
                  <a:fillRect l="-5521" r="-5521" b="-1473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/>
          <p:cNvCxnSpPr/>
          <p:nvPr/>
        </p:nvCxnSpPr>
        <p:spPr>
          <a:xfrm flipV="1">
            <a:off x="3325091" y="3117671"/>
            <a:ext cx="1974605" cy="1492981"/>
          </a:xfrm>
          <a:prstGeom prst="straightConnector1">
            <a:avLst/>
          </a:prstGeom>
          <a:ln w="571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330681" y="2516491"/>
                <a:ext cx="3387104" cy="758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400" dirty="0">
                    <a:solidFill>
                      <a:srgbClr val="FF0000"/>
                    </a:solidFill>
                  </a:rPr>
                  <a:t>Potential models</a:t>
                </a:r>
              </a:p>
              <a:p>
                <a:pPr algn="ctr"/>
                <a:r>
                  <a:rPr lang="it-IT" dirty="0"/>
                  <a:t>(meaningful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→∞</m:t>
                    </m:r>
                  </m:oMath>
                </a14:m>
                <a:r>
                  <a:rPr lang="it-IT" dirty="0"/>
                  <a:t>)</a:t>
                </a: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0681" y="2516491"/>
                <a:ext cx="3387104" cy="758221"/>
              </a:xfrm>
              <a:prstGeom prst="rect">
                <a:avLst/>
              </a:prstGeom>
              <a:blipFill rotWithShape="0">
                <a:blip r:embed="rId7"/>
                <a:stretch>
                  <a:fillRect t="-6452" b="-1048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5715332" y="3296046"/>
                <a:ext cx="2025619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it-IT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332" y="3296046"/>
                <a:ext cx="2025619" cy="518604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7119990" y="3658764"/>
            <a:ext cx="1893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3333FF"/>
                </a:solidFill>
              </a:rPr>
              <a:t>(Cornell potential)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10576" y="3955610"/>
            <a:ext cx="4185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Solve NR Schrödinger eq. </a:t>
            </a:r>
            <a:r>
              <a:rPr lang="it-IT" sz="2000" b="1" dirty="0"/>
              <a:t>→</a:t>
            </a:r>
            <a:r>
              <a:rPr lang="it-IT" sz="2000" dirty="0"/>
              <a:t> </a:t>
            </a:r>
            <a:r>
              <a:rPr lang="it-IT" sz="2000" dirty="0">
                <a:solidFill>
                  <a:srgbClr val="FF0000"/>
                </a:solidFill>
              </a:rPr>
              <a:t>spectrum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299696" y="4425843"/>
            <a:ext cx="33871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FF0000"/>
                </a:solidFill>
              </a:rPr>
              <a:t>Effective theories</a:t>
            </a:r>
          </a:p>
          <a:p>
            <a:pPr algn="ctr"/>
            <a:r>
              <a:rPr lang="it-IT" dirty="0"/>
              <a:t>(HQET, NRQCD, pNRQCD...)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928676" y="5189478"/>
            <a:ext cx="41291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dirty="0"/>
              <a:t>Integrate out heavy DOF</a:t>
            </a:r>
          </a:p>
          <a:p>
            <a:pPr algn="ctr"/>
            <a:r>
              <a:rPr lang="it-IT" sz="2000" b="1" dirty="0"/>
              <a:t>↓</a:t>
            </a:r>
            <a:r>
              <a:rPr lang="it-IT" sz="2000" dirty="0"/>
              <a:t> </a:t>
            </a:r>
          </a:p>
          <a:p>
            <a:pPr algn="ctr"/>
            <a:r>
              <a:rPr lang="it-IT" sz="2000" dirty="0">
                <a:solidFill>
                  <a:srgbClr val="FF0000"/>
                </a:solidFill>
              </a:rPr>
              <a:t>(spectrum), decay &amp; production rates 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3325091" y="4890072"/>
            <a:ext cx="2005590" cy="396031"/>
          </a:xfrm>
          <a:prstGeom prst="straightConnector1">
            <a:avLst/>
          </a:prstGeom>
          <a:ln w="571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Quarkonium orthodoxy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38109" y="5235879"/>
            <a:ext cx="52028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0000FF"/>
                </a:solidFill>
              </a:rPr>
              <a:t>Heavy quark spin flip suppressed by quark mass,</a:t>
            </a:r>
            <a:br>
              <a:rPr lang="it-IT" sz="2000" dirty="0">
                <a:solidFill>
                  <a:srgbClr val="0000FF"/>
                </a:solidFill>
              </a:rPr>
            </a:br>
            <a:r>
              <a:rPr lang="it-IT" sz="2000" dirty="0">
                <a:solidFill>
                  <a:srgbClr val="0000FF"/>
                </a:solidFill>
              </a:rPr>
              <a:t>approximate heavy quark spin symmetry (HQSS)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4" t="10297" r="49464" b="55248"/>
          <a:stretch/>
        </p:blipFill>
        <p:spPr>
          <a:xfrm>
            <a:off x="5961389" y="134068"/>
            <a:ext cx="2154724" cy="236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838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The </a:t>
                </a:r>
                <a:r>
                  <a:rPr lang="it-IT" sz="3600" dirty="0" err="1">
                    <a:solidFill>
                      <a:schemeClr val="tx2"/>
                    </a:solidFill>
                  </a:rPr>
                  <a:t>lineshape</a:t>
                </a:r>
                <a:r>
                  <a:rPr lang="it-IT" sz="3600" dirty="0">
                    <a:solidFill>
                      <a:schemeClr val="tx2"/>
                    </a:solidFill>
                  </a:rPr>
                  <a:t> of the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5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C6463A93-9B3D-EE82-A071-50C7D5D50A8E}"/>
              </a:ext>
            </a:extLst>
          </p:cNvPr>
          <p:cNvSpPr txBox="1"/>
          <p:nvPr/>
        </p:nvSpPr>
        <p:spPr>
          <a:xfrm>
            <a:off x="5616744" y="927015"/>
            <a:ext cx="35272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Esposito, Maiani, AP, </a:t>
            </a:r>
            <a:r>
              <a:rPr lang="it-IT" dirty="0" err="1">
                <a:solidFill>
                  <a:srgbClr val="C00000"/>
                </a:solidFill>
              </a:rPr>
              <a:t>Polosa</a:t>
            </a:r>
            <a:r>
              <a:rPr lang="it-IT" dirty="0">
                <a:solidFill>
                  <a:srgbClr val="C00000"/>
                </a:solidFill>
              </a:rPr>
              <a:t>, </a:t>
            </a:r>
            <a:r>
              <a:rPr lang="it-IT" dirty="0" err="1">
                <a:solidFill>
                  <a:srgbClr val="C00000"/>
                </a:solidFill>
              </a:rPr>
              <a:t>Riquer</a:t>
            </a:r>
            <a:r>
              <a:rPr lang="it-IT" dirty="0">
                <a:solidFill>
                  <a:srgbClr val="C00000"/>
                </a:solidFill>
              </a:rPr>
              <a:t>, </a:t>
            </a:r>
            <a:br>
              <a:rPr lang="it-IT" dirty="0">
                <a:solidFill>
                  <a:srgbClr val="C00000"/>
                </a:solidFill>
              </a:rPr>
            </a:br>
            <a:r>
              <a:rPr lang="it-IT" dirty="0">
                <a:solidFill>
                  <a:srgbClr val="C00000"/>
                </a:solidFill>
              </a:rPr>
              <a:t>PRD 105 (2022) 3, L031503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03D01F6-1F90-3C8E-BF3C-35E36F260B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4536"/>
          <a:stretch/>
        </p:blipFill>
        <p:spPr>
          <a:xfrm>
            <a:off x="2289588" y="1979517"/>
            <a:ext cx="4296375" cy="548228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B0178C91-1FDE-E5B4-6E7B-AD0F817655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9609"/>
          <a:stretch/>
        </p:blipFill>
        <p:spPr>
          <a:xfrm>
            <a:off x="2289588" y="2827837"/>
            <a:ext cx="4296375" cy="654307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EC511062-2B56-7629-C0BE-A6A17F042570}"/>
              </a:ext>
            </a:extLst>
          </p:cNvPr>
          <p:cNvSpPr txBox="1"/>
          <p:nvPr/>
        </p:nvSpPr>
        <p:spPr>
          <a:xfrm>
            <a:off x="234892" y="2022798"/>
            <a:ext cx="13695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Option b)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16F493E3-7F82-7844-2558-4C5B5825B73E}"/>
              </a:ext>
            </a:extLst>
          </p:cNvPr>
          <p:cNvSpPr txBox="1"/>
          <p:nvPr/>
        </p:nvSpPr>
        <p:spPr>
          <a:xfrm>
            <a:off x="234892" y="2895874"/>
            <a:ext cx="13551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Option a)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F4B18B3-C466-7555-F01B-A0651088F311}"/>
              </a:ext>
            </a:extLst>
          </p:cNvPr>
          <p:cNvSpPr txBox="1"/>
          <p:nvPr/>
        </p:nvSpPr>
        <p:spPr>
          <a:xfrm>
            <a:off x="613359" y="4198878"/>
            <a:ext cx="76488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/>
              <a:t>According</a:t>
            </a:r>
            <a:r>
              <a:rPr lang="it-IT" sz="2400" dirty="0"/>
              <a:t> to </a:t>
            </a:r>
            <a:r>
              <a:rPr lang="it-IT" sz="2400" dirty="0" err="1"/>
              <a:t>Weinberg’s</a:t>
            </a:r>
            <a:r>
              <a:rPr lang="it-IT" sz="2400" dirty="0"/>
              <a:t>, the first </a:t>
            </a:r>
            <a:r>
              <a:rPr lang="it-IT" sz="2400" dirty="0" err="1"/>
              <a:t>result</a:t>
            </a:r>
            <a:r>
              <a:rPr lang="it-IT" sz="2400" dirty="0"/>
              <a:t> points to a </a:t>
            </a:r>
            <a:r>
              <a:rPr lang="it-IT" sz="2400" dirty="0" err="1"/>
              <a:t>sizeable</a:t>
            </a:r>
            <a:r>
              <a:rPr lang="it-IT" sz="2400" dirty="0"/>
              <a:t> short-range </a:t>
            </a:r>
            <a:r>
              <a:rPr lang="it-IT" sz="2400" dirty="0" err="1"/>
              <a:t>structure</a:t>
            </a:r>
            <a:r>
              <a:rPr lang="it-IT" sz="2400" dirty="0"/>
              <a:t> of the X(3872)</a:t>
            </a:r>
          </a:p>
          <a:p>
            <a:endParaRPr lang="it-IT" sz="2400" dirty="0"/>
          </a:p>
          <a:p>
            <a:r>
              <a:rPr lang="it-IT" sz="2400" dirty="0"/>
              <a:t>Still </a:t>
            </a:r>
            <a:r>
              <a:rPr lang="it-IT" sz="2400" dirty="0" err="1"/>
              <a:t>disagreement</a:t>
            </a:r>
            <a:r>
              <a:rPr lang="it-IT" sz="2400" dirty="0"/>
              <a:t> on </a:t>
            </a:r>
            <a:r>
              <a:rPr lang="it-IT" sz="2400" dirty="0" err="1"/>
              <a:t>how</a:t>
            </a:r>
            <a:r>
              <a:rPr lang="it-IT" sz="2400" dirty="0"/>
              <a:t> to </a:t>
            </a:r>
            <a:r>
              <a:rPr lang="it-IT" sz="2400" dirty="0" err="1"/>
              <a:t>perform</a:t>
            </a:r>
            <a:r>
              <a:rPr lang="it-IT" sz="2400" dirty="0"/>
              <a:t> the </a:t>
            </a:r>
            <a:r>
              <a:rPr lang="it-IT" sz="2400" dirty="0" err="1"/>
              <a:t>extraction</a:t>
            </a:r>
            <a:r>
              <a:rPr lang="it-IT" sz="2400" dirty="0"/>
              <a:t> </a:t>
            </a:r>
            <a:r>
              <a:rPr lang="it-IT" sz="2400" dirty="0" err="1"/>
              <a:t>though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3079243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158620" y="2419163"/>
            <a:ext cx="8909180" cy="34597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4312</m:t>
                        </m:r>
                      </m:e>
                    </m:d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it-IT" sz="3600" dirty="0">
                    <a:solidFill>
                      <a:schemeClr val="tx2"/>
                    </a:solidFill>
                  </a:rPr>
                  <a:t> </a:t>
                </a:r>
                <a:r>
                  <a:rPr lang="it-IT" sz="3600" dirty="0" err="1">
                    <a:solidFill>
                      <a:schemeClr val="tx2"/>
                    </a:solidFill>
                  </a:rPr>
                  <a:t>Bound</a:t>
                </a:r>
                <a:r>
                  <a:rPr lang="it-IT" sz="3600" dirty="0">
                    <a:solidFill>
                      <a:schemeClr val="tx2"/>
                    </a:solidFill>
                  </a:rPr>
                  <a:t> and virtual states</a:t>
                </a:r>
              </a:p>
            </p:txBody>
          </p:sp>
        </mc:Choice>
        <mc:Fallback xmlns="">
          <p:sp>
            <p:nvSpPr>
              <p:cNvPr id="5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83911" y="2666284"/>
            <a:ext cx="4495800" cy="3025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261" y="2722672"/>
            <a:ext cx="4135230" cy="2832633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2880727" y="4442725"/>
            <a:ext cx="199469" cy="271603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375120" y="3046518"/>
            <a:ext cx="108878" cy="499273"/>
          </a:xfrm>
          <a:prstGeom prst="straightConnector1">
            <a:avLst/>
          </a:prstGeom>
          <a:ln>
            <a:solidFill>
              <a:srgbClr val="018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5000362" y="4442724"/>
            <a:ext cx="905347" cy="2716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348982" y="4640837"/>
            <a:ext cx="1309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Bound state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901867" y="2723392"/>
            <a:ext cx="1324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18401"/>
                </a:solidFill>
              </a:rPr>
              <a:t>Virtual state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687698" y="4648739"/>
            <a:ext cx="120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Resonance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560717" y="1134234"/>
                <a:ext cx="8307238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We focus on </a:t>
                </a:r>
                <a:r>
                  <a:rPr lang="it-IT" sz="2400" dirty="0" err="1"/>
                  <a:t>now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(4312)</m:t>
                    </m:r>
                  </m:oMath>
                </a14:m>
                <a:r>
                  <a:rPr lang="it-IT" sz="2400" dirty="0"/>
                  <a:t>, </a:t>
                </a:r>
                <a:r>
                  <a:rPr lang="it-IT" sz="2400" dirty="0" err="1"/>
                  <a:t>which</a:t>
                </a:r>
                <a:r>
                  <a:rPr lang="it-IT" sz="2400" dirty="0"/>
                  <a:t>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seen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as</a:t>
                </a:r>
                <a:r>
                  <a:rPr lang="it-IT" sz="2400" dirty="0"/>
                  <a:t> an </a:t>
                </a:r>
                <a:r>
                  <a:rPr lang="it-IT" sz="2400" dirty="0" err="1"/>
                  <a:t>isolated</a:t>
                </a:r>
                <a:r>
                  <a:rPr lang="it-IT" sz="2400" dirty="0"/>
                  <a:t> </a:t>
                </a:r>
                <a:r>
                  <a:rPr lang="it-IT" sz="2400" dirty="0" err="1"/>
                  <a:t>peak</a:t>
                </a:r>
                <a:r>
                  <a:rPr lang="it-IT" sz="2400" dirty="0"/>
                  <a:t> over a </a:t>
                </a:r>
                <a:r>
                  <a:rPr lang="it-IT" sz="2400" dirty="0" err="1"/>
                  <a:t>smooth</a:t>
                </a:r>
                <a:r>
                  <a:rPr lang="it-IT" sz="2400" dirty="0"/>
                  <a:t> background. In </a:t>
                </a:r>
                <a:r>
                  <a:rPr lang="it-IT" sz="2400" dirty="0" err="1"/>
                  <a:t>this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simple</a:t>
                </a:r>
                <a:r>
                  <a:rPr lang="it-IT" sz="2400" dirty="0"/>
                  <a:t> setup, model </a:t>
                </a:r>
                <a:r>
                  <a:rPr lang="it-IT" sz="2400" dirty="0" err="1"/>
                  <a:t>dependence</a:t>
                </a:r>
                <a:r>
                  <a:rPr lang="it-IT" sz="2400" dirty="0"/>
                  <a:t> can be </a:t>
                </a:r>
                <a:r>
                  <a:rPr lang="it-IT" sz="2400" dirty="0" err="1"/>
                  <a:t>reduced</a:t>
                </a:r>
                <a:endParaRPr lang="it-IT" sz="2400" dirty="0"/>
              </a:p>
              <a:p>
                <a:endParaRPr lang="it-IT" sz="24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717" y="1134234"/>
                <a:ext cx="8307238" cy="1569660"/>
              </a:xfrm>
              <a:prstGeom prst="rect">
                <a:avLst/>
              </a:prstGeom>
              <a:blipFill>
                <a:blip r:embed="rId5"/>
                <a:stretch>
                  <a:fillRect l="-1174" t="-3101" r="-51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81612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Minimal(istic)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360986" y="1531187"/>
                <a:ext cx="4462762" cy="1228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/>
                  <a:t>Model-</a:t>
                </a:r>
                <a:r>
                  <a:rPr lang="it-IT" sz="2400" dirty="0" err="1"/>
                  <a:t>independent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expansion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at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4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acc>
                      <m:accPr>
                        <m:chr m:val="̅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e>
                    </m:acc>
                  </m:oMath>
                </a14:m>
                <a:r>
                  <a:rPr lang="it-IT" sz="2400" dirty="0"/>
                  <a:t> threshold </a:t>
                </a:r>
                <a:br>
                  <a:rPr lang="it-IT" sz="2400" dirty="0"/>
                </a:br>
                <a:endParaRPr lang="it-IT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0986" y="1531187"/>
                <a:ext cx="4462762" cy="1228028"/>
              </a:xfrm>
              <a:prstGeom prst="rect">
                <a:avLst/>
              </a:prstGeom>
              <a:blipFill>
                <a:blip r:embed="rId4"/>
                <a:stretch>
                  <a:fillRect t="-3960" r="-39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73" y="3516220"/>
            <a:ext cx="4134083" cy="28009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438" y="3516220"/>
            <a:ext cx="4062361" cy="27523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042261" y="3676577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261" y="3676577"/>
                <a:ext cx="901272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5176346" y="3676577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6346" y="3676577"/>
                <a:ext cx="99495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490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4">
            <a:extLst>
              <a:ext uri="{FF2B5EF4-FFF2-40B4-BE49-F238E27FC236}">
                <a16:creationId xmlns:a16="http://schemas.microsoft.com/office/drawing/2014/main" id="{B2AEBACA-F07C-0BC2-1646-007F1ED3DC4B}"/>
              </a:ext>
            </a:extLst>
          </p:cNvPr>
          <p:cNvSpPr/>
          <p:nvPr/>
        </p:nvSpPr>
        <p:spPr>
          <a:xfrm>
            <a:off x="3982331" y="1092926"/>
            <a:ext cx="5161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Fernandez-Ramirez, AP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r>
              <a:rPr lang="it-IT" dirty="0">
                <a:solidFill>
                  <a:srgbClr val="C00000"/>
                </a:solidFill>
              </a:rPr>
              <a:t> (JPAC), PRL 123, 092001</a:t>
            </a:r>
          </a:p>
        </p:txBody>
      </p:sp>
    </p:spTree>
    <p:extLst>
      <p:ext uri="{BB962C8B-B14F-4D97-AF65-F5344CB8AC3E}">
        <p14:creationId xmlns:p14="http://schemas.microsoft.com/office/powerpoint/2010/main" val="10330400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Minimal(istic) model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" y="3508310"/>
            <a:ext cx="4209945" cy="28523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47" y="3543366"/>
            <a:ext cx="4158204" cy="28173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3">
                <a:extLst>
                  <a:ext uri="{FF2B5EF4-FFF2-40B4-BE49-F238E27FC236}">
                    <a16:creationId xmlns:a16="http://schemas.microsoft.com/office/drawing/2014/main" id="{BB56DD2D-4970-905A-2432-21633743552B}"/>
                  </a:ext>
                </a:extLst>
              </p:cNvPr>
              <p:cNvSpPr txBox="1"/>
              <p:nvPr/>
            </p:nvSpPr>
            <p:spPr>
              <a:xfrm>
                <a:off x="4360986" y="1531187"/>
                <a:ext cx="4462762" cy="1228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/>
                  <a:t>Model-</a:t>
                </a:r>
                <a:r>
                  <a:rPr lang="it-IT" sz="2400" dirty="0" err="1"/>
                  <a:t>independent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expansion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at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4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acc>
                      <m:accPr>
                        <m:chr m:val="̅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e>
                    </m:acc>
                  </m:oMath>
                </a14:m>
                <a:r>
                  <a:rPr lang="it-IT" sz="2400" dirty="0"/>
                  <a:t> threshold </a:t>
                </a:r>
                <a:br>
                  <a:rPr lang="it-IT" sz="2400" dirty="0"/>
                </a:br>
                <a:endParaRPr lang="it-IT" sz="2400" dirty="0"/>
              </a:p>
            </p:txBody>
          </p:sp>
        </mc:Choice>
        <mc:Fallback xmlns="">
          <p:sp>
            <p:nvSpPr>
              <p:cNvPr id="2" name="TextBox 3">
                <a:extLst>
                  <a:ext uri="{FF2B5EF4-FFF2-40B4-BE49-F238E27FC236}">
                    <a16:creationId xmlns:a16="http://schemas.microsoft.com/office/drawing/2014/main" id="{BB56DD2D-4970-905A-2432-2163374355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0986" y="1531187"/>
                <a:ext cx="4462762" cy="1228028"/>
              </a:xfrm>
              <a:prstGeom prst="rect">
                <a:avLst/>
              </a:prstGeom>
              <a:blipFill>
                <a:blip r:embed="rId8"/>
                <a:stretch>
                  <a:fillRect t="-3960" r="-39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55662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Minimal(istic) model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4" y="3508310"/>
            <a:ext cx="4206019" cy="28523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665723" y="3614004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Points to a virtual state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47" y="3543366"/>
            <a:ext cx="4158204" cy="28173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10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3">
                <a:extLst>
                  <a:ext uri="{FF2B5EF4-FFF2-40B4-BE49-F238E27FC236}">
                    <a16:creationId xmlns:a16="http://schemas.microsoft.com/office/drawing/2014/main" id="{57C1B432-1E7D-7DD5-D241-8EFE8981B424}"/>
                  </a:ext>
                </a:extLst>
              </p:cNvPr>
              <p:cNvSpPr txBox="1"/>
              <p:nvPr/>
            </p:nvSpPr>
            <p:spPr>
              <a:xfrm>
                <a:off x="4360986" y="1531187"/>
                <a:ext cx="4462762" cy="1228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/>
                  <a:t>Model-</a:t>
                </a:r>
                <a:r>
                  <a:rPr lang="it-IT" sz="2400" dirty="0" err="1"/>
                  <a:t>independent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expansion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at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4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acc>
                      <m:accPr>
                        <m:chr m:val="̅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e>
                    </m:acc>
                  </m:oMath>
                </a14:m>
                <a:r>
                  <a:rPr lang="it-IT" sz="2400" dirty="0"/>
                  <a:t> threshold </a:t>
                </a:r>
                <a:br>
                  <a:rPr lang="it-IT" sz="2400" dirty="0"/>
                </a:br>
                <a:endParaRPr lang="it-IT" sz="2400" dirty="0"/>
              </a:p>
            </p:txBody>
          </p:sp>
        </mc:Choice>
        <mc:Fallback xmlns="">
          <p:sp>
            <p:nvSpPr>
              <p:cNvPr id="3" name="TextBox 3">
                <a:extLst>
                  <a:ext uri="{FF2B5EF4-FFF2-40B4-BE49-F238E27FC236}">
                    <a16:creationId xmlns:a16="http://schemas.microsoft.com/office/drawing/2014/main" id="{57C1B432-1E7D-7DD5-D241-8EFE8981B4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0986" y="1531187"/>
                <a:ext cx="4462762" cy="1228028"/>
              </a:xfrm>
              <a:prstGeom prst="rect">
                <a:avLst/>
              </a:prstGeom>
              <a:blipFill>
                <a:blip r:embed="rId11"/>
                <a:stretch>
                  <a:fillRect t="-3960" r="-39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33452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Minimal(istic) model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" y="3508310"/>
            <a:ext cx="4209945" cy="28523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886" y="3543366"/>
            <a:ext cx="4154326" cy="28173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10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5315478" y="4343287"/>
            <a:ext cx="2894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Doesn’t point to a resonance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5723" y="3614004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Points to a virtual state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3">
                <a:extLst>
                  <a:ext uri="{FF2B5EF4-FFF2-40B4-BE49-F238E27FC236}">
                    <a16:creationId xmlns:a16="http://schemas.microsoft.com/office/drawing/2014/main" id="{12408FEC-4E5E-FF47-B3E0-5B80B17F94F7}"/>
                  </a:ext>
                </a:extLst>
              </p:cNvPr>
              <p:cNvSpPr txBox="1"/>
              <p:nvPr/>
            </p:nvSpPr>
            <p:spPr>
              <a:xfrm>
                <a:off x="4360986" y="1531187"/>
                <a:ext cx="4462762" cy="1228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/>
                  <a:t>Model-</a:t>
                </a:r>
                <a:r>
                  <a:rPr lang="it-IT" sz="2400" dirty="0" err="1"/>
                  <a:t>independent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expansion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at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4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acc>
                      <m:accPr>
                        <m:chr m:val="̅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e>
                    </m:acc>
                  </m:oMath>
                </a14:m>
                <a:r>
                  <a:rPr lang="it-IT" sz="2400" dirty="0"/>
                  <a:t> threshold </a:t>
                </a:r>
                <a:br>
                  <a:rPr lang="it-IT" sz="2400" dirty="0"/>
                </a:br>
                <a:endParaRPr lang="it-IT" sz="2400" dirty="0"/>
              </a:p>
            </p:txBody>
          </p:sp>
        </mc:Choice>
        <mc:Fallback xmlns="">
          <p:sp>
            <p:nvSpPr>
              <p:cNvPr id="2" name="TextBox 3">
                <a:extLst>
                  <a:ext uri="{FF2B5EF4-FFF2-40B4-BE49-F238E27FC236}">
                    <a16:creationId xmlns:a16="http://schemas.microsoft.com/office/drawing/2014/main" id="{12408FEC-4E5E-FF47-B3E0-5B80B17F94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0986" y="1531187"/>
                <a:ext cx="4462762" cy="1228028"/>
              </a:xfrm>
              <a:prstGeom prst="rect">
                <a:avLst/>
              </a:prstGeom>
              <a:blipFill>
                <a:blip r:embed="rId11"/>
                <a:stretch>
                  <a:fillRect t="-3960" r="-39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45253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000" y="3542400"/>
            <a:ext cx="4204312" cy="2851200"/>
          </a:xfrm>
          <a:prstGeom prst="rect">
            <a:avLst/>
          </a:prstGeom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Minimal(istic) model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" y="3508310"/>
            <a:ext cx="4209945" cy="28523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5290345" y="3584207"/>
            <a:ext cx="2894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Doesn’t point to a resonance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5723" y="3614004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Points to a virtual state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3">
                <a:extLst>
                  <a:ext uri="{FF2B5EF4-FFF2-40B4-BE49-F238E27FC236}">
                    <a16:creationId xmlns:a16="http://schemas.microsoft.com/office/drawing/2014/main" id="{D35567B7-EB37-F141-3918-ABB65EE7DC1D}"/>
                  </a:ext>
                </a:extLst>
              </p:cNvPr>
              <p:cNvSpPr txBox="1"/>
              <p:nvPr/>
            </p:nvSpPr>
            <p:spPr>
              <a:xfrm>
                <a:off x="4360986" y="1531187"/>
                <a:ext cx="4462762" cy="1228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/>
                  <a:t>Model-</a:t>
                </a:r>
                <a:r>
                  <a:rPr lang="it-IT" sz="2400" dirty="0" err="1"/>
                  <a:t>independent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expansion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at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4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acc>
                      <m:accPr>
                        <m:chr m:val="̅"/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e>
                    </m:acc>
                  </m:oMath>
                </a14:m>
                <a:r>
                  <a:rPr lang="it-IT" sz="2400" dirty="0"/>
                  <a:t> threshold </a:t>
                </a:r>
                <a:br>
                  <a:rPr lang="it-IT" sz="2400" dirty="0"/>
                </a:br>
                <a:endParaRPr lang="it-IT" sz="2400" dirty="0"/>
              </a:p>
            </p:txBody>
          </p:sp>
        </mc:Choice>
        <mc:Fallback xmlns="">
          <p:sp>
            <p:nvSpPr>
              <p:cNvPr id="3" name="TextBox 3">
                <a:extLst>
                  <a:ext uri="{FF2B5EF4-FFF2-40B4-BE49-F238E27FC236}">
                    <a16:creationId xmlns:a16="http://schemas.microsoft.com/office/drawing/2014/main" id="{D35567B7-EB37-F141-3918-ABB65EE7DC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0986" y="1531187"/>
                <a:ext cx="4462762" cy="1228028"/>
              </a:xfrm>
              <a:prstGeom prst="rect">
                <a:avLst/>
              </a:prstGeom>
              <a:blipFill>
                <a:blip r:embed="rId9"/>
                <a:stretch>
                  <a:fillRect t="-3960" r="-39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68889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Minimal(istic) model with ANN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EA4EAFD-ADAF-FC5D-8501-E24518224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46" y="1317379"/>
            <a:ext cx="4299950" cy="4457432"/>
          </a:xfrm>
          <a:prstGeom prst="rect">
            <a:avLst/>
          </a:prstGeom>
        </p:spPr>
      </p:pic>
      <p:sp>
        <p:nvSpPr>
          <p:cNvPr id="18" name="TextBox 10">
            <a:extLst>
              <a:ext uri="{FF2B5EF4-FFF2-40B4-BE49-F238E27FC236}">
                <a16:creationId xmlns:a16="http://schemas.microsoft.com/office/drawing/2014/main" id="{42EDDD87-A444-E1F4-B15D-CDBB3EB1E6DB}"/>
              </a:ext>
            </a:extLst>
          </p:cNvPr>
          <p:cNvSpPr txBox="1"/>
          <p:nvPr/>
        </p:nvSpPr>
        <p:spPr>
          <a:xfrm>
            <a:off x="4973218" y="1531187"/>
            <a:ext cx="38505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400" dirty="0" err="1"/>
              <a:t>Same</a:t>
            </a:r>
            <a:r>
              <a:rPr lang="it-IT" sz="2400" dirty="0"/>
              <a:t> </a:t>
            </a:r>
            <a:r>
              <a:rPr lang="it-IT" sz="2400" dirty="0" err="1"/>
              <a:t>conclusion</a:t>
            </a:r>
            <a:r>
              <a:rPr lang="it-IT" sz="2400" dirty="0"/>
              <a:t> </a:t>
            </a:r>
            <a:r>
              <a:rPr lang="it-IT" sz="2400" dirty="0" err="1"/>
              <a:t>reached</a:t>
            </a:r>
            <a:r>
              <a:rPr lang="it-IT" sz="2400" dirty="0"/>
              <a:t> </a:t>
            </a:r>
            <a:r>
              <a:rPr lang="it-IT" sz="2400" dirty="0" err="1"/>
              <a:t>if</a:t>
            </a:r>
            <a:r>
              <a:rPr lang="it-IT" sz="2400" dirty="0"/>
              <a:t> the </a:t>
            </a:r>
            <a:r>
              <a:rPr lang="it-IT" sz="2400" dirty="0" err="1"/>
              <a:t>analysis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performed</a:t>
            </a:r>
            <a:r>
              <a:rPr lang="it-IT" sz="2400" dirty="0"/>
              <a:t> with a Deep </a:t>
            </a:r>
            <a:r>
              <a:rPr lang="it-IT" sz="2400" dirty="0" err="1"/>
              <a:t>Neural</a:t>
            </a:r>
            <a:r>
              <a:rPr lang="it-IT" sz="2400" dirty="0"/>
              <a:t> Network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78A72BC-F82D-6945-3F8B-DD0478B2C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6606" y="3602339"/>
            <a:ext cx="4180349" cy="2451683"/>
          </a:xfrm>
          <a:prstGeom prst="rect">
            <a:avLst/>
          </a:prstGeom>
        </p:spPr>
      </p:pic>
      <p:sp>
        <p:nvSpPr>
          <p:cNvPr id="19" name="Rectangle 13">
            <a:extLst>
              <a:ext uri="{FF2B5EF4-FFF2-40B4-BE49-F238E27FC236}">
                <a16:creationId xmlns:a16="http://schemas.microsoft.com/office/drawing/2014/main" id="{AB46BF4B-F27F-F48A-5C41-2194FE93ACCE}"/>
              </a:ext>
            </a:extLst>
          </p:cNvPr>
          <p:cNvSpPr/>
          <p:nvPr/>
        </p:nvSpPr>
        <p:spPr>
          <a:xfrm>
            <a:off x="5499520" y="1071454"/>
            <a:ext cx="3459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Ng,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r>
              <a:rPr lang="it-IT" dirty="0">
                <a:solidFill>
                  <a:srgbClr val="C00000"/>
                </a:solidFill>
              </a:rPr>
              <a:t> (JPAC), PRD 105, L091501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3DC134A7-343C-1B19-2660-5717A6B6E7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446" y="3532754"/>
            <a:ext cx="3949564" cy="2548703"/>
          </a:xfrm>
          <a:prstGeom prst="rect">
            <a:avLst/>
          </a:prstGeom>
        </p:spPr>
      </p:pic>
      <p:sp>
        <p:nvSpPr>
          <p:cNvPr id="21" name="TextBox 10">
            <a:extLst>
              <a:ext uri="{FF2B5EF4-FFF2-40B4-BE49-F238E27FC236}">
                <a16:creationId xmlns:a16="http://schemas.microsoft.com/office/drawing/2014/main" id="{0E516BF9-DC1E-6D42-1F0B-D4893EF5A507}"/>
              </a:ext>
            </a:extLst>
          </p:cNvPr>
          <p:cNvSpPr txBox="1"/>
          <p:nvPr/>
        </p:nvSpPr>
        <p:spPr>
          <a:xfrm>
            <a:off x="58723" y="2603825"/>
            <a:ext cx="4067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The </a:t>
            </a:r>
            <a:r>
              <a:rPr lang="it-IT" sz="2400" dirty="0" err="1"/>
              <a:t>peak</a:t>
            </a:r>
            <a:r>
              <a:rPr lang="it-IT" sz="2400" dirty="0"/>
              <a:t> </a:t>
            </a:r>
            <a:r>
              <a:rPr lang="it-IT" sz="2400" dirty="0" err="1"/>
              <a:t>region</a:t>
            </a:r>
            <a:r>
              <a:rPr lang="it-IT" sz="2400" dirty="0"/>
              <a:t> </a:t>
            </a:r>
            <a:r>
              <a:rPr lang="it-IT" sz="2400" dirty="0" err="1"/>
              <a:t>has</a:t>
            </a:r>
            <a:r>
              <a:rPr lang="it-IT" sz="2400" dirty="0"/>
              <a:t> the </a:t>
            </a:r>
            <a:r>
              <a:rPr lang="it-IT" sz="2400" dirty="0" err="1"/>
              <a:t>largest</a:t>
            </a:r>
            <a:r>
              <a:rPr lang="it-IT" sz="2400" dirty="0"/>
              <a:t> impact for the </a:t>
            </a:r>
            <a:r>
              <a:rPr lang="it-IT" sz="2400" dirty="0" err="1"/>
              <a:t>decision</a:t>
            </a:r>
            <a:endParaRPr lang="it-IT" sz="2400" dirty="0"/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43C16518-7E69-B9DF-8B25-4D442DB9DE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6604" y="1517331"/>
            <a:ext cx="4299950" cy="1116703"/>
          </a:xfrm>
          <a:prstGeom prst="rect">
            <a:avLst/>
          </a:prstGeom>
        </p:spPr>
      </p:pic>
      <p:sp>
        <p:nvSpPr>
          <p:cNvPr id="25" name="TextBox 10">
            <a:extLst>
              <a:ext uri="{FF2B5EF4-FFF2-40B4-BE49-F238E27FC236}">
                <a16:creationId xmlns:a16="http://schemas.microsoft.com/office/drawing/2014/main" id="{C10A1CE9-A9B9-392B-F8CC-264386FF96D8}"/>
              </a:ext>
            </a:extLst>
          </p:cNvPr>
          <p:cNvSpPr txBox="1"/>
          <p:nvPr/>
        </p:nvSpPr>
        <p:spPr>
          <a:xfrm>
            <a:off x="5113320" y="2694797"/>
            <a:ext cx="3850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400" dirty="0" err="1"/>
              <a:t>Highest</a:t>
            </a:r>
            <a:r>
              <a:rPr lang="it-IT" sz="2400" dirty="0"/>
              <a:t> </a:t>
            </a:r>
            <a:r>
              <a:rPr lang="it-IT" sz="2400" dirty="0" err="1"/>
              <a:t>probability</a:t>
            </a:r>
            <a:r>
              <a:rPr lang="it-IT" sz="2400" dirty="0"/>
              <a:t> for a </a:t>
            </a:r>
            <a:r>
              <a:rPr lang="it-IT" sz="2400" dirty="0" err="1"/>
              <a:t>virtual</a:t>
            </a:r>
            <a:r>
              <a:rPr lang="it-IT" sz="2400" dirty="0"/>
              <a:t> state in the IV </a:t>
            </a:r>
            <a:r>
              <a:rPr lang="it-IT" sz="2400" dirty="0" err="1"/>
              <a:t>sheet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68567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Prompt production of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/>
                      </a:rPr>
                      <m:t>𝑋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/>
                      </a:rPr>
                      <m:t>(3872)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08600" y="1322732"/>
            <a:ext cx="4210515" cy="4590531"/>
          </a:xfrm>
          <a:prstGeom prst="roundRect">
            <a:avLst>
              <a:gd name="adj" fmla="val 8496"/>
            </a:avLst>
          </a:prstGeom>
          <a:solidFill>
            <a:schemeClr val="bg1"/>
          </a:solidFill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Rectangle 47"/>
          <p:cNvSpPr/>
          <p:nvPr/>
        </p:nvSpPr>
        <p:spPr>
          <a:xfrm>
            <a:off x="190166" y="5054495"/>
            <a:ext cx="4065659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it-IT" sz="1600" dirty="0">
                <a:solidFill>
                  <a:srgbClr val="C00000"/>
                </a:solidFill>
              </a:rPr>
              <a:t>Bignamini </a:t>
            </a:r>
            <a:r>
              <a:rPr lang="it-IT" sz="1600" i="1" dirty="0">
                <a:solidFill>
                  <a:srgbClr val="C00000"/>
                </a:solidFill>
              </a:rPr>
              <a:t>et al. </a:t>
            </a:r>
            <a:r>
              <a:rPr lang="it-IT" sz="1600" dirty="0">
                <a:solidFill>
                  <a:srgbClr val="C00000"/>
                </a:solidFill>
              </a:rPr>
              <a:t>PRL103 (2009) 162001</a:t>
            </a:r>
          </a:p>
        </p:txBody>
      </p:sp>
      <p:pic>
        <p:nvPicPr>
          <p:cNvPr id="25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03" y="1498888"/>
            <a:ext cx="3811509" cy="26344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sellaDiTesto 3"/>
              <p:cNvSpPr txBox="1"/>
              <p:nvPr/>
            </p:nvSpPr>
            <p:spPr>
              <a:xfrm>
                <a:off x="371889" y="4209783"/>
                <a:ext cx="3883936" cy="72930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𝑀𝐶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/>
                            </a:rPr>
                            <m:t>𝑝</m:t>
                          </m:r>
                          <m:acc>
                            <m:accPr>
                              <m:chr m:val="̅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</m:acc>
                          <m:r>
                            <a:rPr lang="it-IT" b="0" i="1" smtClean="0">
                              <a:latin typeface="Cambria Math"/>
                            </a:rPr>
                            <m:t>→</m:t>
                          </m:r>
                          <m:r>
                            <a:rPr lang="it-IT" b="0" i="1" smtClean="0">
                              <a:latin typeface="Cambria Math"/>
                            </a:rPr>
                            <m:t>𝐷</m:t>
                          </m:r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/>
                                </a:rPr>
                                <m:t>∗</m:t>
                              </m:r>
                            </m:sup>
                          </m:s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&lt;</m:t>
                          </m:r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e>
                      </m:d>
                      <m:r>
                        <a:rPr lang="it-IT" b="0" i="1" smtClean="0">
                          <a:latin typeface="Cambria Math"/>
                        </a:rPr>
                        <m:t>≈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0.1 </m:t>
                      </m:r>
                      <m:r>
                        <m:rPr>
                          <m:nor/>
                        </m:rPr>
                        <a:rPr lang="it-IT" b="0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nb</m:t>
                      </m:r>
                    </m:oMath>
                  </m:oMathPara>
                </a14:m>
                <a:endParaRPr lang="it-IT" dirty="0"/>
              </a:p>
              <a:p>
                <a:pPr algn="ctr">
                  <a:spcBef>
                    <a:spcPts val="12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/>
                          </a:rPr>
                          <m:t>𝜎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𝑒𝑥𝑝</m:t>
                        </m:r>
                      </m:sub>
                    </m:sSub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/>
                          </a:rPr>
                          <m:t>𝑝</m:t>
                        </m:r>
                        <m:acc>
                          <m:accPr>
                            <m:chr m:val="̅"/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latin typeface="Cambria Math"/>
                              </a:rPr>
                              <m:t>𝑝</m:t>
                            </m:r>
                          </m:e>
                        </m:acc>
                        <m:r>
                          <a:rPr lang="it-IT" i="1">
                            <a:latin typeface="Cambria Math"/>
                          </a:rPr>
                          <m:t>→</m:t>
                        </m:r>
                        <m:r>
                          <a:rPr lang="it-IT" b="0" i="1" smtClean="0">
                            <a:latin typeface="Cambria Math"/>
                          </a:rPr>
                          <m:t>𝑋</m:t>
                        </m:r>
                        <m:r>
                          <a:rPr lang="it-IT" b="0" i="1" smtClean="0">
                            <a:latin typeface="Cambria Math"/>
                          </a:rPr>
                          <m:t>(3872)</m:t>
                        </m:r>
                      </m:e>
                    </m:d>
                    <m:r>
                      <a:rPr lang="it-IT" i="1">
                        <a:latin typeface="Cambria Math"/>
                      </a:rPr>
                      <m:t>≈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/>
                      </a:rPr>
                      <m:t>30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−70</m:t>
                    </m:r>
                    <m:r>
                      <a:rPr lang="it-IT" i="1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it-IT">
                        <a:solidFill>
                          <a:srgbClr val="FF0000"/>
                        </a:solidFill>
                        <a:latin typeface="Cambria Math"/>
                      </a:rPr>
                      <m:t>nb</m:t>
                    </m:r>
                  </m:oMath>
                </a14:m>
                <a:r>
                  <a:rPr lang="it-IT" dirty="0">
                    <a:solidFill>
                      <a:srgbClr val="FF0000"/>
                    </a:solidFill>
                  </a:rPr>
                  <a:t>!!! </a:t>
                </a:r>
              </a:p>
            </p:txBody>
          </p:sp>
        </mc:Choice>
        <mc:Fallback xmlns="">
          <p:sp>
            <p:nvSpPr>
              <p:cNvPr id="27" name="CasellaDiTes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889" y="4209783"/>
                <a:ext cx="3883936" cy="729302"/>
              </a:xfrm>
              <a:prstGeom prst="rect">
                <a:avLst/>
              </a:prstGeom>
              <a:blipFill>
                <a:blip r:embed="rId5"/>
                <a:stretch>
                  <a:fillRect t="-1681" r="-2041" b="-1680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855732" y="1974570"/>
            <a:ext cx="16271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(CDF acceptance)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ounded Rectangle 32"/>
              <p:cNvSpPr/>
              <p:nvPr/>
            </p:nvSpPr>
            <p:spPr>
              <a:xfrm>
                <a:off x="4703454" y="1322732"/>
                <a:ext cx="4210515" cy="4590531"/>
              </a:xfrm>
              <a:prstGeom prst="roundRect">
                <a:avLst>
                  <a:gd name="adj" fmla="val 8496"/>
                </a:avLst>
              </a:prstGeom>
              <a:solidFill>
                <a:schemeClr val="bg1"/>
              </a:solidFill>
              <a:ln w="349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600"/>
                  </a:spcBef>
                </a:pPr>
                <a:r>
                  <a:rPr lang="it-IT" dirty="0"/>
                  <a:t>However, the applicability of Watson theorem is challenged by the presence of pions that interfere with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/>
                      </a:rPr>
                      <m:t>𝐷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/>
                  <a:t> propagation</a:t>
                </a:r>
              </a:p>
              <a:p>
                <a:pPr algn="ctr"/>
                <a:r>
                  <a:rPr lang="it-IT" dirty="0"/>
                  <a:t> </a:t>
                </a:r>
              </a:p>
            </p:txBody>
          </p:sp>
        </mc:Choice>
        <mc:Fallback xmlns="">
          <p:sp>
            <p:nvSpPr>
              <p:cNvPr id="33" name="Rounded 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3454" y="1322732"/>
                <a:ext cx="4210515" cy="4590531"/>
              </a:xfrm>
              <a:prstGeom prst="roundRect">
                <a:avLst>
                  <a:gd name="adj" fmla="val 8496"/>
                </a:avLst>
              </a:prstGeom>
              <a:blipFill rotWithShape="0">
                <a:blip r:embed="rId6"/>
                <a:stretch>
                  <a:fillRect/>
                </a:stretch>
              </a:blipFill>
              <a:ln w="3492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/>
          <p:cNvGrpSpPr/>
          <p:nvPr/>
        </p:nvGrpSpPr>
        <p:grpSpPr>
          <a:xfrm>
            <a:off x="4815787" y="1368254"/>
            <a:ext cx="3973615" cy="1237623"/>
            <a:chOff x="78526" y="1115616"/>
            <a:chExt cx="3973615" cy="1237623"/>
          </a:xfrm>
        </p:grpSpPr>
        <p:grpSp>
          <p:nvGrpSpPr>
            <p:cNvPr id="39" name="Gruppo 9"/>
            <p:cNvGrpSpPr/>
            <p:nvPr/>
          </p:nvGrpSpPr>
          <p:grpSpPr>
            <a:xfrm>
              <a:off x="112508" y="1115616"/>
              <a:ext cx="542282" cy="588523"/>
              <a:chOff x="921603" y="2808824"/>
              <a:chExt cx="819150" cy="889000"/>
            </a:xfrm>
          </p:grpSpPr>
          <p:sp>
            <p:nvSpPr>
              <p:cNvPr id="64" name="Ovale 13"/>
              <p:cNvSpPr/>
              <p:nvPr/>
            </p:nvSpPr>
            <p:spPr>
              <a:xfrm>
                <a:off x="1220053" y="3005674"/>
                <a:ext cx="520700" cy="520700"/>
              </a:xfrm>
              <a:prstGeom prst="ellipse">
                <a:avLst/>
              </a:prstGeom>
              <a:solidFill>
                <a:srgbClr val="CC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65" name="Connettore 2 14"/>
              <p:cNvCxnSpPr/>
              <p:nvPr/>
            </p:nvCxnSpPr>
            <p:spPr>
              <a:xfrm flipV="1">
                <a:off x="1391503" y="2808824"/>
                <a:ext cx="177800" cy="8890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6" name="Rettangolo 15"/>
                  <p:cNvSpPr/>
                  <p:nvPr/>
                </p:nvSpPr>
                <p:spPr>
                  <a:xfrm>
                    <a:off x="921603" y="2821008"/>
                    <a:ext cx="501996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it-IT" b="1" i="1" smtClean="0">
                                  <a:solidFill>
                                    <a:srgbClr val="CC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1" i="1" smtClean="0">
                                  <a:solidFill>
                                    <a:srgbClr val="CC00FF"/>
                                  </a:solidFill>
                                  <a:latin typeface="Cambria Math"/>
                                </a:rPr>
                                <m:t>𝑫</m:t>
                              </m:r>
                            </m:e>
                            <m:sup>
                              <m:r>
                                <a:rPr lang="it-IT" b="1" i="1" smtClean="0">
                                  <a:solidFill>
                                    <a:srgbClr val="CC00FF"/>
                                  </a:solidFill>
                                  <a:latin typeface="Cambria Math"/>
                                </a:rPr>
                                <m:t>∗</m:t>
                              </m:r>
                            </m:sup>
                          </m:sSup>
                        </m:oMath>
                      </m:oMathPara>
                    </a14:m>
                    <a:endParaRPr lang="it-IT" b="1" dirty="0">
                      <a:solidFill>
                        <a:srgbClr val="CC00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6" name="Rettangolo 1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1603" y="2821008"/>
                    <a:ext cx="501996" cy="369332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l="-22222" b="-40000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1" name="Ovale 11"/>
            <p:cNvSpPr/>
            <p:nvPr/>
          </p:nvSpPr>
          <p:spPr>
            <a:xfrm>
              <a:off x="352121" y="2008532"/>
              <a:ext cx="344707" cy="344707"/>
            </a:xfrm>
            <a:prstGeom prst="ellipse">
              <a:avLst/>
            </a:prstGeom>
            <a:solidFill>
              <a:srgbClr val="CC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Rettangolo 12"/>
                <p:cNvSpPr/>
                <p:nvPr/>
              </p:nvSpPr>
              <p:spPr>
                <a:xfrm>
                  <a:off x="78526" y="2049425"/>
                  <a:ext cx="345059" cy="26292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b="1" i="1" smtClean="0">
                                <a:solidFill>
                                  <a:srgbClr val="CC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p>
                              <m:sSupPr>
                                <m:ctrlPr>
                                  <a:rPr lang="it-IT" b="1" i="1" smtClean="0">
                                    <a:solidFill>
                                      <a:srgbClr val="CC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1" i="1" smtClean="0">
                                    <a:solidFill>
                                      <a:srgbClr val="CC00FF"/>
                                    </a:solidFill>
                                    <a:latin typeface="Cambria Math"/>
                                  </a:rPr>
                                  <m:t>𝑫</m:t>
                                </m:r>
                              </m:e>
                              <m:sup>
                                <m:r>
                                  <a:rPr lang="it-IT" b="1" i="1" smtClean="0">
                                    <a:solidFill>
                                      <a:srgbClr val="CC00FF"/>
                                    </a:solidFill>
                                    <a:latin typeface="Cambria Math"/>
                                  </a:rPr>
                                  <m:t>𝟎</m:t>
                                </m:r>
                              </m:sup>
                            </m:sSup>
                          </m:e>
                        </m:acc>
                      </m:oMath>
                    </m:oMathPara>
                  </a14:m>
                  <a:endParaRPr lang="it-IT" b="1" dirty="0">
                    <a:solidFill>
                      <a:srgbClr val="CC00FF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Rettangolo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526" y="2049425"/>
                  <a:ext cx="345059" cy="26292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22807" b="-4186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2" name="Figura a mano libera 1"/>
            <p:cNvSpPr/>
            <p:nvPr/>
          </p:nvSpPr>
          <p:spPr>
            <a:xfrm>
              <a:off x="768838" y="1452447"/>
              <a:ext cx="3283303" cy="842282"/>
            </a:xfrm>
            <a:custGeom>
              <a:avLst/>
              <a:gdLst>
                <a:gd name="connsiteX0" fmla="*/ 0 w 6698974"/>
                <a:gd name="connsiteY0" fmla="*/ 1399604 h 1399604"/>
                <a:gd name="connsiteX1" fmla="*/ 1361661 w 6698974"/>
                <a:gd name="connsiteY1" fmla="*/ 127395 h 1399604"/>
                <a:gd name="connsiteX2" fmla="*/ 2574235 w 6698974"/>
                <a:gd name="connsiteY2" fmla="*/ 1320091 h 1399604"/>
                <a:gd name="connsiteX3" fmla="*/ 3697357 w 6698974"/>
                <a:gd name="connsiteY3" fmla="*/ 147274 h 1399604"/>
                <a:gd name="connsiteX4" fmla="*/ 4959626 w 6698974"/>
                <a:gd name="connsiteY4" fmla="*/ 1330030 h 1399604"/>
                <a:gd name="connsiteX5" fmla="*/ 6132444 w 6698974"/>
                <a:gd name="connsiteY5" fmla="*/ 196969 h 1399604"/>
                <a:gd name="connsiteX6" fmla="*/ 6698974 w 6698974"/>
                <a:gd name="connsiteY6" fmla="*/ 8126 h 1399604"/>
                <a:gd name="connsiteX0" fmla="*/ 0 w 6698974"/>
                <a:gd name="connsiteY0" fmla="*/ 1391479 h 1391479"/>
                <a:gd name="connsiteX1" fmla="*/ 1361661 w 6698974"/>
                <a:gd name="connsiteY1" fmla="*/ 119270 h 1391479"/>
                <a:gd name="connsiteX2" fmla="*/ 2574235 w 6698974"/>
                <a:gd name="connsiteY2" fmla="*/ 1311966 h 1391479"/>
                <a:gd name="connsiteX3" fmla="*/ 3697357 w 6698974"/>
                <a:gd name="connsiteY3" fmla="*/ 139149 h 1391479"/>
                <a:gd name="connsiteX4" fmla="*/ 4959626 w 6698974"/>
                <a:gd name="connsiteY4" fmla="*/ 1321905 h 1391479"/>
                <a:gd name="connsiteX5" fmla="*/ 6698974 w 6698974"/>
                <a:gd name="connsiteY5" fmla="*/ 1 h 1391479"/>
                <a:gd name="connsiteX0" fmla="*/ 0 w 4959626"/>
                <a:gd name="connsiteY0" fmla="*/ 1272318 h 1272318"/>
                <a:gd name="connsiteX1" fmla="*/ 1361661 w 4959626"/>
                <a:gd name="connsiteY1" fmla="*/ 109 h 1272318"/>
                <a:gd name="connsiteX2" fmla="*/ 2574235 w 4959626"/>
                <a:gd name="connsiteY2" fmla="*/ 1192805 h 1272318"/>
                <a:gd name="connsiteX3" fmla="*/ 3697357 w 4959626"/>
                <a:gd name="connsiteY3" fmla="*/ 19988 h 1272318"/>
                <a:gd name="connsiteX4" fmla="*/ 4959626 w 4959626"/>
                <a:gd name="connsiteY4" fmla="*/ 1202744 h 1272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9626" h="1272318">
                  <a:moveTo>
                    <a:pt x="0" y="1272318"/>
                  </a:moveTo>
                  <a:cubicBezTo>
                    <a:pt x="466311" y="642839"/>
                    <a:pt x="932622" y="13361"/>
                    <a:pt x="1361661" y="109"/>
                  </a:cubicBezTo>
                  <a:cubicBezTo>
                    <a:pt x="1790700" y="-13143"/>
                    <a:pt x="2184952" y="1189492"/>
                    <a:pt x="2574235" y="1192805"/>
                  </a:cubicBezTo>
                  <a:cubicBezTo>
                    <a:pt x="2963518" y="1196118"/>
                    <a:pt x="3299792" y="18332"/>
                    <a:pt x="3697357" y="19988"/>
                  </a:cubicBezTo>
                  <a:cubicBezTo>
                    <a:pt x="4094922" y="21644"/>
                    <a:pt x="4459357" y="1225935"/>
                    <a:pt x="4959626" y="1202744"/>
                  </a:cubicBezTo>
                </a:path>
              </a:pathLst>
            </a:custGeom>
            <a:noFill/>
            <a:ln w="28575"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3" name="Figura a mano libera 16"/>
            <p:cNvSpPr/>
            <p:nvPr/>
          </p:nvSpPr>
          <p:spPr>
            <a:xfrm flipV="1">
              <a:off x="768838" y="1368181"/>
              <a:ext cx="3283303" cy="842282"/>
            </a:xfrm>
            <a:custGeom>
              <a:avLst/>
              <a:gdLst>
                <a:gd name="connsiteX0" fmla="*/ 0 w 6698974"/>
                <a:gd name="connsiteY0" fmla="*/ 1399604 h 1399604"/>
                <a:gd name="connsiteX1" fmla="*/ 1361661 w 6698974"/>
                <a:gd name="connsiteY1" fmla="*/ 127395 h 1399604"/>
                <a:gd name="connsiteX2" fmla="*/ 2574235 w 6698974"/>
                <a:gd name="connsiteY2" fmla="*/ 1320091 h 1399604"/>
                <a:gd name="connsiteX3" fmla="*/ 3697357 w 6698974"/>
                <a:gd name="connsiteY3" fmla="*/ 147274 h 1399604"/>
                <a:gd name="connsiteX4" fmla="*/ 4959626 w 6698974"/>
                <a:gd name="connsiteY4" fmla="*/ 1330030 h 1399604"/>
                <a:gd name="connsiteX5" fmla="*/ 6132444 w 6698974"/>
                <a:gd name="connsiteY5" fmla="*/ 196969 h 1399604"/>
                <a:gd name="connsiteX6" fmla="*/ 6698974 w 6698974"/>
                <a:gd name="connsiteY6" fmla="*/ 8126 h 1399604"/>
                <a:gd name="connsiteX0" fmla="*/ 0 w 6698974"/>
                <a:gd name="connsiteY0" fmla="*/ 1391479 h 1391479"/>
                <a:gd name="connsiteX1" fmla="*/ 1361661 w 6698974"/>
                <a:gd name="connsiteY1" fmla="*/ 119270 h 1391479"/>
                <a:gd name="connsiteX2" fmla="*/ 2574235 w 6698974"/>
                <a:gd name="connsiteY2" fmla="*/ 1311966 h 1391479"/>
                <a:gd name="connsiteX3" fmla="*/ 3697357 w 6698974"/>
                <a:gd name="connsiteY3" fmla="*/ 139149 h 1391479"/>
                <a:gd name="connsiteX4" fmla="*/ 4959626 w 6698974"/>
                <a:gd name="connsiteY4" fmla="*/ 1321905 h 1391479"/>
                <a:gd name="connsiteX5" fmla="*/ 6698974 w 6698974"/>
                <a:gd name="connsiteY5" fmla="*/ 1 h 1391479"/>
                <a:gd name="connsiteX0" fmla="*/ 0 w 4959626"/>
                <a:gd name="connsiteY0" fmla="*/ 1272318 h 1272318"/>
                <a:gd name="connsiteX1" fmla="*/ 1361661 w 4959626"/>
                <a:gd name="connsiteY1" fmla="*/ 109 h 1272318"/>
                <a:gd name="connsiteX2" fmla="*/ 2574235 w 4959626"/>
                <a:gd name="connsiteY2" fmla="*/ 1192805 h 1272318"/>
                <a:gd name="connsiteX3" fmla="*/ 3697357 w 4959626"/>
                <a:gd name="connsiteY3" fmla="*/ 19988 h 1272318"/>
                <a:gd name="connsiteX4" fmla="*/ 4959626 w 4959626"/>
                <a:gd name="connsiteY4" fmla="*/ 1202744 h 1272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9626" h="1272318">
                  <a:moveTo>
                    <a:pt x="0" y="1272318"/>
                  </a:moveTo>
                  <a:cubicBezTo>
                    <a:pt x="466311" y="642839"/>
                    <a:pt x="932622" y="13361"/>
                    <a:pt x="1361661" y="109"/>
                  </a:cubicBezTo>
                  <a:cubicBezTo>
                    <a:pt x="1790700" y="-13143"/>
                    <a:pt x="2184952" y="1189492"/>
                    <a:pt x="2574235" y="1192805"/>
                  </a:cubicBezTo>
                  <a:cubicBezTo>
                    <a:pt x="2963518" y="1196118"/>
                    <a:pt x="3299792" y="18332"/>
                    <a:pt x="3697357" y="19988"/>
                  </a:cubicBezTo>
                  <a:cubicBezTo>
                    <a:pt x="4094922" y="21644"/>
                    <a:pt x="4459357" y="1225935"/>
                    <a:pt x="4959626" y="1202744"/>
                  </a:cubicBezTo>
                </a:path>
              </a:pathLst>
            </a:custGeom>
            <a:noFill/>
            <a:ln w="28575"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54" name="Connettore 2 7"/>
            <p:cNvCxnSpPr/>
            <p:nvPr/>
          </p:nvCxnSpPr>
          <p:spPr>
            <a:xfrm flipV="1">
              <a:off x="900435" y="1368182"/>
              <a:ext cx="565860" cy="53301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ttore 2 10"/>
            <p:cNvCxnSpPr/>
            <p:nvPr/>
          </p:nvCxnSpPr>
          <p:spPr>
            <a:xfrm>
              <a:off x="1183365" y="1480090"/>
              <a:ext cx="756673" cy="75009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ttore 2 18"/>
            <p:cNvCxnSpPr/>
            <p:nvPr/>
          </p:nvCxnSpPr>
          <p:spPr>
            <a:xfrm flipH="1" flipV="1">
              <a:off x="2288765" y="1409878"/>
              <a:ext cx="500062" cy="77100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ttore 2 20"/>
            <p:cNvCxnSpPr/>
            <p:nvPr/>
          </p:nvCxnSpPr>
          <p:spPr>
            <a:xfrm flipV="1">
              <a:off x="3104656" y="1418285"/>
              <a:ext cx="467163" cy="48291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ttore 2 22"/>
            <p:cNvCxnSpPr/>
            <p:nvPr/>
          </p:nvCxnSpPr>
          <p:spPr>
            <a:xfrm flipH="1" flipV="1">
              <a:off x="2874364" y="1590638"/>
              <a:ext cx="835630" cy="63954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CasellaDiTesto 27"/>
                <p:cNvSpPr txBox="1"/>
                <p:nvPr/>
              </p:nvSpPr>
              <p:spPr>
                <a:xfrm>
                  <a:off x="962233" y="1493250"/>
                  <a:ext cx="250740" cy="2445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59" name="CasellaDiTesto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233" y="1493250"/>
                  <a:ext cx="250740" cy="244500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r="-17073" b="-29268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CasellaDiTesto 28"/>
                <p:cNvSpPr txBox="1"/>
                <p:nvPr/>
              </p:nvSpPr>
              <p:spPr>
                <a:xfrm>
                  <a:off x="1466295" y="1619853"/>
                  <a:ext cx="250740" cy="2445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60" name="CasellaDiTesto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66295" y="1619853"/>
                  <a:ext cx="250740" cy="244500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r="-17073" b="-325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CasellaDiTesto 29"/>
                <p:cNvSpPr txBox="1"/>
                <p:nvPr/>
              </p:nvSpPr>
              <p:spPr>
                <a:xfrm>
                  <a:off x="2288056" y="1665911"/>
                  <a:ext cx="250740" cy="2445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61" name="CasellaDiTesto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88056" y="1665911"/>
                  <a:ext cx="250740" cy="244500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r="-14286" b="-30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CasellaDiTesto 30"/>
                <p:cNvSpPr txBox="1"/>
                <p:nvPr/>
              </p:nvSpPr>
              <p:spPr>
                <a:xfrm>
                  <a:off x="3166810" y="1886282"/>
                  <a:ext cx="250740" cy="2445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62" name="CasellaDiTesto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66810" y="1886282"/>
                  <a:ext cx="250740" cy="244500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r="-17073" b="-30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CasellaDiTesto 31"/>
                <p:cNvSpPr txBox="1"/>
                <p:nvPr/>
              </p:nvSpPr>
              <p:spPr>
                <a:xfrm>
                  <a:off x="3149618" y="1468388"/>
                  <a:ext cx="250740" cy="2445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63" name="CasellaDiTesto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49618" y="1468388"/>
                  <a:ext cx="250740" cy="244500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r="-17073" b="-325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ttangolo 4"/>
              <p:cNvSpPr/>
              <p:nvPr/>
            </p:nvSpPr>
            <p:spPr>
              <a:xfrm>
                <a:off x="4671185" y="2694794"/>
                <a:ext cx="4275051" cy="28161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dirty="0"/>
                  <a:t>A solution can be FSI (rescattering of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/>
                      </a:rPr>
                      <m:t>𝐷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/>
                          </a:rPr>
                          <m:t>𝐷</m:t>
                        </m:r>
                      </m:e>
                      <m:sup>
                        <m:r>
                          <a:rPr lang="it-IT" b="0" i="1" smtClean="0"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/>
                  <a:t>),</a:t>
                </a:r>
                <a:br>
                  <a:rPr lang="it-IT" dirty="0"/>
                </a:br>
                <a:r>
                  <a:rPr lang="it-IT" dirty="0"/>
                  <a:t>which allow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it-IT" dirty="0"/>
                  <a:t> to be as large as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5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</m:oMath>
                </a14:m>
                <a:r>
                  <a:rPr lang="it-IT" dirty="0"/>
                  <a:t>, 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/>
                      </a:rPr>
                      <m:t>𝜎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/>
                          </a:rPr>
                          <m:t>𝑝</m:t>
                        </m:r>
                        <m:acc>
                          <m:accPr>
                            <m:chr m:val="̅"/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latin typeface="Cambria Math"/>
                              </a:rPr>
                              <m:t>𝑝</m:t>
                            </m:r>
                          </m:e>
                        </m:acc>
                        <m:r>
                          <a:rPr lang="it-IT" i="1">
                            <a:latin typeface="Cambria Math"/>
                          </a:rPr>
                          <m:t>→</m:t>
                        </m:r>
                        <m:r>
                          <a:rPr lang="it-IT" i="1">
                            <a:latin typeface="Cambria Math"/>
                          </a:rPr>
                          <m:t>𝐷</m:t>
                        </m:r>
                        <m:sSup>
                          <m:sSup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>
                                <a:latin typeface="Cambria Math"/>
                              </a:rPr>
                              <m:t>𝐷</m:t>
                            </m:r>
                          </m:e>
                          <m:sup>
                            <m:r>
                              <a:rPr lang="it-IT" i="1">
                                <a:latin typeface="Cambria Math"/>
                              </a:rPr>
                              <m:t>∗</m:t>
                            </m:r>
                          </m:sup>
                        </m:sSup>
                        <m:r>
                          <a:rPr lang="it-IT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&lt;</m:t>
                        </m:r>
                        <m:sSub>
                          <m:sSub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</m:e>
                    </m:d>
                    <m:r>
                      <a:rPr lang="it-IT" i="1">
                        <a:latin typeface="Cambria Math"/>
                      </a:rPr>
                      <m:t>≈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230 </m:t>
                    </m:r>
                    <m:r>
                      <m:rPr>
                        <m:nor/>
                      </m:rPr>
                      <a:rPr lang="it-IT">
                        <a:latin typeface="Cambria Math" panose="02040503050406030204" pitchFamily="18" charset="0"/>
                      </a:rPr>
                      <m:t>nb</m:t>
                    </m:r>
                  </m:oMath>
                </a14:m>
                <a:endParaRPr lang="it-IT" dirty="0"/>
              </a:p>
              <a:p>
                <a:pPr algn="r">
                  <a:spcAft>
                    <a:spcPts val="600"/>
                  </a:spcAft>
                </a:pPr>
                <a:r>
                  <a:rPr lang="it-IT" sz="1600" dirty="0">
                    <a:solidFill>
                      <a:srgbClr val="C00000"/>
                    </a:solidFill>
                  </a:rPr>
                  <a:t>Artoisenet and Braaten, PRD81, 114018</a:t>
                </a:r>
              </a:p>
              <a:p>
                <a:r>
                  <a:rPr lang="it-IT" dirty="0"/>
                  <a:t>However, this is controversial because of the presence of comover that interfere with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/>
                      </a:rPr>
                      <m:t>𝐷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/>
                  <a:t> propagation</a:t>
                </a:r>
              </a:p>
              <a:p>
                <a:pPr algn="r"/>
                <a:r>
                  <a:rPr lang="it-IT" sz="1600" dirty="0">
                    <a:solidFill>
                      <a:srgbClr val="C00000"/>
                    </a:solidFill>
                  </a:rPr>
                  <a:t>Bignamini </a:t>
                </a:r>
                <a:r>
                  <a:rPr lang="it-IT" sz="1600" i="1" dirty="0">
                    <a:solidFill>
                      <a:srgbClr val="C00000"/>
                    </a:solidFill>
                  </a:rPr>
                  <a:t>et al.</a:t>
                </a:r>
                <a:r>
                  <a:rPr lang="it-IT" sz="1600" dirty="0">
                    <a:solidFill>
                      <a:srgbClr val="C00000"/>
                    </a:solidFill>
                  </a:rPr>
                  <a:t> PLB684, 228-230</a:t>
                </a:r>
                <a:endParaRPr lang="it-IT" sz="1600" dirty="0"/>
              </a:p>
              <a:p>
                <a:pPr algn="r"/>
                <a:r>
                  <a:rPr lang="it-IT" sz="1600" dirty="0">
                    <a:solidFill>
                      <a:srgbClr val="C00000"/>
                    </a:solidFill>
                  </a:rPr>
                  <a:t>Esposito, Piccinini, AP, Polosa, JMP 4, 1569</a:t>
                </a:r>
              </a:p>
              <a:p>
                <a:pPr algn="r">
                  <a:spcAft>
                    <a:spcPts val="600"/>
                  </a:spcAft>
                </a:pPr>
                <a:r>
                  <a:rPr lang="it-IT" sz="1600" dirty="0">
                    <a:solidFill>
                      <a:srgbClr val="C00000"/>
                    </a:solidFill>
                  </a:rPr>
                  <a:t>Guerrieri, Piccinini, AP, Polosa, PRD90, 034003</a:t>
                </a:r>
              </a:p>
            </p:txBody>
          </p:sp>
        </mc:Choice>
        <mc:Fallback xmlns="">
          <p:sp>
            <p:nvSpPr>
              <p:cNvPr id="67" name="Rettango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1185" y="2694794"/>
                <a:ext cx="4275051" cy="2816156"/>
              </a:xfrm>
              <a:prstGeom prst="rect">
                <a:avLst/>
              </a:prstGeom>
              <a:blipFill rotWithShape="0">
                <a:blip r:embed="rId14"/>
                <a:stretch>
                  <a:fillRect l="-1140" t="-1082" r="-1994" b="-194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15FA513-732D-7D4E-9ED1-296DA4153DF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6319" y="1376320"/>
            <a:ext cx="3559337" cy="3460161"/>
          </a:xfrm>
          <a:prstGeom prst="rect">
            <a:avLst/>
          </a:prstGeom>
        </p:spPr>
      </p:pic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EDC6CCFB-19E4-C5CC-CE4F-1A5EA78F80FD}"/>
              </a:ext>
            </a:extLst>
          </p:cNvPr>
          <p:cNvSpPr txBox="1"/>
          <p:nvPr/>
        </p:nvSpPr>
        <p:spPr>
          <a:xfrm>
            <a:off x="190166" y="4773554"/>
            <a:ext cx="40794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The </a:t>
            </a:r>
            <a:r>
              <a:rPr lang="it-IT" sz="1600" dirty="0" err="1"/>
              <a:t>comparison</a:t>
            </a:r>
            <a:r>
              <a:rPr lang="it-IT" sz="1600" dirty="0"/>
              <a:t> of production of </a:t>
            </a:r>
            <a:r>
              <a:rPr lang="it-IT" sz="1600" dirty="0" err="1"/>
              <a:t>other</a:t>
            </a:r>
            <a:r>
              <a:rPr lang="it-IT" sz="1600" dirty="0"/>
              <a:t> light nuclei </a:t>
            </a:r>
            <a:r>
              <a:rPr lang="it-IT" sz="1600" dirty="0" err="1"/>
              <a:t>suggests</a:t>
            </a:r>
            <a:r>
              <a:rPr lang="it-IT" sz="1600" dirty="0"/>
              <a:t> a </a:t>
            </a:r>
            <a:r>
              <a:rPr lang="it-IT" sz="1600" dirty="0" err="1"/>
              <a:t>different</a:t>
            </a:r>
            <a:r>
              <a:rPr lang="it-IT" sz="1600" dirty="0"/>
              <a:t> </a:t>
            </a:r>
            <a:r>
              <a:rPr lang="it-IT" sz="1600" dirty="0" err="1"/>
              <a:t>behavior</a:t>
            </a:r>
            <a:endParaRPr lang="it-IT" sz="1600" dirty="0"/>
          </a:p>
          <a:p>
            <a:pPr algn="r"/>
            <a:r>
              <a:rPr lang="it-IT" sz="1600" dirty="0">
                <a:solidFill>
                  <a:srgbClr val="C00000"/>
                </a:solidFill>
              </a:rPr>
              <a:t>Esposito, Guerrieri, Maiani, Piccinini, AP, Polosa, </a:t>
            </a:r>
            <a:r>
              <a:rPr lang="it-IT" sz="1600" dirty="0" err="1">
                <a:solidFill>
                  <a:srgbClr val="C00000"/>
                </a:solidFill>
              </a:rPr>
              <a:t>Riquer</a:t>
            </a:r>
            <a:r>
              <a:rPr lang="it-IT" sz="1600" dirty="0">
                <a:solidFill>
                  <a:srgbClr val="C00000"/>
                </a:solidFill>
              </a:rPr>
              <a:t>, PRD92 (2015) 3, 034028</a:t>
            </a:r>
          </a:p>
        </p:txBody>
      </p:sp>
    </p:spTree>
    <p:extLst>
      <p:ext uri="{BB962C8B-B14F-4D97-AF65-F5344CB8AC3E}">
        <p14:creationId xmlns:p14="http://schemas.microsoft.com/office/powerpoint/2010/main" val="416211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27" grpId="0"/>
      <p:bldP spid="2" grpId="0"/>
      <p:bldP spid="33" grpId="0" animBg="1"/>
      <p:bldP spid="67" grpId="0"/>
      <p:bldP spid="3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Screen Shot 2020-08-24 at 10.11.50.png" descr="Screen Shot 2020-08-24 at 10.11.50.png">
            <a:extLst>
              <a:ext uri="{FF2B5EF4-FFF2-40B4-BE49-F238E27FC236}">
                <a16:creationId xmlns:a16="http://schemas.microsoft.com/office/drawing/2014/main" id="{10387FBA-4607-B155-2028-4469E42E6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9835" y="4189884"/>
            <a:ext cx="3631232" cy="2535909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Multiplicity dependence</a:t>
            </a:r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4016523" y="1275306"/>
                <a:ext cx="4670277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The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(3872) </m:t>
                    </m:r>
                  </m:oMath>
                </a14:m>
                <a:r>
                  <a:rPr lang="en-US" dirty="0"/>
                  <a:t>is more and more suppressed </a:t>
                </a:r>
                <a:r>
                  <a:rPr lang="en-US" dirty="0" err="1"/>
                  <a:t>wrt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(2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when more </a:t>
                </a:r>
                <a:r>
                  <a:rPr lang="en-US" dirty="0" err="1"/>
                  <a:t>comovers</a:t>
                </a:r>
                <a:r>
                  <a:rPr lang="en-US" dirty="0"/>
                  <a:t> are present</a:t>
                </a:r>
                <a:br>
                  <a:rPr lang="en-US" dirty="0"/>
                </a:br>
                <a:br>
                  <a:rPr lang="en-US" dirty="0"/>
                </a:br>
                <a:r>
                  <a:rPr lang="en-US" b="1" dirty="0">
                    <a:solidFill>
                      <a:srgbClr val="FF0000"/>
                    </a:solidFill>
                  </a:rPr>
                  <a:t>Does it make the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𝟑𝟖𝟕𝟐</m:t>
                    </m:r>
                    <m:r>
                      <a:rPr lang="en-US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b="1" dirty="0">
                    <a:solidFill>
                      <a:srgbClr val="FF0000"/>
                    </a:solidFill>
                  </a:rPr>
                  <a:t>a fragile molecule?</a:t>
                </a: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6523" y="1275306"/>
                <a:ext cx="4670277" cy="1200329"/>
              </a:xfrm>
              <a:prstGeom prst="rect">
                <a:avLst/>
              </a:prstGeom>
              <a:blipFill rotWithShape="0">
                <a:blip r:embed="rId4"/>
                <a:stretch>
                  <a:fillRect l="-1175" t="-2538" b="-710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70" y="1168502"/>
            <a:ext cx="3897453" cy="2290239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1578754" y="1575749"/>
            <a:ext cx="2239861" cy="419450"/>
          </a:xfrm>
          <a:custGeom>
            <a:avLst/>
            <a:gdLst>
              <a:gd name="connsiteX0" fmla="*/ 0 w 2239861"/>
              <a:gd name="connsiteY0" fmla="*/ 411061 h 419450"/>
              <a:gd name="connsiteX1" fmla="*/ 58723 w 2239861"/>
              <a:gd name="connsiteY1" fmla="*/ 0 h 419450"/>
              <a:gd name="connsiteX2" fmla="*/ 2239861 w 2239861"/>
              <a:gd name="connsiteY2" fmla="*/ 8389 h 419450"/>
              <a:gd name="connsiteX3" fmla="*/ 2239861 w 2239861"/>
              <a:gd name="connsiteY3" fmla="*/ 419450 h 419450"/>
              <a:gd name="connsiteX4" fmla="*/ 0 w 2239861"/>
              <a:gd name="connsiteY4" fmla="*/ 411061 h 41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9861" h="419450">
                <a:moveTo>
                  <a:pt x="0" y="411061"/>
                </a:moveTo>
                <a:lnTo>
                  <a:pt x="58723" y="0"/>
                </a:lnTo>
                <a:lnTo>
                  <a:pt x="2239861" y="8389"/>
                </a:lnTo>
                <a:lnTo>
                  <a:pt x="2239861" y="419450"/>
                </a:lnTo>
                <a:lnTo>
                  <a:pt x="0" y="41106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ctangle 13"/>
          <p:cNvSpPr/>
          <p:nvPr/>
        </p:nvSpPr>
        <p:spPr>
          <a:xfrm>
            <a:off x="119070" y="3171070"/>
            <a:ext cx="1835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LHCb 2009.06619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9">
                <a:extLst>
                  <a:ext uri="{FF2B5EF4-FFF2-40B4-BE49-F238E27FC236}">
                    <a16:creationId xmlns:a16="http://schemas.microsoft.com/office/drawing/2014/main" id="{8F54A94F-DF63-1D1B-B4F5-48626F15279D}"/>
                  </a:ext>
                </a:extLst>
              </p:cNvPr>
              <p:cNvSpPr/>
              <p:nvPr/>
            </p:nvSpPr>
            <p:spPr>
              <a:xfrm>
                <a:off x="4016523" y="1275306"/>
                <a:ext cx="4670277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The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(3872) </m:t>
                    </m:r>
                  </m:oMath>
                </a14:m>
                <a:r>
                  <a:rPr lang="en-US" dirty="0"/>
                  <a:t>is more and more suppressed </a:t>
                </a:r>
                <a:r>
                  <a:rPr lang="en-US" dirty="0" err="1"/>
                  <a:t>wrt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(2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when more </a:t>
                </a:r>
                <a:r>
                  <a:rPr lang="en-US" dirty="0" err="1"/>
                  <a:t>comovers</a:t>
                </a:r>
                <a:r>
                  <a:rPr lang="en-US" dirty="0"/>
                  <a:t> are present</a:t>
                </a:r>
                <a:br>
                  <a:rPr lang="en-US" dirty="0"/>
                </a:br>
                <a:br>
                  <a:rPr lang="en-US" dirty="0"/>
                </a:br>
                <a:r>
                  <a:rPr lang="en-US" b="1" dirty="0"/>
                  <a:t>Does it make the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𝟑𝟖𝟕𝟐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b="1" dirty="0"/>
                  <a:t>a fragile molecule?</a:t>
                </a:r>
                <a:br>
                  <a:rPr lang="en-US" b="1" dirty="0"/>
                </a:br>
                <a:r>
                  <a:rPr lang="en-US" b="1" dirty="0">
                    <a:solidFill>
                      <a:srgbClr val="FF0000"/>
                    </a:solidFill>
                  </a:rPr>
                  <a:t>No.</a:t>
                </a:r>
              </a:p>
            </p:txBody>
          </p:sp>
        </mc:Choice>
        <mc:Fallback xmlns="">
          <p:sp>
            <p:nvSpPr>
              <p:cNvPr id="11" name="Rectangle 9">
                <a:extLst>
                  <a:ext uri="{FF2B5EF4-FFF2-40B4-BE49-F238E27FC236}">
                    <a16:creationId xmlns:a16="http://schemas.microsoft.com/office/drawing/2014/main" id="{8F54A94F-DF63-1D1B-B4F5-48626F1527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6523" y="1275306"/>
                <a:ext cx="4670277" cy="1477328"/>
              </a:xfrm>
              <a:prstGeom prst="rect">
                <a:avLst/>
              </a:prstGeom>
              <a:blipFill>
                <a:blip r:embed="rId6"/>
                <a:stretch>
                  <a:fillRect l="-1175" t="-2058" r="-783" b="-53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4">
            <a:extLst>
              <a:ext uri="{FF2B5EF4-FFF2-40B4-BE49-F238E27FC236}">
                <a16:creationId xmlns:a16="http://schemas.microsoft.com/office/drawing/2014/main" id="{7F122B7C-4151-6535-6116-64CAB790E3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21" y="3927045"/>
            <a:ext cx="2917266" cy="27987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2">
                <a:extLst>
                  <a:ext uri="{FF2B5EF4-FFF2-40B4-BE49-F238E27FC236}">
                    <a16:creationId xmlns:a16="http://schemas.microsoft.com/office/drawing/2014/main" id="{A194BB16-63D6-729D-F903-74B850B45D6D}"/>
                  </a:ext>
                </a:extLst>
              </p:cNvPr>
              <p:cNvSpPr/>
              <p:nvPr/>
            </p:nvSpPr>
            <p:spPr>
              <a:xfrm>
                <a:off x="3152160" y="4864754"/>
                <a:ext cx="1924116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Υ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(2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br>
                  <a:rPr lang="it-IT" dirty="0">
                    <a:solidFill>
                      <a:srgbClr val="FF0000"/>
                    </a:solidFill>
                  </a:rPr>
                </a:br>
                <a:r>
                  <a:rPr lang="it-IT" dirty="0">
                    <a:solidFill>
                      <a:srgbClr val="FF0000"/>
                    </a:solidFill>
                  </a:rPr>
                  <a:t>are not molecules,</a:t>
                </a:r>
                <a:br>
                  <a:rPr lang="it-IT" dirty="0">
                    <a:solidFill>
                      <a:srgbClr val="FF0000"/>
                    </a:solidFill>
                  </a:rPr>
                </a:br>
                <a:r>
                  <a:rPr lang="it-IT" dirty="0">
                    <a:solidFill>
                      <a:srgbClr val="FF0000"/>
                    </a:solidFill>
                  </a:rPr>
                  <a:t>but they decrease</a:t>
                </a:r>
              </a:p>
            </p:txBody>
          </p:sp>
        </mc:Choice>
        <mc:Fallback xmlns="">
          <p:sp>
            <p:nvSpPr>
              <p:cNvPr id="15" name="Rectangle 2">
                <a:extLst>
                  <a:ext uri="{FF2B5EF4-FFF2-40B4-BE49-F238E27FC236}">
                    <a16:creationId xmlns:a16="http://schemas.microsoft.com/office/drawing/2014/main" id="{A194BB16-63D6-729D-F903-74B850B45D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2160" y="4864754"/>
                <a:ext cx="1924116" cy="923330"/>
              </a:xfrm>
              <a:prstGeom prst="rect">
                <a:avLst/>
              </a:prstGeom>
              <a:blipFill>
                <a:blip r:embed="rId8"/>
                <a:stretch>
                  <a:fillRect l="-2532" t="-3311" r="-2532" b="-99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9D80B91-6CE2-2510-EC35-47573814219C}"/>
              </a:ext>
            </a:extLst>
          </p:cNvPr>
          <p:cNvSpPr txBox="1"/>
          <p:nvPr/>
        </p:nvSpPr>
        <p:spPr>
          <a:xfrm>
            <a:off x="69308" y="3602125"/>
            <a:ext cx="2417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CMS JHEP04(2014), 103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5">
                <a:extLst>
                  <a:ext uri="{FF2B5EF4-FFF2-40B4-BE49-F238E27FC236}">
                    <a16:creationId xmlns:a16="http://schemas.microsoft.com/office/drawing/2014/main" id="{19483354-F118-82F1-40A1-DB2CD65CD1B1}"/>
                  </a:ext>
                </a:extLst>
              </p:cNvPr>
              <p:cNvSpPr/>
              <p:nvPr/>
            </p:nvSpPr>
            <p:spPr>
              <a:xfrm>
                <a:off x="3152160" y="4864754"/>
                <a:ext cx="1924116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Υ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(2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br>
                  <a:rPr lang="it-IT" dirty="0">
                    <a:solidFill>
                      <a:schemeClr val="tx1"/>
                    </a:solidFill>
                  </a:rPr>
                </a:br>
                <a:r>
                  <a:rPr lang="it-IT" dirty="0">
                    <a:solidFill>
                      <a:schemeClr val="tx1"/>
                    </a:solidFill>
                  </a:rPr>
                  <a:t>are not molecules,</a:t>
                </a:r>
                <a:br>
                  <a:rPr lang="it-IT" dirty="0">
                    <a:solidFill>
                      <a:schemeClr val="tx1"/>
                    </a:solidFill>
                  </a:rPr>
                </a:br>
                <a:r>
                  <a:rPr lang="it-IT" dirty="0">
                    <a:solidFill>
                      <a:schemeClr val="tx1"/>
                    </a:solidFill>
                  </a:rPr>
                  <a:t>but they decrease</a:t>
                </a:r>
              </a:p>
            </p:txBody>
          </p:sp>
        </mc:Choice>
        <mc:Fallback xmlns="">
          <p:sp>
            <p:nvSpPr>
              <p:cNvPr id="18" name="Rectangle 15">
                <a:extLst>
                  <a:ext uri="{FF2B5EF4-FFF2-40B4-BE49-F238E27FC236}">
                    <a16:creationId xmlns:a16="http://schemas.microsoft.com/office/drawing/2014/main" id="{19483354-F118-82F1-40A1-DB2CD65CD1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2160" y="4864754"/>
                <a:ext cx="1924116" cy="923330"/>
              </a:xfrm>
              <a:prstGeom prst="rect">
                <a:avLst/>
              </a:prstGeom>
              <a:blipFill>
                <a:blip r:embed="rId9"/>
                <a:stretch>
                  <a:fillRect l="-2532" t="-3311" r="-2532" b="-99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6">
            <a:extLst>
              <a:ext uri="{FF2B5EF4-FFF2-40B4-BE49-F238E27FC236}">
                <a16:creationId xmlns:a16="http://schemas.microsoft.com/office/drawing/2014/main" id="{37CFA87D-2E2C-EEF8-FFC3-DC7A5486FF7C}"/>
              </a:ext>
            </a:extLst>
          </p:cNvPr>
          <p:cNvSpPr/>
          <p:nvPr/>
        </p:nvSpPr>
        <p:spPr>
          <a:xfrm>
            <a:off x="6280179" y="3105834"/>
            <a:ext cx="24066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Deuteron is a molecule,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but it increases</a:t>
            </a:r>
          </a:p>
        </p:txBody>
      </p:sp>
      <p:sp>
        <p:nvSpPr>
          <p:cNvPr id="20" name="TextBox 2">
            <a:extLst>
              <a:ext uri="{FF2B5EF4-FFF2-40B4-BE49-F238E27FC236}">
                <a16:creationId xmlns:a16="http://schemas.microsoft.com/office/drawing/2014/main" id="{A65D8D4C-7692-5B49-C522-2DEB1779C4AA}"/>
              </a:ext>
            </a:extLst>
          </p:cNvPr>
          <p:cNvSpPr txBox="1"/>
          <p:nvPr/>
        </p:nvSpPr>
        <p:spPr>
          <a:xfrm>
            <a:off x="6537657" y="3820552"/>
            <a:ext cx="2393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ALICE EPJC80, 9, 889</a:t>
            </a:r>
          </a:p>
        </p:txBody>
      </p:sp>
    </p:spTree>
    <p:extLst>
      <p:ext uri="{BB962C8B-B14F-4D97-AF65-F5344CB8AC3E}">
        <p14:creationId xmlns:p14="http://schemas.microsoft.com/office/powerpoint/2010/main" val="151808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1" grpId="0"/>
      <p:bldP spid="15" grpId="0"/>
      <p:bldP spid="15" grpId="1"/>
      <p:bldP spid="17" grpId="0"/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Exotic </a:t>
                </a:r>
                <a:r>
                  <a:rPr lang="it-IT" sz="3600" dirty="0" err="1"/>
                  <a:t>landscape</a:t>
                </a:r>
                <a:r>
                  <a:rPr lang="it-IT" sz="3600" dirty="0"/>
                  <a:t> in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8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4765" y="486908"/>
            <a:ext cx="5653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Esposito, AP, Polosa, Phys.Rept. 668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JPAC, PPNP127, 103981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98AEE6A-F86A-4F1B-AE10-F56E8DB99A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927" y="1199128"/>
            <a:ext cx="7657925" cy="50118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568855" y="4615417"/>
                <a:ext cx="4915997" cy="9477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dirty="0"/>
                  <a:t>A host of </a:t>
                </a:r>
                <a:r>
                  <a:rPr lang="it-IT" dirty="0">
                    <a:solidFill>
                      <a:srgbClr val="FF0000"/>
                    </a:solidFill>
                  </a:rPr>
                  <a:t>unexpected resonances </a:t>
                </a:r>
                <a:r>
                  <a:rPr lang="it-IT" dirty="0"/>
                  <a:t>have appeared</a:t>
                </a:r>
              </a:p>
              <a:p>
                <a:pPr algn="r"/>
                <a:r>
                  <a:rPr lang="it-IT" dirty="0" err="1"/>
                  <a:t>decaying</a:t>
                </a:r>
                <a:r>
                  <a:rPr lang="it-IT" dirty="0"/>
                  <a:t> </a:t>
                </a:r>
                <a:r>
                  <a:rPr lang="it-IT" dirty="0" err="1"/>
                  <a:t>mostly</a:t>
                </a:r>
                <a:r>
                  <a:rPr lang="it-IT" dirty="0"/>
                  <a:t> </a:t>
                </a:r>
                <a:r>
                  <a:rPr lang="it-IT" dirty="0" err="1"/>
                  <a:t>into</a:t>
                </a:r>
                <a:r>
                  <a:rPr lang="it-IT" dirty="0"/>
                  <a:t> </a:t>
                </a:r>
                <a:r>
                  <a:rPr lang="it-IT" dirty="0" err="1"/>
                  <a:t>charmonium</a:t>
                </a:r>
                <a:r>
                  <a:rPr lang="it-IT" dirty="0"/>
                  <a:t> + light</a:t>
                </a:r>
                <a:br>
                  <a:rPr lang="it-IT" dirty="0"/>
                </a:br>
                <a:r>
                  <a:rPr lang="it-IT" dirty="0" err="1">
                    <a:solidFill>
                      <a:srgbClr val="0000FF"/>
                    </a:solidFill>
                  </a:rPr>
                  <a:t>Hardly</a:t>
                </a:r>
                <a:r>
                  <a:rPr lang="it-IT" dirty="0">
                    <a:solidFill>
                      <a:srgbClr val="0000FF"/>
                    </a:solidFill>
                  </a:rPr>
                  <a:t> reconciled </a:t>
                </a:r>
                <a:r>
                  <a:rPr lang="it-IT" dirty="0"/>
                  <a:t>with </a:t>
                </a:r>
                <a:r>
                  <a:rPr lang="it-IT" dirty="0" err="1"/>
                  <a:t>usual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it-IT" dirty="0"/>
                  <a:t> pheno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855" y="4615417"/>
                <a:ext cx="4915997" cy="947760"/>
              </a:xfrm>
              <a:prstGeom prst="rect">
                <a:avLst/>
              </a:prstGeom>
              <a:blipFill>
                <a:blip r:embed="rId5"/>
                <a:stretch>
                  <a:fillRect t="-3205" r="-991" b="-641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16318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The comover model</a:t>
            </a:r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6503" y="1302693"/>
            <a:ext cx="86909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interaction with final state </a:t>
            </a:r>
            <a:r>
              <a:rPr lang="en-US" dirty="0" err="1"/>
              <a:t>comoving</a:t>
            </a:r>
            <a:r>
              <a:rPr lang="en-US" dirty="0"/>
              <a:t> particles can help create/destroy a hadron</a:t>
            </a:r>
          </a:p>
          <a:p>
            <a:pPr algn="r"/>
            <a:r>
              <a:rPr lang="en-US" dirty="0" err="1">
                <a:solidFill>
                  <a:srgbClr val="C00000"/>
                </a:solidFill>
              </a:rPr>
              <a:t>Baym</a:t>
            </a:r>
            <a:r>
              <a:rPr lang="en-US" dirty="0">
                <a:solidFill>
                  <a:srgbClr val="C00000"/>
                </a:solidFill>
              </a:rPr>
              <a:t> PLB138, 18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"/>
              <p:cNvSpPr txBox="1"/>
              <p:nvPr/>
            </p:nvSpPr>
            <p:spPr>
              <a:xfrm>
                <a:off x="2581686" y="2899055"/>
                <a:ext cx="3632918" cy="97270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sz="280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ar-AE" sz="295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f>
                        <m:fPr>
                          <m:ctrlP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ar-AE" sz="295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295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ar-AE" sz="295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𝒬</m:t>
                              </m:r>
                            </m:sub>
                          </m:sSub>
                        </m:num>
                        <m:den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r>
                        <a:rPr lang="ar-AE" sz="295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=−⟨</m:t>
                      </m:r>
                      <m:r>
                        <a:rPr lang="ar-AE" sz="295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ar-AE" sz="295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sSub>
                        <m:sSubPr>
                          <m:ctrlP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⟩</m:t>
                          </m:r>
                        </m:e>
                        <m:sub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𝒬</m:t>
                          </m:r>
                        </m:sub>
                      </m:sSub>
                      <m:sSub>
                        <m:sSubPr>
                          <m:ctrlP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sSub>
                        <m:sSubPr>
                          <m:ctrlP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𝒬</m:t>
                          </m:r>
                        </m:sub>
                      </m:sSub>
                    </m:oMath>
                  </m:oMathPara>
                </a14:m>
                <a:endParaRPr lang="ar-AE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1686" y="2899055"/>
                <a:ext cx="3632918" cy="97270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"/>
          <p:cNvSpPr txBox="1"/>
          <p:nvPr/>
        </p:nvSpPr>
        <p:spPr>
          <a:xfrm>
            <a:off x="5533731" y="6901690"/>
            <a:ext cx="102657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59391" y="4532619"/>
                <a:ext cx="8984609" cy="963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In the </a:t>
                </a:r>
                <a:r>
                  <a:rPr lang="en-US" dirty="0" err="1"/>
                  <a:t>Comover</a:t>
                </a:r>
                <a:r>
                  <a:rPr lang="en-US" dirty="0"/>
                  <a:t> Interaction </a:t>
                </a:r>
                <a:r>
                  <a:rPr lang="en-US" dirty="0">
                    <a:solidFill>
                      <a:schemeClr val="tx1"/>
                    </a:solidFill>
                  </a:rPr>
                  <a:t>Model one takes </a:t>
                </a:r>
                <a14:m>
                  <m:oMath xmlns:m="http://schemas.openxmlformats.org/officeDocument/2006/math">
                    <m:r>
                      <a:rPr lang="ar-AE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⟨</m:t>
                    </m:r>
                    <m:r>
                      <a:rPr lang="ar-AE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ar-AE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sSub>
                      <m:sSubPr>
                        <m:ctrlPr>
                          <a:rPr lang="ar-A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e>
                      <m:sub>
                        <m:r>
                          <a:rPr lang="ar-A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𝒬</m:t>
                        </m:r>
                      </m:sub>
                    </m:sSub>
                    <m:r>
                      <a:rPr lang="ar-AE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ar-AE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sSubSup>
                      <m:sSubSupPr>
                        <m:ctrlPr>
                          <a:rPr lang="ar-A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ar-A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ar-A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𝒬</m:t>
                        </m:r>
                      </m:sub>
                      <m:sup>
                        <m:r>
                          <a:rPr lang="ar-A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dirty="0"/>
              </a:p>
              <a:p>
                <a:r>
                  <a:rPr lang="en-US" dirty="0"/>
                  <a:t>This has proved to be successful at describing 𝑝</a:t>
                </a:r>
                <a:r>
                  <a:rPr lang="en-US" dirty="0" err="1"/>
                  <a:t>Pb</a:t>
                </a:r>
                <a:r>
                  <a:rPr lang="en-US" dirty="0"/>
                  <a:t> and </a:t>
                </a:r>
                <a:r>
                  <a:rPr lang="en-US" dirty="0" err="1"/>
                  <a:t>PbPb</a:t>
                </a:r>
                <a:r>
                  <a:rPr lang="en-US" dirty="0"/>
                  <a:t> data</a:t>
                </a:r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391" y="4532619"/>
                <a:ext cx="8984609" cy="963982"/>
              </a:xfrm>
              <a:prstGeom prst="rect">
                <a:avLst/>
              </a:prstGeom>
              <a:blipFill rotWithShape="0">
                <a:blip r:embed="rId4"/>
                <a:stretch>
                  <a:fillRect l="-543" t="-189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226503" y="2092717"/>
            <a:ext cx="6302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a compact state in 𝑝𝑝 collisions the number evolves following</a:t>
            </a:r>
          </a:p>
        </p:txBody>
      </p:sp>
      <p:sp>
        <p:nvSpPr>
          <p:cNvPr id="14" name="heavy hadron number"/>
          <p:cNvSpPr txBox="1"/>
          <p:nvPr/>
        </p:nvSpPr>
        <p:spPr>
          <a:xfrm>
            <a:off x="1129788" y="2669526"/>
            <a:ext cx="167924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200">
                <a:solidFill>
                  <a:srgbClr val="389E32"/>
                </a:solidFill>
              </a:defRPr>
            </a:lvl1pPr>
          </a:lstStyle>
          <a:p>
            <a:r>
              <a:rPr sz="1800" dirty="0">
                <a:solidFill>
                  <a:srgbClr val="0000FF"/>
                </a:solidFill>
              </a:rPr>
              <a:t>hadron </a:t>
            </a:r>
            <a:r>
              <a:rPr lang="it-IT" sz="1800" dirty="0">
                <a:solidFill>
                  <a:srgbClr val="0000FF"/>
                </a:solidFill>
              </a:rPr>
              <a:t>yield</a:t>
            </a:r>
            <a:endParaRPr sz="1800" dirty="0">
              <a:solidFill>
                <a:srgbClr val="0000FF"/>
              </a:solidFill>
            </a:endParaRPr>
          </a:p>
        </p:txBody>
      </p:sp>
      <p:sp>
        <p:nvSpPr>
          <p:cNvPr id="15" name="destruction cross section"/>
          <p:cNvSpPr txBox="1"/>
          <p:nvPr/>
        </p:nvSpPr>
        <p:spPr>
          <a:xfrm>
            <a:off x="4244838" y="2538010"/>
            <a:ext cx="306608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>
                <a:solidFill>
                  <a:srgbClr val="389E32"/>
                </a:solidFill>
              </a:defRPr>
            </a:lvl1pPr>
          </a:lstStyle>
          <a:p>
            <a:r>
              <a:rPr sz="1800" dirty="0">
                <a:solidFill>
                  <a:srgbClr val="0000FF"/>
                </a:solidFill>
              </a:rPr>
              <a:t>destruction cross section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mover density at initial time (Glauber model)"/>
              <p:cNvSpPr txBox="1"/>
              <p:nvPr/>
            </p:nvSpPr>
            <p:spPr>
              <a:xfrm>
                <a:off x="6100538" y="3828029"/>
                <a:ext cx="2884071" cy="65659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>
                <a:lvl1pPr>
                  <a:defRPr sz="2200">
                    <a:solidFill>
                      <a:srgbClr val="389E32"/>
                    </a:solidFill>
                  </a:defRPr>
                </a:lvl1pPr>
              </a:lstStyle>
              <a:p>
                <a:r>
                  <a:rPr lang="en-US" sz="1800" dirty="0">
                    <a:solidFill>
                      <a:srgbClr val="0000FF"/>
                    </a:solidFill>
                  </a:rPr>
                  <a:t>comover density at initial time (</a:t>
                </a:r>
                <a:r>
                  <a:rPr lang="en-US" sz="1800" dirty="0" err="1">
                    <a:solidFill>
                      <a:srgbClr val="0000FF"/>
                    </a:solidFill>
                  </a:rPr>
                  <a:t>Glauber</a:t>
                </a:r>
                <a:r>
                  <a:rPr lang="en-US" sz="1800" dirty="0">
                    <a:solidFill>
                      <a:srgbClr val="0000FF"/>
                    </a:solidFill>
                  </a:rPr>
                  <a:t> model)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∝</m:t>
                    </m:r>
                    <m:sSub>
                      <m:sSubPr>
                        <m:ctrlPr>
                          <a:rPr lang="it-IT" sz="1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sz="1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sz="1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endParaRPr sz="1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mover density at initial time (Glauber model)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0538" y="3828029"/>
                <a:ext cx="2884071" cy="656590"/>
              </a:xfrm>
              <a:prstGeom prst="rect">
                <a:avLst/>
              </a:prstGeom>
              <a:blipFill rotWithShape="0">
                <a:blip r:embed="rId5"/>
                <a:stretch>
                  <a:fillRect l="-3171" t="-3704" b="-1296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/>
          <p:cNvCxnSpPr/>
          <p:nvPr/>
        </p:nvCxnSpPr>
        <p:spPr>
          <a:xfrm>
            <a:off x="2416029" y="2917601"/>
            <a:ext cx="536896" cy="131516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4781725" y="2899055"/>
            <a:ext cx="453005" cy="356433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5636388" y="3682767"/>
            <a:ext cx="495964" cy="276837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275234" y="5424640"/>
            <a:ext cx="36422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dirty="0">
                <a:solidFill>
                  <a:srgbClr val="C00000"/>
                </a:solidFill>
              </a:rPr>
              <a:t>Ferreiro PLB749, 98</a:t>
            </a:r>
          </a:p>
          <a:p>
            <a:pPr algn="r"/>
            <a:r>
              <a:rPr lang="pt-BR" dirty="0">
                <a:solidFill>
                  <a:srgbClr val="C00000"/>
                </a:solidFill>
              </a:rPr>
              <a:t>Ferreiro, Lansberg JHEP10(2018), 94</a:t>
            </a:r>
            <a:endParaRPr 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4408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Bottomonia &amp;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0" y="1141219"/>
                <a:ext cx="4790114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Further validate the model using CMS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𝑝𝑝</m:t>
                    </m:r>
                  </m:oMath>
                </a14:m>
                <a:r>
                  <a:rPr lang="en-US" dirty="0"/>
                  <a:t> data</a:t>
                </a:r>
                <a:br>
                  <a:rPr lang="en-US" dirty="0"/>
                </a:br>
                <a:r>
                  <a:rPr lang="en-US" dirty="0"/>
                  <a:t>Using same cross sections as in 𝑝</a:t>
                </a:r>
                <a:r>
                  <a:rPr lang="en-US" dirty="0" err="1"/>
                  <a:t>Pb</a:t>
                </a:r>
                <a:r>
                  <a:rPr lang="en-US" dirty="0"/>
                  <a:t> and </a:t>
                </a:r>
                <a:r>
                  <a:rPr lang="en-US" dirty="0" err="1"/>
                  <a:t>PbPb</a:t>
                </a: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141219"/>
                <a:ext cx="4790114" cy="646331"/>
              </a:xfrm>
              <a:prstGeom prst="rect">
                <a:avLst/>
              </a:prstGeom>
              <a:blipFill rotWithShape="0">
                <a:blip r:embed="rId4"/>
                <a:stretch>
                  <a:fillRect l="-1018" t="-4717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Screen Shot 2020-08-23 at 17.26.29.png" descr="Screen Shot 2020-08-23 at 17.26.29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91059"/>
            <a:ext cx="4359225" cy="306415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/>
          <p:cNvSpPr/>
          <p:nvPr/>
        </p:nvSpPr>
        <p:spPr>
          <a:xfrm>
            <a:off x="1834996" y="5532115"/>
            <a:ext cx="58995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C00000"/>
                </a:solidFill>
              </a:rPr>
              <a:t>Esposito, Ferreiro, AP, Polosa, Salgado EPJC 81 (2021) 7, 669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512076" y="1276781"/>
                <a:ext cx="44958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it-IT" dirty="0"/>
                  <a:t>Same model for a compact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2076" y="1276781"/>
                <a:ext cx="4495800" cy="369332"/>
              </a:xfrm>
              <a:prstGeom prst="rect">
                <a:avLst/>
              </a:prstGeom>
              <a:blipFill>
                <a:blip r:embed="rId6"/>
                <a:stretch>
                  <a:fillRect t="-8197" r="-271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Screen Shot 2020-08-23 at 17.56.10.png" descr="Screen Shot 2020-08-23 at 17.56.1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4775" y="2291059"/>
            <a:ext cx="4359225" cy="303214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3"/>
          <p:cNvSpPr/>
          <p:nvPr/>
        </p:nvSpPr>
        <p:spPr>
          <a:xfrm>
            <a:off x="7283741" y="2902591"/>
            <a:ext cx="1616978" cy="49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reeform 4"/>
          <p:cNvSpPr/>
          <p:nvPr/>
        </p:nvSpPr>
        <p:spPr>
          <a:xfrm>
            <a:off x="5749770" y="2417685"/>
            <a:ext cx="1565430" cy="1296140"/>
          </a:xfrm>
          <a:custGeom>
            <a:avLst/>
            <a:gdLst>
              <a:gd name="connsiteX0" fmla="*/ 0 w 1544715"/>
              <a:gd name="connsiteY0" fmla="*/ 1272466 h 1272466"/>
              <a:gd name="connsiteX1" fmla="*/ 917360 w 1544715"/>
              <a:gd name="connsiteY1" fmla="*/ 0 h 1272466"/>
              <a:gd name="connsiteX2" fmla="*/ 1544715 w 1544715"/>
              <a:gd name="connsiteY2" fmla="*/ 0 h 1272466"/>
              <a:gd name="connsiteX3" fmla="*/ 816746 w 1544715"/>
              <a:gd name="connsiteY3" fmla="*/ 1023892 h 1272466"/>
              <a:gd name="connsiteX4" fmla="*/ 0 w 1544715"/>
              <a:gd name="connsiteY4" fmla="*/ 1272466 h 1272466"/>
              <a:gd name="connsiteX0" fmla="*/ 0 w 1565430"/>
              <a:gd name="connsiteY0" fmla="*/ 1296140 h 1296140"/>
              <a:gd name="connsiteX1" fmla="*/ 938075 w 1565430"/>
              <a:gd name="connsiteY1" fmla="*/ 0 h 1296140"/>
              <a:gd name="connsiteX2" fmla="*/ 1565430 w 1565430"/>
              <a:gd name="connsiteY2" fmla="*/ 0 h 1296140"/>
              <a:gd name="connsiteX3" fmla="*/ 837461 w 1565430"/>
              <a:gd name="connsiteY3" fmla="*/ 1023892 h 1296140"/>
              <a:gd name="connsiteX4" fmla="*/ 0 w 1565430"/>
              <a:gd name="connsiteY4" fmla="*/ 1296140 h 1296140"/>
              <a:gd name="connsiteX0" fmla="*/ 0 w 1565430"/>
              <a:gd name="connsiteY0" fmla="*/ 1296140 h 1296140"/>
              <a:gd name="connsiteX1" fmla="*/ 938075 w 1565430"/>
              <a:gd name="connsiteY1" fmla="*/ 0 h 1296140"/>
              <a:gd name="connsiteX2" fmla="*/ 1565430 w 1565430"/>
              <a:gd name="connsiteY2" fmla="*/ 0 h 1296140"/>
              <a:gd name="connsiteX3" fmla="*/ 837461 w 1565430"/>
              <a:gd name="connsiteY3" fmla="*/ 1023892 h 1296140"/>
              <a:gd name="connsiteX4" fmla="*/ 411333 w 1565430"/>
              <a:gd name="connsiteY4" fmla="*/ 1195527 h 1296140"/>
              <a:gd name="connsiteX5" fmla="*/ 0 w 1565430"/>
              <a:gd name="connsiteY5" fmla="*/ 1296140 h 1296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430" h="1296140">
                <a:moveTo>
                  <a:pt x="0" y="1296140"/>
                </a:moveTo>
                <a:lnTo>
                  <a:pt x="938075" y="0"/>
                </a:lnTo>
                <a:lnTo>
                  <a:pt x="1565430" y="0"/>
                </a:lnTo>
                <a:lnTo>
                  <a:pt x="837461" y="1023892"/>
                </a:lnTo>
                <a:cubicBezTo>
                  <a:pt x="685554" y="1073212"/>
                  <a:pt x="563240" y="1146207"/>
                  <a:pt x="411333" y="1195527"/>
                </a:cubicBezTo>
                <a:lnTo>
                  <a:pt x="0" y="12961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Freeform 17"/>
          <p:cNvSpPr/>
          <p:nvPr/>
        </p:nvSpPr>
        <p:spPr>
          <a:xfrm>
            <a:off x="5652117" y="4006788"/>
            <a:ext cx="3355759" cy="798991"/>
          </a:xfrm>
          <a:custGeom>
            <a:avLst/>
            <a:gdLst>
              <a:gd name="connsiteX0" fmla="*/ 32551 w 3355759"/>
              <a:gd name="connsiteY0" fmla="*/ 0 h 798991"/>
              <a:gd name="connsiteX1" fmla="*/ 180512 w 3355759"/>
              <a:gd name="connsiteY1" fmla="*/ 0 h 798991"/>
              <a:gd name="connsiteX2" fmla="*/ 257452 w 3355759"/>
              <a:gd name="connsiteY2" fmla="*/ 757562 h 798991"/>
              <a:gd name="connsiteX3" fmla="*/ 3355759 w 3355759"/>
              <a:gd name="connsiteY3" fmla="*/ 757562 h 798991"/>
              <a:gd name="connsiteX4" fmla="*/ 3355759 w 3355759"/>
              <a:gd name="connsiteY4" fmla="*/ 798991 h 798991"/>
              <a:gd name="connsiteX5" fmla="*/ 0 w 3355759"/>
              <a:gd name="connsiteY5" fmla="*/ 798991 h 798991"/>
              <a:gd name="connsiteX6" fmla="*/ 32551 w 3355759"/>
              <a:gd name="connsiteY6" fmla="*/ 0 h 798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5759" h="798991">
                <a:moveTo>
                  <a:pt x="32551" y="0"/>
                </a:moveTo>
                <a:lnTo>
                  <a:pt x="180512" y="0"/>
                </a:lnTo>
                <a:lnTo>
                  <a:pt x="257452" y="757562"/>
                </a:lnTo>
                <a:lnTo>
                  <a:pt x="3355759" y="757562"/>
                </a:lnTo>
                <a:lnTo>
                  <a:pt x="3355759" y="798991"/>
                </a:lnTo>
                <a:lnTo>
                  <a:pt x="0" y="798991"/>
                </a:lnTo>
                <a:lnTo>
                  <a:pt x="3255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Oval 18"/>
          <p:cNvSpPr/>
          <p:nvPr/>
        </p:nvSpPr>
        <p:spPr>
          <a:xfrm>
            <a:off x="5723951" y="3686455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ctangle 19"/>
          <p:cNvSpPr/>
          <p:nvPr/>
        </p:nvSpPr>
        <p:spPr>
          <a:xfrm>
            <a:off x="5754872" y="3818632"/>
            <a:ext cx="87964" cy="172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4527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>
                <a:solidFill>
                  <a:schemeClr val="tx2"/>
                </a:solidFill>
              </a:rPr>
              <a:t>Deuteron</a:t>
            </a:r>
            <a:r>
              <a:rPr lang="it-IT" sz="3600" dirty="0">
                <a:solidFill>
                  <a:schemeClr val="tx2"/>
                </a:solidFill>
              </a:rPr>
              <a:t> in </a:t>
            </a:r>
            <a:r>
              <a:rPr lang="it-IT" sz="3600" dirty="0" err="1">
                <a:solidFill>
                  <a:schemeClr val="tx2"/>
                </a:solidFill>
              </a:rPr>
              <a:t>coalescence</a:t>
            </a:r>
            <a:r>
              <a:rPr lang="it-IT" sz="3600" dirty="0">
                <a:solidFill>
                  <a:schemeClr val="tx2"/>
                </a:solidFill>
              </a:rPr>
              <a:t> model</a:t>
            </a:r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98093" y="1501058"/>
                <a:ext cx="8388707" cy="6991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d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d>
                            </m:e>
                            <m:sub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d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hh</m:t>
                              </m:r>
                            </m:sub>
                          </m:sSub>
                        </m:den>
                      </m:f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  <m:sup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  <m:sup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</m:den>
                          </m:f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hh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sSup>
                        <m:s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hh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func>
                            <m:func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it-IT" sz="2000" b="0" i="0" smtClean="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  <m:r>
                                    <m:rPr>
                                      <m:lit/>
                                    </m:r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sSubSup>
                                    <m:sSubSupPr>
                                      <m:ctrlP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  <m:sup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  <m:t>𝑝𝑝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func>
                        </m:sup>
                      </m:sSup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093" y="1501058"/>
                <a:ext cx="8388707" cy="69916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0" y="4052344"/>
                <a:ext cx="3764606" cy="1754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The coalescence momentum </a:t>
                </a:r>
                <a:br>
                  <a:rPr lang="en-US" dirty="0"/>
                </a:br>
                <a:r>
                  <a:rPr lang="en-US" dirty="0"/>
                  <a:t>for deuteron is known to be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latin typeface="Cambria Math" panose="02040503050406030204" pitchFamily="18" charset="0"/>
                      </a:rPr>
                      <m:t>Λ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50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÷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200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US" dirty="0"/>
                  <a:t> </a:t>
                </a:r>
              </a:p>
              <a:p>
                <a:endParaRPr lang="en-US" dirty="0"/>
              </a:p>
              <a:p>
                <a:r>
                  <a:rPr lang="en-US" dirty="0"/>
                  <a:t>Cross sections calculated from scattering of constituents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052344"/>
                <a:ext cx="3764606" cy="1754326"/>
              </a:xfrm>
              <a:prstGeom prst="rect">
                <a:avLst/>
              </a:prstGeom>
              <a:blipFill>
                <a:blip r:embed="rId4"/>
                <a:stretch>
                  <a:fillRect l="-1294" t="-2083" b="-451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1239867" y="986859"/>
            <a:ext cx="7003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Solution of the </a:t>
            </a:r>
            <a:r>
              <a:rPr lang="it-IT" sz="2400" dirty="0" err="1"/>
              <a:t>evolution</a:t>
            </a:r>
            <a:r>
              <a:rPr lang="it-IT" sz="2400" dirty="0"/>
              <a:t> </a:t>
            </a:r>
            <a:r>
              <a:rPr lang="it-IT" sz="2400" dirty="0" err="1"/>
              <a:t>equation</a:t>
            </a:r>
            <a:r>
              <a:rPr lang="it-IT" sz="2400" dirty="0"/>
              <a:t> with </a:t>
            </a:r>
            <a:r>
              <a:rPr lang="it-IT" sz="2400" dirty="0" err="1"/>
              <a:t>recombination</a:t>
            </a:r>
            <a:endParaRPr lang="it-IT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975" y="2612305"/>
            <a:ext cx="4962953" cy="3272423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0" name="Straight Arrow Connector 9"/>
          <p:cNvCxnSpPr/>
          <p:nvPr/>
        </p:nvCxnSpPr>
        <p:spPr>
          <a:xfrm flipV="1">
            <a:off x="2393004" y="2472950"/>
            <a:ext cx="671209" cy="425893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89837" y="2961405"/>
                <a:ext cx="307924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Numbers of molecule at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dirty="0"/>
                  <a:t>,</a:t>
                </a:r>
              </a:p>
              <a:p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dirty="0"/>
                  <a:t> in Pythia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837" y="2961405"/>
                <a:ext cx="3079241" cy="646331"/>
              </a:xfrm>
              <a:prstGeom prst="rect">
                <a:avLst/>
              </a:prstGeom>
              <a:blipFill rotWithShape="0">
                <a:blip r:embed="rId6"/>
                <a:stretch>
                  <a:fillRect l="-1782" t="-5660" r="-594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64665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sz="36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3600" dirty="0">
                    <a:solidFill>
                      <a:schemeClr val="tx2"/>
                    </a:solidFill>
                  </a:rPr>
                  <a:t> again</a:t>
                </a:r>
              </a:p>
            </p:txBody>
          </p:sp>
        </mc:Choice>
        <mc:Fallback xmlns="">
          <p:sp>
            <p:nvSpPr>
              <p:cNvPr id="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3"/>
                <a:stretch>
                  <a:fillRect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6200" y="2193606"/>
                <a:ext cx="4980562" cy="31393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The coalescence momentum </a:t>
                </a:r>
                <a:br>
                  <a:rPr lang="en-US" dirty="0"/>
                </a:br>
                <a:r>
                  <a:rPr lang="en-US" dirty="0"/>
                  <a:t>for the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latin typeface="Cambria Math" panose="02040503050406030204" pitchFamily="18" charset="0"/>
                      </a:rPr>
                      <m:t>Λ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 ÷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00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US" dirty="0"/>
                  <a:t> 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it-IT" dirty="0" err="1"/>
                  <a:t>Controversies</a:t>
                </a:r>
                <a:r>
                  <a:rPr lang="it-IT" dirty="0"/>
                  <a:t>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m:rPr>
                        <m:lit/>
                      </m:rPr>
                      <a:rPr lang="it-IT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lang="it-IT" dirty="0"/>
                  <a:t>: </a:t>
                </a:r>
                <a:br>
                  <a:rPr lang="it-IT" dirty="0"/>
                </a:br>
                <a:r>
                  <a:rPr lang="it-IT" dirty="0"/>
                  <a:t>How is the 𝑋 produced?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/>
                  <a:t>Through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it-IT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m:rPr>
                        <m:lit/>
                      </m:rPr>
                      <a:rPr lang="it-IT" i="1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endParaRPr lang="it-IT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/>
                  <a:t>Through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m:rPr>
                        <m:lit/>
                      </m:rPr>
                      <a:rPr lang="it-IT" i="1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endParaRPr lang="it-IT" dirty="0"/>
              </a:p>
              <a:p>
                <a:r>
                  <a:rPr lang="it-IT" dirty="0"/>
                  <a:t>The difference shown with a green band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dirty="0"/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2193606"/>
                <a:ext cx="4980562" cy="3139321"/>
              </a:xfrm>
              <a:prstGeom prst="rect">
                <a:avLst/>
              </a:prstGeom>
              <a:blipFill>
                <a:blip r:embed="rId4"/>
                <a:stretch>
                  <a:fillRect l="-1102" t="-116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Screen Shot 2020-08-23 at 17.56.10.png" descr="Screen Shot 2020-08-23 at 17.56.1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8575" y="2300787"/>
            <a:ext cx="4359225" cy="303214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774005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Epilogue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4562" y="1185499"/>
            <a:ext cx="4541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err="1"/>
              <a:t>Why</a:t>
            </a:r>
            <a:r>
              <a:rPr lang="it-IT" sz="3200" dirty="0"/>
              <a:t> </a:t>
            </a:r>
            <a:r>
              <a:rPr lang="it-IT" sz="3200" dirty="0" err="1"/>
              <a:t>all</a:t>
            </a:r>
            <a:r>
              <a:rPr lang="it-IT" sz="3200" dirty="0"/>
              <a:t> </a:t>
            </a:r>
            <a:r>
              <a:rPr lang="it-IT" sz="3200" dirty="0" err="1"/>
              <a:t>this</a:t>
            </a:r>
            <a:r>
              <a:rPr lang="it-IT" sz="3200" dirty="0"/>
              <a:t> </a:t>
            </a:r>
            <a:r>
              <a:rPr lang="it-IT" sz="3200" dirty="0" err="1"/>
              <a:t>is</a:t>
            </a:r>
            <a:r>
              <a:rPr lang="it-IT" sz="3200" dirty="0"/>
              <a:t> </a:t>
            </a:r>
            <a:r>
              <a:rPr lang="it-IT" sz="3200" dirty="0" err="1"/>
              <a:t>interesting</a:t>
            </a:r>
            <a:r>
              <a:rPr lang="it-IT" sz="3200" dirty="0"/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333" y="1804854"/>
            <a:ext cx="884307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 err="1">
                <a:solidFill>
                  <a:srgbClr val="FF0000"/>
                </a:solidFill>
              </a:rPr>
              <a:t>Because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it’s</a:t>
            </a:r>
            <a:r>
              <a:rPr lang="it-IT" sz="2400" dirty="0">
                <a:solidFill>
                  <a:srgbClr val="FF0000"/>
                </a:solidFill>
              </a:rPr>
              <a:t> hard</a:t>
            </a:r>
            <a:r>
              <a:rPr lang="it-IT" sz="2400" dirty="0"/>
              <a:t>! Nature challenges </a:t>
            </a:r>
            <a:r>
              <a:rPr lang="it-IT" sz="2400" dirty="0" err="1"/>
              <a:t>us</a:t>
            </a:r>
            <a:r>
              <a:rPr lang="it-IT" sz="2400" dirty="0"/>
              <a:t> </a:t>
            </a:r>
            <a:r>
              <a:rPr lang="it-IT" sz="2400" dirty="0" err="1"/>
              <a:t>constantly</a:t>
            </a:r>
            <a:endParaRPr lang="it-IT" sz="2400" dirty="0"/>
          </a:p>
          <a:p>
            <a:pPr marL="285750" indent="-285750">
              <a:spcAft>
                <a:spcPts val="12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FF0000"/>
                </a:solidFill>
              </a:rPr>
              <a:t>Bottom-up: </a:t>
            </a:r>
            <a:r>
              <a:rPr lang="it-IT" sz="2400" dirty="0" err="1"/>
              <a:t>analytic</a:t>
            </a:r>
            <a:r>
              <a:rPr lang="it-IT" sz="2400" dirty="0"/>
              <a:t> </a:t>
            </a:r>
            <a:r>
              <a:rPr lang="it-IT" sz="2400" dirty="0" err="1"/>
              <a:t>methods</a:t>
            </a:r>
            <a:r>
              <a:rPr lang="it-IT" sz="2400" dirty="0"/>
              <a:t> can </a:t>
            </a:r>
            <a:r>
              <a:rPr lang="it-IT" sz="2400" dirty="0" err="1"/>
              <a:t>improve</a:t>
            </a:r>
            <a:r>
              <a:rPr lang="it-IT" sz="2400" dirty="0"/>
              <a:t> the </a:t>
            </a:r>
            <a:r>
              <a:rPr lang="it-IT" sz="2400" dirty="0" err="1"/>
              <a:t>rigour</a:t>
            </a:r>
            <a:r>
              <a:rPr lang="it-IT" sz="2400" dirty="0"/>
              <a:t> and </a:t>
            </a:r>
            <a:r>
              <a:rPr lang="it-IT" sz="2400" dirty="0" err="1"/>
              <a:t>robustness</a:t>
            </a:r>
            <a:r>
              <a:rPr lang="it-IT" sz="2400" dirty="0"/>
              <a:t> in the </a:t>
            </a:r>
            <a:r>
              <a:rPr lang="it-IT" sz="2400" dirty="0" err="1">
                <a:solidFill>
                  <a:srgbClr val="FF0000"/>
                </a:solidFill>
              </a:rPr>
              <a:t>extraction</a:t>
            </a:r>
            <a:r>
              <a:rPr lang="it-IT" sz="2400" dirty="0">
                <a:solidFill>
                  <a:srgbClr val="FF0000"/>
                </a:solidFill>
              </a:rPr>
              <a:t> of the </a:t>
            </a:r>
            <a:r>
              <a:rPr lang="it-IT" sz="2400" dirty="0" err="1">
                <a:solidFill>
                  <a:srgbClr val="FF0000"/>
                </a:solidFill>
              </a:rPr>
              <a:t>spectrum</a:t>
            </a:r>
            <a:endParaRPr lang="it-IT" sz="2400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12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FF0000"/>
                </a:solidFill>
              </a:rPr>
              <a:t>Top-down</a:t>
            </a:r>
            <a:r>
              <a:rPr lang="it-IT" sz="2400" dirty="0"/>
              <a:t>: models </a:t>
            </a:r>
            <a:r>
              <a:rPr lang="it-IT" sz="2400" dirty="0" err="1"/>
              <a:t>have</a:t>
            </a:r>
            <a:r>
              <a:rPr lang="it-IT" sz="2400" dirty="0"/>
              <a:t> </a:t>
            </a:r>
            <a:r>
              <a:rPr lang="it-IT" sz="2400" dirty="0" err="1"/>
              <a:t>been</a:t>
            </a:r>
            <a:r>
              <a:rPr lang="it-IT" sz="2400" dirty="0"/>
              <a:t> </a:t>
            </a:r>
            <a:r>
              <a:rPr lang="it-IT" sz="2400" dirty="0" err="1"/>
              <a:t>reviled</a:t>
            </a:r>
            <a:r>
              <a:rPr lang="it-IT" sz="2400" dirty="0"/>
              <a:t> in favor of </a:t>
            </a:r>
            <a:r>
              <a:rPr lang="it-IT" sz="2400" dirty="0" err="1"/>
              <a:t>rigorous</a:t>
            </a:r>
            <a:r>
              <a:rPr lang="it-IT" sz="2400" dirty="0"/>
              <a:t> </a:t>
            </a:r>
            <a:r>
              <a:rPr lang="it-IT" sz="2400" dirty="0" err="1"/>
              <a:t>calculations</a:t>
            </a:r>
            <a:r>
              <a:rPr lang="it-IT" sz="2400" dirty="0"/>
              <a:t>, </a:t>
            </a:r>
            <a:r>
              <a:rPr lang="it-IT" sz="2400" dirty="0" err="1"/>
              <a:t>but</a:t>
            </a:r>
            <a:r>
              <a:rPr lang="it-IT" sz="2400" dirty="0"/>
              <a:t> </a:t>
            </a:r>
            <a:r>
              <a:rPr lang="it-IT" sz="2400" dirty="0" err="1"/>
              <a:t>they</a:t>
            </a:r>
            <a:r>
              <a:rPr lang="it-IT" sz="2400" dirty="0"/>
              <a:t> make </a:t>
            </a:r>
            <a:r>
              <a:rPr lang="it-IT" sz="2400" dirty="0" err="1"/>
              <a:t>us</a:t>
            </a:r>
            <a:r>
              <a:rPr lang="it-IT" sz="2400" dirty="0"/>
              <a:t> </a:t>
            </a:r>
            <a:r>
              <a:rPr lang="it-IT" sz="2400" dirty="0" err="1">
                <a:solidFill>
                  <a:srgbClr val="FF0000"/>
                </a:solidFill>
              </a:rPr>
              <a:t>understand</a:t>
            </a:r>
            <a:r>
              <a:rPr lang="it-IT" sz="2400" dirty="0">
                <a:solidFill>
                  <a:srgbClr val="FF0000"/>
                </a:solidFill>
              </a:rPr>
              <a:t> the dynamics:</a:t>
            </a:r>
            <a:br>
              <a:rPr lang="it-IT" sz="2400" dirty="0">
                <a:solidFill>
                  <a:srgbClr val="FF0000"/>
                </a:solidFill>
              </a:rPr>
            </a:br>
            <a:r>
              <a:rPr lang="it-IT" sz="2400" dirty="0" err="1"/>
              <a:t>this</a:t>
            </a:r>
            <a:r>
              <a:rPr lang="it-IT" sz="2400" dirty="0"/>
              <a:t> makes the </a:t>
            </a:r>
            <a:r>
              <a:rPr lang="it-IT" sz="2400" dirty="0" err="1"/>
              <a:t>path</a:t>
            </a:r>
            <a:r>
              <a:rPr lang="it-IT" sz="2400" dirty="0"/>
              <a:t> </a:t>
            </a:r>
            <a:r>
              <a:rPr lang="it-IT" sz="2400" dirty="0" err="1"/>
              <a:t>less</a:t>
            </a:r>
            <a:r>
              <a:rPr lang="it-IT" sz="2400" dirty="0"/>
              <a:t> regular and </a:t>
            </a:r>
            <a:r>
              <a:rPr lang="it-IT" sz="2400" dirty="0" err="1"/>
              <a:t>systematic</a:t>
            </a:r>
            <a:r>
              <a:rPr lang="it-IT" sz="2400" dirty="0"/>
              <a:t>, </a:t>
            </a:r>
            <a:br>
              <a:rPr lang="it-IT" sz="2400" dirty="0"/>
            </a:br>
            <a:r>
              <a:rPr lang="it-IT" sz="2400" dirty="0"/>
              <a:t>more fantasy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needed</a:t>
            </a:r>
            <a:endParaRPr lang="it-IT" sz="2400" dirty="0"/>
          </a:p>
          <a:p>
            <a:pPr>
              <a:spcAft>
                <a:spcPts val="1200"/>
              </a:spcAft>
              <a:buClr>
                <a:srgbClr val="C00000"/>
              </a:buClr>
              <a:buSzPct val="150000"/>
            </a:pPr>
            <a:r>
              <a:rPr lang="it-IT" sz="2400" dirty="0"/>
              <a:t>Lattice QCD, </a:t>
            </a:r>
            <a:r>
              <a:rPr lang="it-IT" sz="2400" dirty="0" err="1"/>
              <a:t>experiments</a:t>
            </a:r>
            <a:r>
              <a:rPr lang="it-IT" sz="2400" dirty="0"/>
              <a:t>, etc. are </a:t>
            </a:r>
            <a:r>
              <a:rPr lang="it-IT" sz="2400" dirty="0" err="1"/>
              <a:t>needed</a:t>
            </a:r>
            <a:r>
              <a:rPr lang="it-IT" sz="2400" dirty="0"/>
              <a:t> to </a:t>
            </a:r>
            <a:r>
              <a:rPr lang="it-IT" sz="2400" dirty="0" err="1"/>
              <a:t>provide</a:t>
            </a:r>
            <a:r>
              <a:rPr lang="it-IT" sz="2400" dirty="0"/>
              <a:t> </a:t>
            </a:r>
            <a:r>
              <a:rPr lang="it-IT" sz="2400" dirty="0" err="1"/>
              <a:t>further</a:t>
            </a:r>
            <a:r>
              <a:rPr lang="it-IT" sz="2400" dirty="0"/>
              <a:t> </a:t>
            </a:r>
            <a:r>
              <a:rPr lang="it-IT" sz="2400" dirty="0" err="1"/>
              <a:t>observables</a:t>
            </a:r>
            <a:r>
              <a:rPr lang="it-IT" sz="2400" dirty="0"/>
              <a:t> to </a:t>
            </a:r>
            <a:r>
              <a:rPr lang="it-IT" sz="2400" dirty="0" err="1"/>
              <a:t>disentangle</a:t>
            </a:r>
            <a:r>
              <a:rPr lang="it-IT" sz="2400" dirty="0"/>
              <a:t> the </a:t>
            </a:r>
            <a:r>
              <a:rPr lang="it-IT" sz="2400" dirty="0" err="1"/>
              <a:t>various</a:t>
            </a:r>
            <a:r>
              <a:rPr lang="it-IT" sz="2400" dirty="0"/>
              <a:t> pictures</a:t>
            </a:r>
          </a:p>
          <a:p>
            <a:pPr marL="285750" indent="-285750">
              <a:spcAft>
                <a:spcPts val="12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endParaRPr lang="it-IT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648029" y="5701431"/>
            <a:ext cx="1847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1507946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Joint </a:t>
            </a:r>
            <a:r>
              <a:rPr lang="it-IT" sz="3600" dirty="0" err="1">
                <a:solidFill>
                  <a:schemeClr val="tx2"/>
                </a:solidFill>
              </a:rPr>
              <a:t>Physics</a:t>
            </a:r>
            <a:r>
              <a:rPr lang="it-IT" sz="3600" dirty="0">
                <a:solidFill>
                  <a:schemeClr val="tx2"/>
                </a:solidFill>
              </a:rPr>
              <a:t> Analysis Center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8800857-072B-7AD3-638F-0A2C113AF879}"/>
              </a:ext>
            </a:extLst>
          </p:cNvPr>
          <p:cNvSpPr txBox="1"/>
          <p:nvPr/>
        </p:nvSpPr>
        <p:spPr>
          <a:xfrm>
            <a:off x="3875745" y="2096236"/>
            <a:ext cx="51142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effectLst/>
                <a:latin typeface="Arial" panose="020B0604020202020204" pitchFamily="34" charset="0"/>
              </a:rPr>
              <a:t>Funded in 2013 as theory support</a:t>
            </a:r>
            <a:br>
              <a:rPr lang="en-US" b="0" i="0" dirty="0">
                <a:effectLst/>
                <a:latin typeface="Arial" panose="020B0604020202020204" pitchFamily="34" charset="0"/>
              </a:rPr>
            </a:br>
            <a:r>
              <a:rPr lang="en-US" b="0" i="0" dirty="0">
                <a:effectLst/>
                <a:latin typeface="Arial" panose="020B0604020202020204" pitchFamily="34" charset="0"/>
              </a:rPr>
              <a:t>originally for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JLab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exps</a:t>
            </a:r>
            <a:r>
              <a:rPr lang="en-US" b="0" i="0" dirty="0">
                <a:effectLst/>
                <a:latin typeface="Arial" panose="020B0604020202020204" pitchFamily="34" charset="0"/>
              </a:rPr>
              <a:t>, but grew up much larger </a:t>
            </a:r>
            <a:br>
              <a:rPr lang="en-US" b="0" i="0" dirty="0">
                <a:effectLst/>
                <a:latin typeface="Arial" panose="020B0604020202020204" pitchFamily="34" charset="0"/>
              </a:rPr>
            </a:br>
            <a:r>
              <a:rPr lang="en-US" b="0" i="0" dirty="0">
                <a:effectLst/>
                <a:latin typeface="Arial" panose="020B0604020202020204" pitchFamily="34" charset="0"/>
              </a:rPr>
              <a:t>Creates bridges between </a:t>
            </a:r>
            <a:br>
              <a:rPr lang="en-US" b="0" i="0" dirty="0">
                <a:effectLst/>
                <a:latin typeface="Arial" panose="020B0604020202020204" pitchFamily="34" charset="0"/>
              </a:rPr>
            </a:br>
            <a:r>
              <a:rPr lang="en-US" b="0" i="0" dirty="0">
                <a:effectLst/>
                <a:latin typeface="Arial" panose="020B0604020202020204" pitchFamily="34" charset="0"/>
              </a:rPr>
              <a:t>theorists and experimentalists</a:t>
            </a: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E5CE8E5-43AC-77C0-7C93-6BFA0D0B0F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7" t="8149" r="16215" b="22985"/>
          <a:stretch/>
        </p:blipFill>
        <p:spPr>
          <a:xfrm>
            <a:off x="30209" y="1335731"/>
            <a:ext cx="3769703" cy="4749349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042C86E7-64B4-8B4F-D5DE-02999161DE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571" y="1231694"/>
            <a:ext cx="1544127" cy="833683"/>
          </a:xfrm>
          <a:prstGeom prst="rect">
            <a:avLst/>
          </a:prstGeom>
        </p:spPr>
      </p:pic>
      <p:grpSp>
        <p:nvGrpSpPr>
          <p:cNvPr id="35" name="Gruppo 34">
            <a:extLst>
              <a:ext uri="{FF2B5EF4-FFF2-40B4-BE49-F238E27FC236}">
                <a16:creationId xmlns:a16="http://schemas.microsoft.com/office/drawing/2014/main" id="{30AAE34D-2F73-C000-16FA-63DED2F158D5}"/>
              </a:ext>
            </a:extLst>
          </p:cNvPr>
          <p:cNvGrpSpPr/>
          <p:nvPr/>
        </p:nvGrpSpPr>
        <p:grpSpPr>
          <a:xfrm>
            <a:off x="3903346" y="3460266"/>
            <a:ext cx="5623774" cy="2709774"/>
            <a:chOff x="0" y="1197604"/>
            <a:chExt cx="9869344" cy="4755471"/>
          </a:xfrm>
        </p:grpSpPr>
        <p:pic>
          <p:nvPicPr>
            <p:cNvPr id="11" name="Imagen 3" descr="Mapa&#10;&#10;Descripción generada automáticamente">
              <a:extLst>
                <a:ext uri="{FF2B5EF4-FFF2-40B4-BE49-F238E27FC236}">
                  <a16:creationId xmlns:a16="http://schemas.microsoft.com/office/drawing/2014/main" id="{71B813AA-0FA7-7312-9262-6A99313F65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rcRect b="9554"/>
            <a:stretch/>
          </p:blipFill>
          <p:spPr>
            <a:xfrm>
              <a:off x="0" y="1197604"/>
              <a:ext cx="9143980" cy="4755471"/>
            </a:xfrm>
            <a:prstGeom prst="rect">
              <a:avLst/>
            </a:prstGeom>
          </p:spPr>
        </p:pic>
        <p:pic>
          <p:nvPicPr>
            <p:cNvPr id="12" name="Imagen 4" descr="Diagrama&#10;&#10;Descripción generada automáticamente">
              <a:extLst>
                <a:ext uri="{FF2B5EF4-FFF2-40B4-BE49-F238E27FC236}">
                  <a16:creationId xmlns:a16="http://schemas.microsoft.com/office/drawing/2014/main" id="{E8FD6EA6-D084-E6EC-9EFF-F49DEEF1E0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73557" y="5180911"/>
              <a:ext cx="547189" cy="542811"/>
            </a:xfrm>
            <a:prstGeom prst="rect">
              <a:avLst/>
            </a:prstGeom>
          </p:spPr>
        </p:pic>
        <p:pic>
          <p:nvPicPr>
            <p:cNvPr id="13" name="Imagen 5" descr="Logotipo&#10;&#10;Descripción generada automáticamente">
              <a:extLst>
                <a:ext uri="{FF2B5EF4-FFF2-40B4-BE49-F238E27FC236}">
                  <a16:creationId xmlns:a16="http://schemas.microsoft.com/office/drawing/2014/main" id="{062F3537-1AF1-A775-7A7F-D59AC86B6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91895" y="3287656"/>
              <a:ext cx="676329" cy="551208"/>
            </a:xfrm>
            <a:prstGeom prst="rect">
              <a:avLst/>
            </a:prstGeom>
          </p:spPr>
        </p:pic>
        <p:pic>
          <p:nvPicPr>
            <p:cNvPr id="14" name="Imagen 6" descr="Logotipo&#10;&#10;Descripción generada automáticamente">
              <a:extLst>
                <a:ext uri="{FF2B5EF4-FFF2-40B4-BE49-F238E27FC236}">
                  <a16:creationId xmlns:a16="http://schemas.microsoft.com/office/drawing/2014/main" id="{C0B7AF77-CA71-595A-4F31-9952C6718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99424" y="5171608"/>
              <a:ext cx="927981" cy="556757"/>
            </a:xfrm>
            <a:prstGeom prst="rect">
              <a:avLst/>
            </a:prstGeom>
          </p:spPr>
        </p:pic>
        <p:pic>
          <p:nvPicPr>
            <p:cNvPr id="15" name="Imagen 9" descr="Dibujo con letras blancas&#10;&#10;Descripción generada automáticamente">
              <a:extLst>
                <a:ext uri="{FF2B5EF4-FFF2-40B4-BE49-F238E27FC236}">
                  <a16:creationId xmlns:a16="http://schemas.microsoft.com/office/drawing/2014/main" id="{4539E1AD-B996-6640-3CF9-2F85A1C4D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891895" y="1709187"/>
              <a:ext cx="1034896" cy="484413"/>
            </a:xfrm>
            <a:prstGeom prst="rect">
              <a:avLst/>
            </a:prstGeom>
          </p:spPr>
        </p:pic>
        <p:sp>
          <p:nvSpPr>
            <p:cNvPr id="16" name="Elipse 11">
              <a:extLst>
                <a:ext uri="{FF2B5EF4-FFF2-40B4-BE49-F238E27FC236}">
                  <a16:creationId xmlns:a16="http://schemas.microsoft.com/office/drawing/2014/main" id="{D658EA40-3821-62CE-03CC-0F8589B147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73646" y="2444516"/>
              <a:ext cx="130333" cy="13033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Elipse 12">
              <a:extLst>
                <a:ext uri="{FF2B5EF4-FFF2-40B4-BE49-F238E27FC236}">
                  <a16:creationId xmlns:a16="http://schemas.microsoft.com/office/drawing/2014/main" id="{9D615386-7F71-D0A4-7F5A-F053A69F16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53474" y="2520050"/>
              <a:ext cx="130333" cy="13033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2"/>
                </a:solidFill>
              </a:endParaRPr>
            </a:p>
          </p:txBody>
        </p:sp>
        <p:cxnSp>
          <p:nvCxnSpPr>
            <p:cNvPr id="18" name="Conector recto de flecha 13">
              <a:extLst>
                <a:ext uri="{FF2B5EF4-FFF2-40B4-BE49-F238E27FC236}">
                  <a16:creationId xmlns:a16="http://schemas.microsoft.com/office/drawing/2014/main" id="{D871FBC3-54C6-3E92-4667-09719AC00C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1827" y="2672409"/>
              <a:ext cx="785462" cy="1510880"/>
            </a:xfrm>
            <a:prstGeom prst="straightConnector1">
              <a:avLst/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9" name="Conector recto de flecha 14">
              <a:extLst>
                <a:ext uri="{FF2B5EF4-FFF2-40B4-BE49-F238E27FC236}">
                  <a16:creationId xmlns:a16="http://schemas.microsoft.com/office/drawing/2014/main" id="{BCDF4AB3-ED20-878A-B78E-8642AD808A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15298" y="2317629"/>
              <a:ext cx="911014" cy="1865660"/>
            </a:xfrm>
            <a:prstGeom prst="straightConnector1">
              <a:avLst/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0" name="Conector recto de flecha 15">
              <a:extLst>
                <a:ext uri="{FF2B5EF4-FFF2-40B4-BE49-F238E27FC236}">
                  <a16:creationId xmlns:a16="http://schemas.microsoft.com/office/drawing/2014/main" id="{FA3CD970-74DE-67A1-5F0F-6DF80FC006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03980" y="1989556"/>
              <a:ext cx="1102604" cy="493122"/>
            </a:xfrm>
            <a:prstGeom prst="straightConnector1">
              <a:avLst/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1" name="Conector recto de flecha 16">
              <a:extLst>
                <a:ext uri="{FF2B5EF4-FFF2-40B4-BE49-F238E27FC236}">
                  <a16:creationId xmlns:a16="http://schemas.microsoft.com/office/drawing/2014/main" id="{6B65332A-1923-6497-0ED2-CF5023E9392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58108" y="2660506"/>
              <a:ext cx="594399" cy="548998"/>
            </a:xfrm>
            <a:prstGeom prst="straightConnector1">
              <a:avLst/>
            </a:prstGeom>
            <a:ln w="381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22" name="Imagen 17" descr="Logotipo&#10;&#10;Descripción generada automáticamente">
              <a:extLst>
                <a:ext uri="{FF2B5EF4-FFF2-40B4-BE49-F238E27FC236}">
                  <a16:creationId xmlns:a16="http://schemas.microsoft.com/office/drawing/2014/main" id="{81593B99-1E73-A880-87A7-D27BB8C1A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07678" y="5378404"/>
              <a:ext cx="984017" cy="342438"/>
            </a:xfrm>
            <a:prstGeom prst="rect">
              <a:avLst/>
            </a:prstGeom>
          </p:spPr>
        </p:pic>
        <p:pic>
          <p:nvPicPr>
            <p:cNvPr id="23" name="Imagen 18" descr="Logotipo&#10;&#10;Descripción generada automáticamente">
              <a:extLst>
                <a:ext uri="{FF2B5EF4-FFF2-40B4-BE49-F238E27FC236}">
                  <a16:creationId xmlns:a16="http://schemas.microsoft.com/office/drawing/2014/main" id="{43D99A7A-7977-7058-4BE5-669835FA1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55346" y="4766240"/>
              <a:ext cx="888681" cy="475733"/>
            </a:xfrm>
            <a:prstGeom prst="rect">
              <a:avLst/>
            </a:prstGeom>
          </p:spPr>
        </p:pic>
        <p:sp>
          <p:nvSpPr>
            <p:cNvPr id="24" name="Elipse 19">
              <a:extLst>
                <a:ext uri="{FF2B5EF4-FFF2-40B4-BE49-F238E27FC236}">
                  <a16:creationId xmlns:a16="http://schemas.microsoft.com/office/drawing/2014/main" id="{46A66BBC-E614-4406-F3DE-C62644CAD4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16359" y="2399837"/>
              <a:ext cx="130333" cy="13033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2"/>
                </a:solidFill>
              </a:endParaRPr>
            </a:p>
          </p:txBody>
        </p:sp>
        <p:pic>
          <p:nvPicPr>
            <p:cNvPr id="25" name="Imagen 20" descr="Icono&#10;&#10;Descripción generada automáticamente">
              <a:extLst>
                <a:ext uri="{FF2B5EF4-FFF2-40B4-BE49-F238E27FC236}">
                  <a16:creationId xmlns:a16="http://schemas.microsoft.com/office/drawing/2014/main" id="{BCA59456-BFED-7660-F9C3-2B7DDF967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311937" y="2882140"/>
              <a:ext cx="679917" cy="665604"/>
            </a:xfrm>
            <a:prstGeom prst="rect">
              <a:avLst/>
            </a:prstGeom>
          </p:spPr>
        </p:pic>
        <p:cxnSp>
          <p:nvCxnSpPr>
            <p:cNvPr id="26" name="Conector recto de flecha 21">
              <a:extLst>
                <a:ext uri="{FF2B5EF4-FFF2-40B4-BE49-F238E27FC236}">
                  <a16:creationId xmlns:a16="http://schemas.microsoft.com/office/drawing/2014/main" id="{A3D3158E-588D-BEF0-684C-C1572069129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54948" y="2499860"/>
              <a:ext cx="409580" cy="330238"/>
            </a:xfrm>
            <a:prstGeom prst="straightConnector1">
              <a:avLst/>
            </a:prstGeom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7" name="Elipse 37">
              <a:extLst>
                <a:ext uri="{FF2B5EF4-FFF2-40B4-BE49-F238E27FC236}">
                  <a16:creationId xmlns:a16="http://schemas.microsoft.com/office/drawing/2014/main" id="{F6E6C409-6546-02B9-6E15-085EA04BA9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87597" y="2191423"/>
              <a:ext cx="130333" cy="13033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Elipse 39">
              <a:extLst>
                <a:ext uri="{FF2B5EF4-FFF2-40B4-BE49-F238E27FC236}">
                  <a16:creationId xmlns:a16="http://schemas.microsoft.com/office/drawing/2014/main" id="{CE71157E-2FA4-073E-7DFE-ABFAB9603A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13077" y="2551691"/>
              <a:ext cx="130333" cy="13033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9" name="Imagen 42" descr="Dibujo con letras blancas&#10;&#10;Descripción generada automáticamente con confianza media">
              <a:extLst>
                <a:ext uri="{FF2B5EF4-FFF2-40B4-BE49-F238E27FC236}">
                  <a16:creationId xmlns:a16="http://schemas.microsoft.com/office/drawing/2014/main" id="{B1DBB354-FF5A-30E1-1542-97A470446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15763" y="4296858"/>
              <a:ext cx="1167847" cy="364952"/>
            </a:xfrm>
            <a:prstGeom prst="rect">
              <a:avLst/>
            </a:prstGeom>
          </p:spPr>
        </p:pic>
        <p:pic>
          <p:nvPicPr>
            <p:cNvPr id="30" name="Imagen 43" descr="Icono&#10;&#10;Descripción generada automáticamente">
              <a:extLst>
                <a:ext uri="{FF2B5EF4-FFF2-40B4-BE49-F238E27FC236}">
                  <a16:creationId xmlns:a16="http://schemas.microsoft.com/office/drawing/2014/main" id="{35493652-2988-EFAE-28F7-44EEFD95B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690648" y="4272646"/>
              <a:ext cx="708777" cy="778329"/>
            </a:xfrm>
            <a:prstGeom prst="rect">
              <a:avLst/>
            </a:prstGeom>
          </p:spPr>
        </p:pic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3B5160F5-DE27-F496-15E5-592B21038BE1}"/>
                </a:ext>
              </a:extLst>
            </p:cNvPr>
            <p:cNvSpPr txBox="1"/>
            <p:nvPr/>
          </p:nvSpPr>
          <p:spPr>
            <a:xfrm>
              <a:off x="7417605" y="5065423"/>
              <a:ext cx="2451739" cy="810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SzPct val="150000"/>
                <a:buFont typeface="Arial" panose="020B0604020202020204" pitchFamily="34" charset="0"/>
                <a:buChar char="•"/>
              </a:pPr>
              <a:r>
                <a:rPr lang="it-IT" sz="1200" dirty="0">
                  <a:solidFill>
                    <a:srgbClr val="FF0000"/>
                  </a:solidFill>
                </a:rPr>
                <a:t>Running</a:t>
              </a:r>
            </a:p>
            <a:p>
              <a:pPr marL="285750" indent="-285750">
                <a:buSzPct val="150000"/>
                <a:buFont typeface="Arial" panose="020B0604020202020204" pitchFamily="34" charset="0"/>
                <a:buChar char="•"/>
              </a:pPr>
              <a:r>
                <a:rPr lang="it-IT" sz="1200" dirty="0" err="1">
                  <a:solidFill>
                    <a:srgbClr val="33CC33"/>
                  </a:solidFill>
                </a:rPr>
                <a:t>Planned</a:t>
              </a:r>
              <a:endParaRPr lang="it-IT" sz="1200" dirty="0">
                <a:solidFill>
                  <a:srgbClr val="33CC33"/>
                </a:solidFill>
              </a:endParaRPr>
            </a:p>
          </p:txBody>
        </p:sp>
        <p:sp>
          <p:nvSpPr>
            <p:cNvPr id="32" name="Elipse 22">
              <a:extLst>
                <a:ext uri="{FF2B5EF4-FFF2-40B4-BE49-F238E27FC236}">
                  <a16:creationId xmlns:a16="http://schemas.microsoft.com/office/drawing/2014/main" id="{29720259-EB62-7DC7-2569-AB826BD8B3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74485" y="2058621"/>
              <a:ext cx="130333" cy="13033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33" name="Conector recto de flecha 23">
              <a:extLst>
                <a:ext uri="{FF2B5EF4-FFF2-40B4-BE49-F238E27FC236}">
                  <a16:creationId xmlns:a16="http://schemas.microsoft.com/office/drawing/2014/main" id="{E1BAF996-87A3-C54D-55D4-1CB8B87A07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8374" y="1658853"/>
              <a:ext cx="802742" cy="414600"/>
            </a:xfrm>
            <a:prstGeom prst="straightConnector1">
              <a:avLst/>
            </a:prstGeom>
            <a:ln w="38100" cap="flat" cmpd="sng" algn="ctr">
              <a:solidFill>
                <a:srgbClr val="00B050"/>
              </a:solidFill>
              <a:prstDash val="dash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34" name="Imagen 24" descr="Un dibujo de una cara feliz&#10;&#10;Descripción generada automáticamente con confianza baja">
              <a:extLst>
                <a:ext uri="{FF2B5EF4-FFF2-40B4-BE49-F238E27FC236}">
                  <a16:creationId xmlns:a16="http://schemas.microsoft.com/office/drawing/2014/main" id="{F98BB1D5-CEF6-C987-2EC7-01BA1544A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603393" y="1221983"/>
              <a:ext cx="1751391" cy="414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27117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4325" y="1626050"/>
            <a:ext cx="7772400" cy="1362075"/>
          </a:xfrm>
        </p:spPr>
        <p:txBody>
          <a:bodyPr/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Backup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/>
              <a:t>How to </a:t>
            </a:r>
            <a:r>
              <a:rPr lang="it-IT" sz="3600" b="0" dirty="0" err="1"/>
              <a:t>interpret</a:t>
            </a:r>
            <a:r>
              <a:rPr lang="it-IT" sz="3600" b="0" dirty="0"/>
              <a:t> </a:t>
            </a:r>
            <a:r>
              <a:rPr lang="it-IT" sz="3600" b="0" dirty="0" err="1"/>
              <a:t>this</a:t>
            </a:r>
            <a:r>
              <a:rPr lang="it-IT" sz="3600" b="0" dirty="0"/>
              <a:t>?</a:t>
            </a:r>
            <a:endParaRPr lang="it-IT" sz="3600" dirty="0"/>
          </a:p>
        </p:txBody>
      </p:sp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80CA7C5-0289-B01F-8B23-58C9A248A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5906" y="1426128"/>
            <a:ext cx="1328637" cy="797182"/>
          </a:xfrm>
          <a:prstGeom prst="rect">
            <a:avLst/>
          </a:prstGeom>
        </p:spPr>
      </p:pic>
      <p:sp>
        <p:nvSpPr>
          <p:cNvPr id="9" name="Down Arrow 6">
            <a:extLst>
              <a:ext uri="{FF2B5EF4-FFF2-40B4-BE49-F238E27FC236}">
                <a16:creationId xmlns:a16="http://schemas.microsoft.com/office/drawing/2014/main" id="{C1786681-4F7A-E94C-C24C-7C8C3B1B5888}"/>
              </a:ext>
            </a:extLst>
          </p:cNvPr>
          <p:cNvSpPr/>
          <p:nvPr/>
        </p:nvSpPr>
        <p:spPr>
          <a:xfrm>
            <a:off x="810107" y="2352550"/>
            <a:ext cx="600235" cy="338554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407A443E-391E-E24F-6D1F-B5080201C0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35" y="2820344"/>
            <a:ext cx="1343978" cy="9992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9">
                <a:extLst>
                  <a:ext uri="{FF2B5EF4-FFF2-40B4-BE49-F238E27FC236}">
                    <a16:creationId xmlns:a16="http://schemas.microsoft.com/office/drawing/2014/main" id="{4BBB2C32-6DAE-100B-E273-C68D7917BC66}"/>
                  </a:ext>
                </a:extLst>
              </p:cNvPr>
              <p:cNvSpPr txBox="1"/>
              <p:nvPr/>
            </p:nvSpPr>
            <p:spPr>
              <a:xfrm>
                <a:off x="528687" y="2996799"/>
                <a:ext cx="1163075" cy="646331"/>
              </a:xfrm>
              <a:prstGeom prst="rect">
                <a:avLst/>
              </a:prstGeom>
              <a:solidFill>
                <a:srgbClr val="DDB867">
                  <a:alpha val="56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3" name="TextBox 9">
                <a:extLst>
                  <a:ext uri="{FF2B5EF4-FFF2-40B4-BE49-F238E27FC236}">
                    <a16:creationId xmlns:a16="http://schemas.microsoft.com/office/drawing/2014/main" id="{4BBB2C32-6DAE-100B-E273-C68D7917BC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687" y="2996799"/>
                <a:ext cx="1163075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97">
            <a:extLst>
              <a:ext uri="{FF2B5EF4-FFF2-40B4-BE49-F238E27FC236}">
                <a16:creationId xmlns:a16="http://schemas.microsoft.com/office/drawing/2014/main" id="{6F4AFEB2-E0D9-DD4D-2069-4DFF8996FD6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9" b="14039"/>
          <a:stretch/>
        </p:blipFill>
        <p:spPr>
          <a:xfrm>
            <a:off x="438236" y="4416618"/>
            <a:ext cx="1343977" cy="972159"/>
          </a:xfrm>
          <a:prstGeom prst="rect">
            <a:avLst/>
          </a:prstGeom>
        </p:spPr>
      </p:pic>
      <p:sp>
        <p:nvSpPr>
          <p:cNvPr id="19" name="Down Arrow 6">
            <a:extLst>
              <a:ext uri="{FF2B5EF4-FFF2-40B4-BE49-F238E27FC236}">
                <a16:creationId xmlns:a16="http://schemas.microsoft.com/office/drawing/2014/main" id="{AE5781D8-F48C-9414-B0CD-30F78D234B6D}"/>
              </a:ext>
            </a:extLst>
          </p:cNvPr>
          <p:cNvSpPr/>
          <p:nvPr/>
        </p:nvSpPr>
        <p:spPr>
          <a:xfrm>
            <a:off x="810107" y="3948824"/>
            <a:ext cx="600235" cy="338554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" name="Picture 97">
            <a:extLst>
              <a:ext uri="{FF2B5EF4-FFF2-40B4-BE49-F238E27FC236}">
                <a16:creationId xmlns:a16="http://schemas.microsoft.com/office/drawing/2014/main" id="{700BCB04-74A1-FBB1-E922-FC692BD9577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9" b="14039"/>
          <a:stretch/>
        </p:blipFill>
        <p:spPr>
          <a:xfrm>
            <a:off x="7383392" y="4400299"/>
            <a:ext cx="1328400" cy="960892"/>
          </a:xfrm>
          <a:prstGeom prst="rect">
            <a:avLst/>
          </a:prstGeom>
        </p:spPr>
      </p:pic>
      <p:pic>
        <p:nvPicPr>
          <p:cNvPr id="21" name="Picture 13">
            <a:extLst>
              <a:ext uri="{FF2B5EF4-FFF2-40B4-BE49-F238E27FC236}">
                <a16:creationId xmlns:a16="http://schemas.microsoft.com/office/drawing/2014/main" id="{79B142D0-61C2-96BB-24DB-C302A480F6B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8" t="29405" r="68673" b="17957"/>
          <a:stretch/>
        </p:blipFill>
        <p:spPr>
          <a:xfrm>
            <a:off x="7383392" y="1328800"/>
            <a:ext cx="1328400" cy="1023750"/>
          </a:xfrm>
          <a:prstGeom prst="rect">
            <a:avLst/>
          </a:prstGeom>
        </p:spPr>
      </p:pic>
      <p:pic>
        <p:nvPicPr>
          <p:cNvPr id="22" name="Picture 1">
            <a:extLst>
              <a:ext uri="{FF2B5EF4-FFF2-40B4-BE49-F238E27FC236}">
                <a16:creationId xmlns:a16="http://schemas.microsoft.com/office/drawing/2014/main" id="{E7165FAE-FE7B-1E77-1D2F-F15A02E55E2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3"/>
          <a:stretch/>
        </p:blipFill>
        <p:spPr>
          <a:xfrm>
            <a:off x="7383392" y="2959860"/>
            <a:ext cx="1328400" cy="833130"/>
          </a:xfrm>
          <a:prstGeom prst="rect">
            <a:avLst/>
          </a:prstGeom>
        </p:spPr>
      </p:pic>
      <p:sp>
        <p:nvSpPr>
          <p:cNvPr id="23" name="Down Arrow 6">
            <a:extLst>
              <a:ext uri="{FF2B5EF4-FFF2-40B4-BE49-F238E27FC236}">
                <a16:creationId xmlns:a16="http://schemas.microsoft.com/office/drawing/2014/main" id="{25C884A9-B5A1-6574-7F6B-3E16562D83EA}"/>
              </a:ext>
            </a:extLst>
          </p:cNvPr>
          <p:cNvSpPr/>
          <p:nvPr/>
        </p:nvSpPr>
        <p:spPr>
          <a:xfrm flipV="1">
            <a:off x="7747475" y="2486928"/>
            <a:ext cx="600235" cy="338554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Down Arrow 6">
            <a:extLst>
              <a:ext uri="{FF2B5EF4-FFF2-40B4-BE49-F238E27FC236}">
                <a16:creationId xmlns:a16="http://schemas.microsoft.com/office/drawing/2014/main" id="{C1673032-59D0-4A62-666F-C070398C9409}"/>
              </a:ext>
            </a:extLst>
          </p:cNvPr>
          <p:cNvSpPr/>
          <p:nvPr/>
        </p:nvSpPr>
        <p:spPr>
          <a:xfrm flipV="1">
            <a:off x="7747475" y="3927368"/>
            <a:ext cx="600235" cy="338554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E2091AD-91D2-9498-1E06-9F1B05FEC44C}"/>
              </a:ext>
            </a:extLst>
          </p:cNvPr>
          <p:cNvSpPr txBox="1"/>
          <p:nvPr/>
        </p:nvSpPr>
        <p:spPr>
          <a:xfrm>
            <a:off x="2761351" y="1774385"/>
            <a:ext cx="401477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Top-down:</a:t>
            </a:r>
            <a:br>
              <a:rPr lang="it-IT" sz="2400" dirty="0"/>
            </a:br>
            <a:r>
              <a:rPr lang="it-IT" sz="2400" dirty="0" err="1"/>
              <a:t>you</a:t>
            </a:r>
            <a:r>
              <a:rPr lang="it-IT" sz="2400" dirty="0"/>
              <a:t> study models,</a:t>
            </a:r>
            <a:br>
              <a:rPr lang="it-IT" sz="2400" dirty="0"/>
            </a:br>
            <a:r>
              <a:rPr lang="it-IT" sz="2400" dirty="0"/>
              <a:t>and </a:t>
            </a:r>
            <a:r>
              <a:rPr lang="it-IT" sz="2400" dirty="0" err="1"/>
              <a:t>verify</a:t>
            </a:r>
            <a:r>
              <a:rPr lang="it-IT" sz="2400" dirty="0"/>
              <a:t> </a:t>
            </a:r>
            <a:r>
              <a:rPr lang="it-IT" sz="2400" dirty="0" err="1"/>
              <a:t>predictions</a:t>
            </a:r>
            <a:endParaRPr lang="it-IT" sz="2400" dirty="0"/>
          </a:p>
          <a:p>
            <a:endParaRPr lang="it-IT" sz="2400" dirty="0"/>
          </a:p>
          <a:p>
            <a:endParaRPr lang="it-IT" sz="2400" dirty="0"/>
          </a:p>
          <a:p>
            <a:r>
              <a:rPr lang="it-IT" sz="2400" dirty="0"/>
              <a:t>Bottom-up: </a:t>
            </a:r>
            <a:r>
              <a:rPr lang="it-IT" sz="2400" dirty="0" err="1"/>
              <a:t>you</a:t>
            </a:r>
            <a:r>
              <a:rPr lang="it-IT" sz="2400" dirty="0"/>
              <a:t> study data</a:t>
            </a:r>
            <a:br>
              <a:rPr lang="it-IT" sz="2400" dirty="0"/>
            </a:br>
            <a:r>
              <a:rPr lang="it-IT" sz="2400" dirty="0"/>
              <a:t>(</a:t>
            </a:r>
            <a:r>
              <a:rPr lang="it-IT" sz="2400" dirty="0" err="1"/>
              <a:t>lineshapes</a:t>
            </a:r>
            <a:r>
              <a:rPr lang="it-IT" sz="2400" dirty="0"/>
              <a:t>), and </a:t>
            </a:r>
            <a:r>
              <a:rPr lang="it-IT" sz="2400" dirty="0" err="1"/>
              <a:t>try</a:t>
            </a:r>
            <a:r>
              <a:rPr lang="it-IT" sz="2400" dirty="0"/>
              <a:t> and </a:t>
            </a:r>
            <a:r>
              <a:rPr lang="it-IT" sz="2400" dirty="0" err="1"/>
              <a:t>infer</a:t>
            </a:r>
            <a:r>
              <a:rPr lang="it-IT" sz="2400" dirty="0"/>
              <a:t> the </a:t>
            </a:r>
            <a:r>
              <a:rPr lang="it-IT" sz="2400" dirty="0" err="1"/>
              <a:t>physics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4590414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Multiscale system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668940" y="1415224"/>
                <a:ext cx="3640484" cy="5959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r>
                        <a:rPr lang="it-IT" sz="3000" b="0" i="1" smtClean="0">
                          <a:latin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it-IT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r>
                        <a:rPr lang="it-IT" sz="30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it-IT" sz="3000" b="0" i="1" smtClean="0">
                          <a:latin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it-IT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sSup>
                        <m:sSupPr>
                          <m:ctrlPr>
                            <a:rPr lang="it-IT" sz="3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it-IT" sz="3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8940" y="1415224"/>
                <a:ext cx="3640484" cy="59593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413995" y="1713190"/>
                <a:ext cx="2834494" cy="6572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5 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GeV</m:t>
                      </m:r>
                      <m:r>
                        <a:rPr lang="it-IT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1.5 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GeV</m:t>
                      </m:r>
                    </m:oMath>
                  </m:oMathPara>
                </a14:m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it-IT" i="1">
                          <a:latin typeface="Cambria Math" panose="02040503050406030204" pitchFamily="18" charset="0"/>
                        </a:rPr>
                        <m:t>∼0.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it-IT" b="0" i="0" smtClean="0">
                          <a:latin typeface="Cambria Math" panose="02040503050406030204" pitchFamily="18" charset="0"/>
                        </a:rPr>
                        <m:t>, </m:t>
                      </m:r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∼0.3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995" y="1713190"/>
                <a:ext cx="2834494" cy="657296"/>
              </a:xfrm>
              <a:prstGeom prst="rect">
                <a:avLst/>
              </a:prstGeom>
              <a:blipFill rotWithShape="0">
                <a:blip r:embed="rId4"/>
                <a:stretch>
                  <a:fillRect b="-92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7660" y="1524084"/>
                <a:ext cx="2404056" cy="942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Systematically integrate</a:t>
                </a:r>
                <a:br>
                  <a:rPr lang="it-IT" dirty="0"/>
                </a:br>
                <a:r>
                  <a:rPr lang="it-IT" dirty="0"/>
                  <a:t>out the heavy scale,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𝑄𝐶𝐷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60" y="1524084"/>
                <a:ext cx="2404056" cy="942887"/>
              </a:xfrm>
              <a:prstGeom prst="rect">
                <a:avLst/>
              </a:prstGeom>
              <a:blipFill rotWithShape="0">
                <a:blip r:embed="rId5"/>
                <a:stretch>
                  <a:fillRect l="-2030" t="-3226" r="-2284" b="-258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2560782" y="2110662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Full QCD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75919" y="2110662"/>
            <a:ext cx="878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NRQCD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76603" y="2110662"/>
            <a:ext cx="999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pNRQCD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3553361" y="2292881"/>
            <a:ext cx="422558" cy="48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4837745" y="2292881"/>
            <a:ext cx="422558" cy="48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7661" y="4872731"/>
            <a:ext cx="3110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Factorization (to be proved)</a:t>
            </a:r>
            <a:br>
              <a:rPr lang="it-IT" dirty="0"/>
            </a:br>
            <a:r>
              <a:rPr lang="it-IT" dirty="0"/>
              <a:t>of universal LDMEs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4" b="80850"/>
          <a:stretch/>
        </p:blipFill>
        <p:spPr>
          <a:xfrm>
            <a:off x="2469" y="2592790"/>
            <a:ext cx="9141531" cy="212753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58418" y="4908377"/>
            <a:ext cx="47835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Good description of many production channels,</a:t>
            </a:r>
            <a:br>
              <a:rPr lang="it-IT" dirty="0"/>
            </a:br>
            <a:r>
              <a:rPr lang="it-IT" dirty="0"/>
              <a:t>some known puzzles (polarizations)</a:t>
            </a:r>
          </a:p>
        </p:txBody>
      </p:sp>
    </p:spTree>
    <p:extLst>
      <p:ext uri="{BB962C8B-B14F-4D97-AF65-F5344CB8AC3E}">
        <p14:creationId xmlns:p14="http://schemas.microsoft.com/office/powerpoint/2010/main" val="24658453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Photoproduction</a:t>
            </a:r>
            <a:r>
              <a:rPr lang="it-IT" sz="3600" dirty="0"/>
              <a:t> of XYZ</a:t>
            </a:r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  <a:ea typeface="+mn-lt"/>
              <a:cs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8310" y="1314895"/>
                <a:ext cx="8843072" cy="3600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2400"/>
                  </a:spcAft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400" dirty="0"/>
                  <a:t>It’s new: no XYZ state has been uncontroversially seen so far</a:t>
                </a:r>
              </a:p>
              <a:p>
                <a:pPr marL="285750" indent="-285750">
                  <a:spcAft>
                    <a:spcPts val="2400"/>
                  </a:spcAft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400" dirty="0" err="1"/>
                  <a:t>Rescattering</a:t>
                </a:r>
                <a:r>
                  <a:rPr lang="it-IT" sz="2400" dirty="0"/>
                  <a:t> mechanisms that could mimic resonances in </a:t>
                </a:r>
                <a:r>
                  <a:rPr lang="it-IT" sz="2400" dirty="0" err="1"/>
                  <a:t>multibody</a:t>
                </a:r>
                <a:r>
                  <a:rPr lang="it-IT" sz="2400" dirty="0"/>
                  <a:t> </a:t>
                </a:r>
                <a:r>
                  <a:rPr lang="it-IT" sz="2400" dirty="0" err="1"/>
                  <a:t>decays</a:t>
                </a:r>
                <a:r>
                  <a:rPr lang="it-IT" sz="2400" dirty="0"/>
                  <a:t> can be </a:t>
                </a:r>
                <a:r>
                  <a:rPr lang="it-IT" sz="2400" dirty="0" err="1"/>
                  <a:t>controlled</a:t>
                </a:r>
                <a:r>
                  <a:rPr lang="it-IT" sz="2400" dirty="0"/>
                  <a:t> </a:t>
                </a:r>
                <a:r>
                  <a:rPr lang="it-IT" sz="2400" dirty="0" err="1"/>
                  <a:t>better</a:t>
                </a:r>
                <a:r>
                  <a:rPr lang="it-IT" sz="2400" dirty="0"/>
                  <a:t> (one can </a:t>
                </a:r>
                <a:r>
                  <a:rPr lang="it-IT" sz="2400" dirty="0" err="1"/>
                  <a:t>change</a:t>
                </a:r>
                <a:r>
                  <a:rPr lang="it-IT" sz="2400" dirty="0"/>
                  <a:t> the energy </a:t>
                </a:r>
                <a:r>
                  <a:rPr lang="it-IT" sz="2400" dirty="0" err="1"/>
                  <a:t>beam</a:t>
                </a:r>
                <a:r>
                  <a:rPr lang="it-IT" sz="2400" dirty="0"/>
                  <a:t> </a:t>
                </a:r>
                <a:r>
                  <a:rPr lang="it-IT" sz="2400" dirty="0" err="1"/>
                  <a:t>but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not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r>
                      <a:rPr lang="it-IT" sz="2400" i="1" dirty="0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it-IT" sz="2400" dirty="0"/>
                  <a:t> mass…)</a:t>
                </a:r>
              </a:p>
              <a:p>
                <a:pPr marL="285750" indent="-285750">
                  <a:spcAft>
                    <a:spcPts val="2400"/>
                  </a:spcAft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400" dirty="0"/>
                  <a:t>The framework is (relatively) clean from a theory point of view</a:t>
                </a:r>
              </a:p>
              <a:p>
                <a:pPr marL="285750" indent="-285750">
                  <a:spcAft>
                    <a:spcPts val="2400"/>
                  </a:spcAft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400" dirty="0"/>
                  <a:t>Radiative decays offer another way of discerning </a:t>
                </a:r>
                <a:br>
                  <a:rPr lang="it-IT" sz="2400" dirty="0"/>
                </a:br>
                <a:r>
                  <a:rPr lang="it-IT" sz="2400" dirty="0"/>
                  <a:t>the nature of the states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10" y="1314895"/>
                <a:ext cx="8843072" cy="3600986"/>
              </a:xfrm>
              <a:prstGeom prst="rect">
                <a:avLst/>
              </a:prstGeom>
              <a:blipFill>
                <a:blip r:embed="rId3"/>
                <a:stretch>
                  <a:fillRect l="-1931" t="-5932" b="-30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25E05BAA-C35B-4515-37E0-3DDCEA51D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59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Exotic landscape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/>
              <p:cNvSpPr/>
              <p:nvPr/>
            </p:nvSpPr>
            <p:spPr>
              <a:xfrm>
                <a:off x="214225" y="1445971"/>
                <a:ext cx="4503906" cy="127432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it-IT" sz="2400" dirty="0">
                    <a:solidFill>
                      <a:schemeClr val="tx1"/>
                    </a:solidFill>
                  </a:rPr>
                  <a:t>Broad mesons seen in </a:t>
                </a:r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 decay:</a:t>
                </a:r>
              </a:p>
              <a:p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(4140)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Z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(4430)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𝑐𝑠</m:t>
                        </m:r>
                      </m:sub>
                    </m:sSub>
                    <m:r>
                      <a:rPr lang="it-IT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(4000)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...</a:t>
                </a:r>
              </a:p>
            </p:txBody>
          </p:sp>
        </mc:Choice>
        <mc:Fallback xmlns="">
          <p:sp>
            <p:nvSpPr>
              <p:cNvPr id="6" name="Rounded 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25" y="1445971"/>
                <a:ext cx="4503906" cy="1274323"/>
              </a:xfrm>
              <a:prstGeom prst="roundRect">
                <a:avLst/>
              </a:prstGeom>
              <a:blipFill>
                <a:blip r:embed="rId3"/>
                <a:stretch>
                  <a:fillRect l="-268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/>
              <p:cNvSpPr/>
              <p:nvPr/>
            </p:nvSpPr>
            <p:spPr>
              <a:xfrm>
                <a:off x="214225" y="4621272"/>
                <a:ext cx="4503906" cy="127432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it-IT" sz="2400" dirty="0">
                    <a:solidFill>
                      <a:schemeClr val="tx1"/>
                    </a:solidFill>
                  </a:rPr>
                  <a:t>Narrow structures seen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:</a:t>
                </a:r>
              </a:p>
              <a:p>
                <a14:m>
                  <m:oMath xmlns:m="http://schemas.openxmlformats.org/officeDocument/2006/math">
                    <m:r>
                      <a:rPr lang="it-IT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(4260)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(′)</m:t>
                        </m:r>
                      </m:sup>
                    </m:sSubSup>
                  </m:oMath>
                </a14:m>
                <a:endParaRPr lang="it-IT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Rounded 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25" y="4621272"/>
                <a:ext cx="4503906" cy="1274323"/>
              </a:xfrm>
              <a:prstGeom prst="roundRect">
                <a:avLst/>
              </a:prstGeom>
              <a:blipFill rotWithShape="0">
                <a:blip r:embed="rId4"/>
                <a:stretch>
                  <a:fillRect l="-268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4320409" y="3033621"/>
                <a:ext cx="4659548" cy="127432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it-IT" sz="2400" dirty="0">
                    <a:solidFill>
                      <a:schemeClr val="tx1"/>
                    </a:solidFill>
                  </a:rPr>
                  <a:t>Narrow structures seen in </a:t>
                </a:r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 decay:</a:t>
                </a:r>
              </a:p>
              <a:p>
                <a:pPr algn="r"/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3872</m:t>
                        </m:r>
                      </m:e>
                    </m:d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it-IT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𝑐𝑠</m:t>
                        </m:r>
                      </m:sub>
                    </m:sSub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0409" y="3033621"/>
                <a:ext cx="4659548" cy="1274323"/>
              </a:xfrm>
              <a:prstGeom prst="roundRect">
                <a:avLst/>
              </a:prstGeom>
              <a:blipFill rotWithShape="0">
                <a:blip r:embed="rId5"/>
                <a:stretch>
                  <a:fillRect r="-260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136187" y="3375498"/>
            <a:ext cx="39098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0000FF"/>
                </a:solidFill>
              </a:rPr>
              <a:t>Scarce consistency between various</a:t>
            </a:r>
            <a:br>
              <a:rPr lang="it-IT" sz="2000" dirty="0">
                <a:solidFill>
                  <a:srgbClr val="0000FF"/>
                </a:solidFill>
              </a:rPr>
            </a:br>
            <a:r>
              <a:rPr lang="it-IT" sz="2000" dirty="0">
                <a:solidFill>
                  <a:srgbClr val="0000FF"/>
                </a:solidFill>
              </a:rPr>
              <a:t>production mechanisms</a:t>
            </a:r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AF9454B6-B693-74A7-A990-A794E4AAC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6DD8792-82BA-5748-5702-8328B32B4F47}"/>
              </a:ext>
            </a:extLst>
          </p:cNvPr>
          <p:cNvSpPr txBox="1"/>
          <p:nvPr/>
        </p:nvSpPr>
        <p:spPr>
          <a:xfrm>
            <a:off x="5279366" y="5135791"/>
            <a:ext cx="37005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/>
              <a:t>Pretty </a:t>
            </a:r>
            <a:r>
              <a:rPr lang="it-IT" dirty="0" err="1"/>
              <a:t>much</a:t>
            </a:r>
            <a:r>
              <a:rPr lang="it-IT" dirty="0"/>
              <a:t> </a:t>
            </a:r>
            <a:r>
              <a:rPr lang="it-IT" dirty="0" err="1"/>
              <a:t>all</a:t>
            </a:r>
            <a:r>
              <a:rPr lang="it-IT" dirty="0"/>
              <a:t> </a:t>
            </a:r>
            <a:r>
              <a:rPr lang="it-IT" dirty="0" err="1"/>
              <a:t>narrow</a:t>
            </a:r>
            <a:r>
              <a:rPr lang="it-IT" dirty="0"/>
              <a:t> </a:t>
            </a:r>
            <a:r>
              <a:rPr lang="it-IT" dirty="0" err="1"/>
              <a:t>states</a:t>
            </a:r>
            <a:r>
              <a:rPr lang="it-IT" dirty="0"/>
              <a:t> </a:t>
            </a:r>
            <a:r>
              <a:rPr lang="it-IT" dirty="0" err="1"/>
              <a:t>appear</a:t>
            </a:r>
            <a:r>
              <a:rPr lang="it-IT" dirty="0"/>
              <a:t> in the </a:t>
            </a:r>
            <a:r>
              <a:rPr lang="it-IT" dirty="0" err="1"/>
              <a:t>vicinity</a:t>
            </a:r>
            <a:r>
              <a:rPr lang="it-IT" dirty="0"/>
              <a:t> of some open </a:t>
            </a:r>
            <a:r>
              <a:rPr lang="it-IT" dirty="0" err="1"/>
              <a:t>flavor</a:t>
            </a:r>
            <a:r>
              <a:rPr lang="it-IT" dirty="0"/>
              <a:t> </a:t>
            </a:r>
            <a:r>
              <a:rPr lang="it-IT" dirty="0" err="1"/>
              <a:t>threshold</a:t>
            </a:r>
            <a:r>
              <a:rPr lang="it-I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644830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C8F9ED-E57E-3116-31C1-6EFD3C4F2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C8950FA0-BF0E-9A78-F493-EECF94F36B2E}"/>
              </a:ext>
            </a:extLst>
          </p:cNvPr>
          <p:cNvSpPr txBox="1"/>
          <p:nvPr/>
        </p:nvSpPr>
        <p:spPr>
          <a:xfrm>
            <a:off x="3674378" y="5076018"/>
            <a:ext cx="4302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>
                <a:solidFill>
                  <a:srgbClr val="FF0000"/>
                </a:solidFill>
              </a:rPr>
              <a:t>VMD is used to couple the incoming photon</a:t>
            </a:r>
            <a:br>
              <a:rPr lang="en-US" noProof="0" dirty="0">
                <a:solidFill>
                  <a:srgbClr val="FF0000"/>
                </a:solidFill>
              </a:rPr>
            </a:br>
            <a:r>
              <a:rPr lang="en-US" noProof="0" dirty="0">
                <a:solidFill>
                  <a:srgbClr val="FF0000"/>
                </a:solidFill>
              </a:rPr>
              <a:t>to a vector quarkonium V </a:t>
            </a:r>
          </a:p>
        </p:txBody>
      </p:sp>
      <p:sp>
        <p:nvSpPr>
          <p:cNvPr id="36" name="Titolo 1">
            <a:extLst>
              <a:ext uri="{FF2B5EF4-FFF2-40B4-BE49-F238E27FC236}">
                <a16:creationId xmlns:a16="http://schemas.microsoft.com/office/drawing/2014/main" id="{0577A29A-BED1-D217-E2F4-EED2953717FB}"/>
              </a:ext>
            </a:extLst>
          </p:cNvPr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 err="1"/>
              <a:t>jpacPhoto</a:t>
            </a:r>
            <a:endParaRPr lang="en-US" sz="3600" noProof="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74BDE0F-93BD-AC55-844C-684C32FD86C7}"/>
              </a:ext>
            </a:extLst>
          </p:cNvPr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</a:p>
        </p:txBody>
      </p:sp>
      <p:pic>
        <p:nvPicPr>
          <p:cNvPr id="9" name="diagram.pdf" descr="diagram.pdf">
            <a:extLst>
              <a:ext uri="{FF2B5EF4-FFF2-40B4-BE49-F238E27FC236}">
                <a16:creationId xmlns:a16="http://schemas.microsoft.com/office/drawing/2014/main" id="{65150A37-9704-0C0E-15B5-CB80853CB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3" y="2820457"/>
            <a:ext cx="2424872" cy="310119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Equation">
                <a:extLst>
                  <a:ext uri="{FF2B5EF4-FFF2-40B4-BE49-F238E27FC236}">
                    <a16:creationId xmlns:a16="http://schemas.microsoft.com/office/drawing/2014/main" id="{6D89B52E-1333-D2A2-98AE-209748B38098}"/>
                  </a:ext>
                </a:extLst>
              </p:cNvPr>
              <p:cNvSpPr txBox="1"/>
              <p:nvPr/>
            </p:nvSpPr>
            <p:spPr>
              <a:xfrm>
                <a:off x="2624470" y="3849092"/>
                <a:ext cx="6284798" cy="65870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39" i="1" noProof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sz="2039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39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039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𝒬</m:t>
                          </m:r>
                        </m:sub>
                      </m:sSub>
                      <m:sSubSup>
                        <m:sSubSupPr>
                          <m:ctrlPr>
                            <a:rPr lang="en-US" sz="2039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39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039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lang="en-US" sz="2039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2039" i="1" noProof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sz="2039" i="1" noProof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2039" i="1" noProof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lang="en-US" sz="2039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39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039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sSub>
                        <m:sSubPr>
                          <m:ctrlPr>
                            <a:rPr lang="en-US" sz="2039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39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039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sz="2039" i="1" noProof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&gt;=</m:t>
                      </m:r>
                      <m:limLow>
                        <m:limLowPr>
                          <m:ctrlPr>
                            <a:rPr lang="en-US" sz="2039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a:rPr lang="en-US" sz="2039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∑</m:t>
                          </m:r>
                        </m:e>
                        <m:lim>
                          <m:r>
                            <a:rPr lang="en-US" sz="2039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2039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39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ℰ</m:t>
                          </m:r>
                        </m:lim>
                      </m:limLow>
                      <m:f>
                        <m:fPr>
                          <m:ctrlPr>
                            <a:rPr lang="en-US" sz="2039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39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den>
                      </m:f>
                      <m:sSubSup>
                        <m:sSubSupPr>
                          <m:ctrlPr>
                            <a:rPr lang="en-US" sz="2039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39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𝒯</m:t>
                          </m:r>
                        </m:e>
                        <m:sub>
                          <m:sSub>
                            <m:sSubPr>
                              <m:ctrlP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  <m:r>
                            <a:rPr lang="en-US" sz="2039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  <m:r>
                            <a:rPr lang="en-US" sz="2039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𝒬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039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p>
                      </m:sSubSup>
                      <m:sSub>
                        <m:sSubPr>
                          <m:ctrlPr>
                            <a:rPr lang="en-US" sz="2039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39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𝒫</m:t>
                          </m:r>
                        </m:e>
                        <m:sub>
                          <m:sSub>
                            <m:sSubPr>
                              <m:ctrlP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039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039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039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b>
                      </m:sSub>
                      <m:sSubSup>
                        <m:sSubSupPr>
                          <m:ctrlPr>
                            <a:rPr lang="en-US" sz="2039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39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ℬ</m:t>
                          </m:r>
                        </m:e>
                        <m:sub>
                          <m:sSub>
                            <m:sSubPr>
                              <m:ctrlP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  <m:sup>
                              <m: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sub>
                        <m:sup>
                          <m:sSub>
                            <m:sSubPr>
                              <m:ctrlP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039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2039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p>
                      </m:sSubSup>
                    </m:oMath>
                  </m:oMathPara>
                </a14:m>
                <a:endParaRPr lang="en-US" sz="2039" noProof="0" dirty="0"/>
              </a:p>
            </p:txBody>
          </p:sp>
        </mc:Choice>
        <mc:Fallback xmlns="">
          <p:sp>
            <p:nvSpPr>
              <p:cNvPr id="10" name="Equation">
                <a:extLst>
                  <a:ext uri="{FF2B5EF4-FFF2-40B4-BE49-F238E27FC236}">
                    <a16:creationId xmlns:a16="http://schemas.microsoft.com/office/drawing/2014/main" id="{6D89B52E-1333-D2A2-98AE-209748B380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4470" y="3849092"/>
                <a:ext cx="6284798" cy="65870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A8EF469B-5503-8C93-92E9-F3E89B38D5FB}"/>
              </a:ext>
            </a:extLst>
          </p:cNvPr>
          <p:cNvSpPr txBox="1"/>
          <p:nvPr/>
        </p:nvSpPr>
        <p:spPr>
          <a:xfrm>
            <a:off x="5379159" y="2387643"/>
            <a:ext cx="34118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noProof="0" dirty="0">
                <a:solidFill>
                  <a:srgbClr val="C00000"/>
                </a:solidFill>
              </a:rPr>
              <a:t>Albaladejo et al., PRD 102, 114010</a:t>
            </a:r>
          </a:p>
          <a:p>
            <a:pPr algn="r"/>
            <a:r>
              <a:rPr lang="en-US" noProof="0" dirty="0">
                <a:solidFill>
                  <a:srgbClr val="C00000"/>
                </a:solidFill>
              </a:rPr>
              <a:t>Winney et al., PRD 106, 094009</a:t>
            </a:r>
          </a:p>
          <a:p>
            <a:pPr algn="r"/>
            <a:r>
              <a:rPr lang="en-US" noProof="0" dirty="0">
                <a:solidFill>
                  <a:srgbClr val="C00000"/>
                </a:solidFill>
              </a:rPr>
              <a:t>Winney et al., PRD 109, 114035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C6F4705-119C-0E57-A7A7-B65F7C47D28C}"/>
              </a:ext>
            </a:extLst>
          </p:cNvPr>
          <p:cNvSpPr/>
          <p:nvPr/>
        </p:nvSpPr>
        <p:spPr>
          <a:xfrm>
            <a:off x="4991450" y="3662522"/>
            <a:ext cx="775419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D20F86E-1586-89A8-6DF3-282CF964330C}"/>
              </a:ext>
            </a:extLst>
          </p:cNvPr>
          <p:cNvSpPr/>
          <p:nvPr/>
        </p:nvSpPr>
        <p:spPr>
          <a:xfrm rot="18372854">
            <a:off x="407954" y="2781802"/>
            <a:ext cx="775419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F7FB0729-259A-7C52-D274-72E337F55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50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magine 3" descr="Immagine che contiene Segnale stradale, cartello, giallo&#10;&#10;Descrizione generata automaticamente">
            <a:extLst>
              <a:ext uri="{FF2B5EF4-FFF2-40B4-BE49-F238E27FC236}">
                <a16:creationId xmlns:a16="http://schemas.microsoft.com/office/drawing/2014/main" id="{91968255-893C-5420-9A86-0A2CBD917F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563" y="5107990"/>
            <a:ext cx="783385" cy="716014"/>
          </a:xfrm>
          <a:prstGeom prst="rect">
            <a:avLst/>
          </a:prstGeom>
        </p:spPr>
      </p:pic>
      <p:sp>
        <p:nvSpPr>
          <p:cNvPr id="3" name="Oval 14">
            <a:extLst>
              <a:ext uri="{FF2B5EF4-FFF2-40B4-BE49-F238E27FC236}">
                <a16:creationId xmlns:a16="http://schemas.microsoft.com/office/drawing/2014/main" id="{6653AA55-9566-82FF-71DD-B3F621CCB6AA}"/>
              </a:ext>
            </a:extLst>
          </p:cNvPr>
          <p:cNvSpPr/>
          <p:nvPr/>
        </p:nvSpPr>
        <p:spPr>
          <a:xfrm>
            <a:off x="5670958" y="3720626"/>
            <a:ext cx="979225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15">
                <a:extLst>
                  <a:ext uri="{FF2B5EF4-FFF2-40B4-BE49-F238E27FC236}">
                    <a16:creationId xmlns:a16="http://schemas.microsoft.com/office/drawing/2014/main" id="{BA4C3301-286C-DE63-0B86-A89EC001461F}"/>
                  </a:ext>
                </a:extLst>
              </p:cNvPr>
              <p:cNvSpPr txBox="1"/>
              <p:nvPr/>
            </p:nvSpPr>
            <p:spPr>
              <a:xfrm>
                <a:off x="3674378" y="5076018"/>
                <a:ext cx="46573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noProof="0" dirty="0">
                    <a:solidFill>
                      <a:srgbClr val="FF0000"/>
                    </a:solidFill>
                  </a:rPr>
                  <a:t>Top vertex from measured </a:t>
                </a:r>
                <a14:m>
                  <m:oMath xmlns:m="http://schemas.openxmlformats.org/officeDocument/2006/math">
                    <m:r>
                      <a:rPr lang="en-US" i="1" noProof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𝒬</m:t>
                    </m:r>
                    <m:r>
                      <a:rPr lang="en-US" b="0" i="1" noProof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noProof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i="1" noProof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ℰ</m:t>
                    </m:r>
                  </m:oMath>
                </a14:m>
                <a:r>
                  <a:rPr lang="en-US" noProof="0" dirty="0">
                    <a:solidFill>
                      <a:srgbClr val="FF0000"/>
                    </a:solidFill>
                  </a:rPr>
                  <a:t> decay width</a:t>
                </a:r>
              </a:p>
            </p:txBody>
          </p:sp>
        </mc:Choice>
        <mc:Fallback xmlns="">
          <p:sp>
            <p:nvSpPr>
              <p:cNvPr id="5" name="TextBox 15">
                <a:extLst>
                  <a:ext uri="{FF2B5EF4-FFF2-40B4-BE49-F238E27FC236}">
                    <a16:creationId xmlns:a16="http://schemas.microsoft.com/office/drawing/2014/main" id="{BA4C3301-286C-DE63-0B86-A89EC00146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4378" y="5076018"/>
                <a:ext cx="4657365" cy="369332"/>
              </a:xfrm>
              <a:prstGeom prst="rect">
                <a:avLst/>
              </a:prstGeom>
              <a:blipFill>
                <a:blip r:embed="rId6"/>
                <a:stretch>
                  <a:fillRect l="-1178" t="-10000" r="-262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16">
            <a:extLst>
              <a:ext uri="{FF2B5EF4-FFF2-40B4-BE49-F238E27FC236}">
                <a16:creationId xmlns:a16="http://schemas.microsoft.com/office/drawing/2014/main" id="{DD4476F7-3AB4-A8AD-11EC-D5DBFAF4C35A}"/>
              </a:ext>
            </a:extLst>
          </p:cNvPr>
          <p:cNvSpPr/>
          <p:nvPr/>
        </p:nvSpPr>
        <p:spPr>
          <a:xfrm>
            <a:off x="796586" y="3067367"/>
            <a:ext cx="979225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TextBox 18">
            <a:extLst>
              <a:ext uri="{FF2B5EF4-FFF2-40B4-BE49-F238E27FC236}">
                <a16:creationId xmlns:a16="http://schemas.microsoft.com/office/drawing/2014/main" id="{6252AE63-9833-8B08-B7E7-1DD437E429C6}"/>
              </a:ext>
            </a:extLst>
          </p:cNvPr>
          <p:cNvSpPr txBox="1"/>
          <p:nvPr/>
        </p:nvSpPr>
        <p:spPr>
          <a:xfrm>
            <a:off x="3562355" y="4926996"/>
            <a:ext cx="53469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>
                <a:solidFill>
                  <a:srgbClr val="FF0000"/>
                </a:solidFill>
              </a:rPr>
              <a:t>Bottom vertex from standard photoproduction </a:t>
            </a:r>
            <a:r>
              <a:rPr lang="en-US" noProof="0" dirty="0" err="1">
                <a:solidFill>
                  <a:srgbClr val="FF0000"/>
                </a:solidFill>
              </a:rPr>
              <a:t>pheno</a:t>
            </a:r>
            <a:r>
              <a:rPr lang="en-US" noProof="0" dirty="0">
                <a:solidFill>
                  <a:srgbClr val="FF0000"/>
                </a:solidFill>
              </a:rPr>
              <a:t>,</a:t>
            </a:r>
            <a:br>
              <a:rPr lang="en-US" noProof="0" dirty="0">
                <a:solidFill>
                  <a:srgbClr val="FF0000"/>
                </a:solidFill>
              </a:rPr>
            </a:br>
            <a:r>
              <a:rPr lang="en-US" noProof="0" dirty="0">
                <a:solidFill>
                  <a:srgbClr val="FF0000"/>
                </a:solidFill>
              </a:rPr>
              <a:t>exponential form factors to further suppress large t</a:t>
            </a:r>
          </a:p>
        </p:txBody>
      </p:sp>
      <p:sp>
        <p:nvSpPr>
          <p:cNvPr id="15" name="Oval 17">
            <a:extLst>
              <a:ext uri="{FF2B5EF4-FFF2-40B4-BE49-F238E27FC236}">
                <a16:creationId xmlns:a16="http://schemas.microsoft.com/office/drawing/2014/main" id="{46F021F9-B529-BCCF-D893-B6A4E2493C9A}"/>
              </a:ext>
            </a:extLst>
          </p:cNvPr>
          <p:cNvSpPr/>
          <p:nvPr/>
        </p:nvSpPr>
        <p:spPr>
          <a:xfrm>
            <a:off x="7938205" y="3702393"/>
            <a:ext cx="979225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Oval 19">
            <a:extLst>
              <a:ext uri="{FF2B5EF4-FFF2-40B4-BE49-F238E27FC236}">
                <a16:creationId xmlns:a16="http://schemas.microsoft.com/office/drawing/2014/main" id="{FBF410CD-4FCE-B31C-5977-10C650D78BC6}"/>
              </a:ext>
            </a:extLst>
          </p:cNvPr>
          <p:cNvSpPr/>
          <p:nvPr/>
        </p:nvSpPr>
        <p:spPr>
          <a:xfrm>
            <a:off x="796586" y="4734239"/>
            <a:ext cx="979225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XYZ have so far not been seen in photoproduction: independent confirmation…">
                <a:extLst>
                  <a:ext uri="{FF2B5EF4-FFF2-40B4-BE49-F238E27FC236}">
                    <a16:creationId xmlns:a16="http://schemas.microsoft.com/office/drawing/2014/main" id="{534AA0E7-279F-5B4F-E646-3141DE88E55F}"/>
                  </a:ext>
                </a:extLst>
              </p:cNvPr>
              <p:cNvSpPr txBox="1"/>
              <p:nvPr/>
            </p:nvSpPr>
            <p:spPr>
              <a:xfrm>
                <a:off x="422083" y="1033996"/>
                <a:ext cx="8487185" cy="161591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chemeClr val="accent1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noProof="0" dirty="0"/>
                  <a:t>We study near-threshold (LE) and high energies (HE) regimes with different formalisms</a:t>
                </a:r>
              </a:p>
              <a:p>
                <a:pPr marL="285750" indent="-285750">
                  <a:buClr>
                    <a:schemeClr val="accent1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noProof="0" dirty="0"/>
                  <a:t>In lack of strong </a:t>
                </a:r>
                <a14:m>
                  <m:oMath xmlns:m="http://schemas.openxmlformats.org/officeDocument/2006/math">
                    <m:r>
                      <a:rPr lang="en-US" sz="1758" i="1" noProof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1758" noProof="0" dirty="0"/>
                  <a:t>-channel footprints (resonances, thresholds), production can be described by dual </a:t>
                </a:r>
                <a14:m>
                  <m:oMath xmlns:m="http://schemas.openxmlformats.org/officeDocument/2006/math">
                    <m:r>
                      <a:rPr lang="en-US" sz="1758" b="0" i="1" noProof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1758" noProof="0" dirty="0"/>
                  <a:t>-channel exchanges</a:t>
                </a:r>
              </a:p>
              <a:p>
                <a:pPr marL="285750" indent="-285750">
                  <a:buClr>
                    <a:schemeClr val="accent1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noProof="0" dirty="0"/>
                  <a:t>Couplings extracted from data as much as possible, not relying on the nature of XYZ</a:t>
                </a:r>
              </a:p>
            </p:txBody>
          </p:sp>
        </mc:Choice>
        <mc:Fallback xmlns="">
          <p:sp>
            <p:nvSpPr>
              <p:cNvPr id="17" name="XYZ have so far not been seen in photoproduction: independent confirmation…">
                <a:extLst>
                  <a:ext uri="{FF2B5EF4-FFF2-40B4-BE49-F238E27FC236}">
                    <a16:creationId xmlns:a16="http://schemas.microsoft.com/office/drawing/2014/main" id="{534AA0E7-279F-5B4F-E646-3141DE88E5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083" y="1033996"/>
                <a:ext cx="8487185" cy="1615913"/>
              </a:xfrm>
              <a:prstGeom prst="rect">
                <a:avLst/>
              </a:prstGeom>
              <a:blipFill>
                <a:blip r:embed="rId7"/>
                <a:stretch>
                  <a:fillRect l="-172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911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 animBg="1"/>
      <p:bldP spid="13" grpId="0" animBg="1"/>
      <p:bldP spid="3" grpId="0" animBg="1"/>
      <p:bldP spid="3" grpId="1" animBg="1"/>
      <p:bldP spid="5" grpId="0"/>
      <p:bldP spid="5" grpId="1"/>
      <p:bldP spid="7" grpId="0" animBg="1"/>
      <p:bldP spid="7" grpId="1" animBg="1"/>
      <p:bldP spid="8" grpId="0"/>
      <p:bldP spid="15" grpId="0" animBg="1"/>
      <p:bldP spid="1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Threshold vs. high energy</a:t>
            </a:r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A review of Exotic Hadron Spectroscopy</a:t>
            </a:r>
          </a:p>
        </p:txBody>
      </p:sp>
      <p:pic>
        <p:nvPicPr>
          <p:cNvPr id="9" name="diagram.pdf" descr="diagram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3" y="2820457"/>
            <a:ext cx="2424872" cy="310119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XYZ have so far not been seen in photoproduction: independent confirmation…"/>
              <p:cNvSpPr txBox="1"/>
              <p:nvPr/>
            </p:nvSpPr>
            <p:spPr>
              <a:xfrm>
                <a:off x="438634" y="1167857"/>
                <a:ext cx="8487185" cy="132229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noProof="0" dirty="0"/>
                  <a:t>Fixed-spin exchanges expected to hold in the low energy region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14:m>
                  <m:oMath xmlns:m="http://schemas.openxmlformats.org/officeDocument/2006/math">
                    <m:r>
                      <a:rPr lang="en-US" sz="2000" i="1" noProof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000" noProof="0" dirty="0"/>
                  <a:t> channel grows as </a:t>
                </a:r>
                <a14:m>
                  <m:oMath xmlns:m="http://schemas.openxmlformats.org/officeDocument/2006/math">
                    <m:r>
                      <a:rPr lang="en-US" sz="2000" i="1" noProof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000" i="1" baseline="31999" noProof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baseline="31999" noProof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2000" noProof="0" dirty="0"/>
                  <a:t>, exceeding unitarity bound, </a:t>
                </a:r>
                <a:r>
                  <a:rPr lang="en-US" sz="2000" noProof="0" dirty="0" err="1"/>
                  <a:t>Regge</a:t>
                </a:r>
                <a:r>
                  <a:rPr lang="en-US" sz="2000" noProof="0" dirty="0"/>
                  <a:t> physics kicks in:</a:t>
                </a:r>
                <a:br>
                  <a:rPr lang="en-US" sz="2000" noProof="0" dirty="0"/>
                </a:br>
                <a:r>
                  <a:rPr lang="en-US" sz="2000" noProof="0" dirty="0"/>
                  <a:t>Reggeized tower of particles with arbitrary spin at HE</a:t>
                </a:r>
              </a:p>
            </p:txBody>
          </p:sp>
        </mc:Choice>
        <mc:Fallback xmlns="">
          <p:sp>
            <p:nvSpPr>
              <p:cNvPr id="12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34" y="1167857"/>
                <a:ext cx="8487185" cy="1322298"/>
              </a:xfrm>
              <a:prstGeom prst="rect">
                <a:avLst/>
              </a:prstGeom>
              <a:blipFill>
                <a:blip r:embed="rId4"/>
                <a:stretch>
                  <a:fillRect l="-201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Equation"/>
              <p:cNvSpPr txBox="1"/>
              <p:nvPr/>
            </p:nvSpPr>
            <p:spPr>
              <a:xfrm>
                <a:off x="5088539" y="2745259"/>
                <a:ext cx="2357568" cy="52475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000" b="0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000" b="0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sz="3000" b="0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  <m:r>
                        <a:rPr lang="en-US" sz="3000" i="1" noProof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⟶</m:t>
                      </m:r>
                      <m:sSup>
                        <m:sSupPr>
                          <m:ctrlPr>
                            <a:rPr lang="en-US" sz="3000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000" b="0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sSub>
                            <m:sSubPr>
                              <m:ctrlPr>
                                <a:rPr lang="en-US" sz="3000" b="0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3000" b="0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3000" b="0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000" b="0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000" b="0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3000" b="0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3000" b="0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3000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</m:oMath>
                  </m:oMathPara>
                </a14:m>
                <a:endParaRPr lang="en-US" sz="3000" noProof="0" dirty="0"/>
              </a:p>
            </p:txBody>
          </p:sp>
        </mc:Choice>
        <mc:Fallback xmlns="">
          <p:sp>
            <p:nvSpPr>
              <p:cNvPr id="8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8539" y="2745259"/>
                <a:ext cx="2357568" cy="52475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3413082" y="3994308"/>
            <a:ext cx="20824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/>
              <a:t>Holds at low energy,</a:t>
            </a:r>
            <a:br>
              <a:rPr lang="en-US" noProof="0" dirty="0"/>
            </a:br>
            <a:r>
              <a:rPr lang="en-US" noProof="0" dirty="0"/>
              <a:t>fixed spin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484851" y="3996665"/>
                <a:ext cx="2201949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noProof="0" dirty="0"/>
                  <a:t>Holds at high energy, </a:t>
                </a:r>
                <a:br>
                  <a:rPr lang="en-US" noProof="0" dirty="0"/>
                </a:br>
                <a:r>
                  <a:rPr lang="en-US" noProof="0" dirty="0" err="1"/>
                  <a:t>resummation</a:t>
                </a:r>
                <a:br>
                  <a:rPr lang="en-US" noProof="0" dirty="0"/>
                </a:br>
                <a:r>
                  <a:rPr lang="en-US" noProof="0" dirty="0"/>
                  <a:t>of leading </a:t>
                </a:r>
                <a14:m>
                  <m:oMath xmlns:m="http://schemas.openxmlformats.org/officeDocument/2006/math">
                    <m:r>
                      <a:rPr lang="en-US" i="1" noProof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noProof="0" dirty="0"/>
                  <a:t> power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4851" y="3996665"/>
                <a:ext cx="2201949" cy="923330"/>
              </a:xfrm>
              <a:prstGeom prst="rect">
                <a:avLst/>
              </a:prstGeom>
              <a:blipFill>
                <a:blip r:embed="rId6"/>
                <a:stretch>
                  <a:fillRect l="-2493" t="-3974" r="-1385" b="-99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/>
          <p:cNvCxnSpPr>
            <a:endCxn id="3" idx="0"/>
          </p:cNvCxnSpPr>
          <p:nvPr/>
        </p:nvCxnSpPr>
        <p:spPr>
          <a:xfrm flipH="1">
            <a:off x="4454297" y="3270018"/>
            <a:ext cx="744472" cy="7242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endCxn id="13" idx="0"/>
          </p:cNvCxnSpPr>
          <p:nvPr/>
        </p:nvCxnSpPr>
        <p:spPr>
          <a:xfrm>
            <a:off x="6640502" y="3231284"/>
            <a:ext cx="945324" cy="7653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XYZ have so far not been seen in photoproduction: independent confirmation…"/>
              <p:cNvSpPr txBox="1"/>
              <p:nvPr/>
            </p:nvSpPr>
            <p:spPr>
              <a:xfrm>
                <a:off x="3649545" y="5104207"/>
                <a:ext cx="4979255" cy="132229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noProof="0" dirty="0"/>
                  <a:t>If </a:t>
                </a:r>
                <a14:m>
                  <m:oMath xmlns:m="http://schemas.openxmlformats.org/officeDocument/2006/math">
                    <m:r>
                      <a:rPr lang="en-US" sz="1758" b="0" i="1" noProof="0" smtClean="0">
                        <a:latin typeface="Cambria Math" panose="02040503050406030204" pitchFamily="18" charset="0"/>
                      </a:rPr>
                      <m:t>𝜀</m:t>
                    </m:r>
                    <m:r>
                      <a:rPr lang="en-US" sz="1758" b="0" i="1" noProof="0" smtClean="0">
                        <a:latin typeface="Cambria Math" panose="02040503050406030204" pitchFamily="18" charset="0"/>
                      </a:rPr>
                      <m:t>≠ </m:t>
                    </m:r>
                  </m:oMath>
                </a14:m>
                <a:r>
                  <a:rPr lang="en-US" sz="1758" spc="-200" noProof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</a:t>
                </a:r>
                <a:r>
                  <a:rPr lang="en-US" sz="1758" noProof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P</a:t>
                </a:r>
                <a:r>
                  <a:rPr lang="en-US" sz="1758" noProof="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58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58" b="0" i="1" noProof="0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1758" b="0" i="1" noProof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758" b="0" i="1" noProof="0" smtClean="0">
                        <a:latin typeface="Cambria Math" panose="02040503050406030204" pitchFamily="18" charset="0"/>
                      </a:rPr>
                      <m:t>&lt;1</m:t>
                    </m:r>
                  </m:oMath>
                </a14:m>
                <a:r>
                  <a:rPr lang="en-US" sz="1758" noProof="0" dirty="0"/>
                  <a:t>, </a:t>
                </a:r>
                <a14:m>
                  <m:oMath xmlns:m="http://schemas.openxmlformats.org/officeDocument/2006/math">
                    <m:r>
                      <a:rPr lang="en-US" sz="1758" b="0" i="1" noProof="0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1758" b="0" i="1" noProof="0" smtClean="0">
                        <a:latin typeface="Cambria Math" panose="02040503050406030204" pitchFamily="18" charset="0"/>
                      </a:rPr>
                      <m:t>𝜎</m:t>
                    </m:r>
                    <m:r>
                      <m:rPr>
                        <m:lit/>
                      </m:rPr>
                      <a:rPr lang="en-US" sz="1758" b="0" i="1" noProof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758" b="0" i="1" noProof="0" smtClean="0">
                        <a:latin typeface="Cambria Math" panose="02040503050406030204" pitchFamily="18" charset="0"/>
                      </a:rPr>
                      <m:t>𝑑𝑡</m:t>
                    </m:r>
                  </m:oMath>
                </a14:m>
                <a:r>
                  <a:rPr lang="en-US" sz="1758" noProof="0" dirty="0"/>
                  <a:t> decreases with energy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noProof="0" dirty="0"/>
                  <a:t>Exchange of heavy particles further suppressed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endParaRPr lang="en-US" sz="1758" noProof="0" dirty="0"/>
              </a:p>
            </p:txBody>
          </p:sp>
        </mc:Choice>
        <mc:Fallback xmlns="">
          <p:sp>
            <p:nvSpPr>
              <p:cNvPr id="17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9545" y="5104207"/>
                <a:ext cx="4979255" cy="1322298"/>
              </a:xfrm>
              <a:prstGeom prst="rect">
                <a:avLst/>
              </a:prstGeom>
              <a:blipFill>
                <a:blip r:embed="rId7"/>
                <a:stretch>
                  <a:fillRect l="-294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499E1DCB-D453-5441-FDB8-B55C32ECC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51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0111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292C9-2DB0-E2E7-EAB8-ECE376456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>
            <a:extLst>
              <a:ext uri="{FF2B5EF4-FFF2-40B4-BE49-F238E27FC236}">
                <a16:creationId xmlns:a16="http://schemas.microsoft.com/office/drawing/2014/main" id="{AB57411B-CF07-7785-2F6C-DA71ABB643A7}"/>
              </a:ext>
            </a:extLst>
          </p:cNvPr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In defense of VMD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3BC7C8E-2EB2-FB64-4272-FA8914FA07D5}"/>
              </a:ext>
            </a:extLst>
          </p:cNvPr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73343009-5155-A352-9F53-70640F6C1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52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E23190C4-7EC8-F454-895B-E938571A7A3E}"/>
                  </a:ext>
                </a:extLst>
              </p:cNvPr>
              <p:cNvSpPr txBox="1"/>
              <p:nvPr/>
            </p:nvSpPr>
            <p:spPr>
              <a:xfrm>
                <a:off x="146649" y="1130993"/>
                <a:ext cx="8298611" cy="36933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noProof="0" dirty="0"/>
                  <a:t>The weak point of the whole approach is the use of VMD</a:t>
                </a:r>
                <a:br>
                  <a:rPr lang="en-US" noProof="0" dirty="0"/>
                </a:br>
                <a:r>
                  <a:rPr lang="en-US" noProof="0" dirty="0"/>
                  <a:t>While in the light sector it works reasonably, for heavy states is not justified</a:t>
                </a:r>
                <a:br>
                  <a:rPr lang="en-US" noProof="0" dirty="0"/>
                </a:br>
                <a:r>
                  <a:rPr lang="en-US" noProof="0" dirty="0"/>
                  <a:t>There are hints that it fails badly for </a:t>
                </a:r>
                <a14:m>
                  <m:oMath xmlns:m="http://schemas.openxmlformats.org/officeDocument/2006/math"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en-US" b="0" i="1" noProof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noProof="0" dirty="0"/>
                  <a:t> photoproduction</a:t>
                </a:r>
              </a:p>
              <a:p>
                <a:endParaRPr lang="en-US" noProof="0" dirty="0"/>
              </a:p>
              <a:p>
                <a:r>
                  <a:rPr lang="en-US" noProof="0" dirty="0"/>
                  <a:t>The X(3872) observed in purely hadronic and photonic </a:t>
                </a:r>
                <a:br>
                  <a:rPr lang="en-US" noProof="0" dirty="0"/>
                </a:br>
                <a:r>
                  <a:rPr lang="en-US" noProof="0" dirty="0"/>
                  <a:t>modes gives us unique clue to efficacy of VMD</a:t>
                </a:r>
              </a:p>
              <a:p>
                <a:endParaRPr lang="en-US" noProof="0" dirty="0"/>
              </a:p>
              <a:p>
                <a:r>
                  <a:rPr lang="en-US" noProof="0" dirty="0"/>
                  <a:t>Belle extracted the coupling </a:t>
                </a:r>
                <a14:m>
                  <m:oMath xmlns:m="http://schemas.openxmlformats.org/officeDocument/2006/math"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b="0" i="1" noProof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3872</m:t>
                        </m:r>
                      </m:e>
                    </m:d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𝛾</m:t>
                    </m:r>
                    <m:sSup>
                      <m:sSupPr>
                        <m:ctrlPr>
                          <a:rPr lang="en-US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noProof="0" dirty="0"/>
                  <a:t>, </a:t>
                </a:r>
                <a:br>
                  <a:rPr lang="en-US" noProof="0" dirty="0"/>
                </a:br>
                <a:r>
                  <a:rPr lang="en-US" noProof="0" dirty="0"/>
                  <a:t>that can be compared with the VMD predictions </a:t>
                </a:r>
                <a:br>
                  <a:rPr lang="en-US" noProof="0" dirty="0"/>
                </a:br>
                <a:r>
                  <a:rPr lang="en-US" noProof="0" dirty="0"/>
                  <a:t>from </a:t>
                </a:r>
                <a14:m>
                  <m:oMath xmlns:m="http://schemas.openxmlformats.org/officeDocument/2006/math"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b="0" i="1" noProof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3872</m:t>
                        </m:r>
                      </m:e>
                    </m:d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en-US" b="0" i="1" noProof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en-US" noProof="0" dirty="0"/>
              </a:p>
              <a:p>
                <a:endParaRPr lang="en-US" noProof="0" dirty="0"/>
              </a:p>
              <a:p>
                <a:r>
                  <a:rPr lang="en-US" noProof="0" dirty="0"/>
                  <a:t>Other estimates give results within a factor of 3</a:t>
                </a:r>
              </a:p>
              <a:p>
                <a:endParaRPr lang="en-US" noProof="0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E23190C4-7EC8-F454-895B-E938571A7A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649" y="1130993"/>
                <a:ext cx="8298611" cy="3693319"/>
              </a:xfrm>
              <a:prstGeom prst="rect">
                <a:avLst/>
              </a:prstGeom>
              <a:blipFill>
                <a:blip r:embed="rId3"/>
                <a:stretch>
                  <a:fillRect l="-588" t="-99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magine 5">
            <a:extLst>
              <a:ext uri="{FF2B5EF4-FFF2-40B4-BE49-F238E27FC236}">
                <a16:creationId xmlns:a16="http://schemas.microsoft.com/office/drawing/2014/main" id="{C442744A-713B-1E9B-466E-9031564A70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649" y="5023218"/>
            <a:ext cx="3322895" cy="95399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CFC3768-2921-4BA9-ADD2-0C346ACE36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0263" y="2585838"/>
            <a:ext cx="3687537" cy="351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7137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sz="3600" b="0" i="1" noProof="0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US" sz="3600" noProof="0" dirty="0"/>
                  <a:t> photoproduction</a:t>
                </a:r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A review of Exotic Hadron Spectroscopy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XYZ have so far not been seen in photoproduction: independent confirmation…"/>
              <p:cNvSpPr txBox="1"/>
              <p:nvPr/>
            </p:nvSpPr>
            <p:spPr>
              <a:xfrm>
                <a:off x="314267" y="1138258"/>
                <a:ext cx="8487185" cy="131132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noProof="0" dirty="0"/>
                  <a:t>The </a:t>
                </a:r>
                <a14:m>
                  <m:oMath xmlns:m="http://schemas.openxmlformats.org/officeDocument/2006/math">
                    <m:r>
                      <a:rPr lang="en-US" sz="2000" i="1" noProof="0" smtClean="0">
                        <a:latin typeface="Cambria Math" panose="02040503050406030204" pitchFamily="18" charset="0"/>
                      </a:rPr>
                      <m:t>𝑍𝑠</m:t>
                    </m:r>
                  </m:oMath>
                </a14:m>
                <a:r>
                  <a:rPr lang="en-US" sz="2000" noProof="0" dirty="0"/>
                  <a:t> are charged charmoniumlike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+−</m:t>
                        </m:r>
                      </m:sup>
                    </m:sSup>
                  </m:oMath>
                </a14:m>
                <a:r>
                  <a:rPr lang="en-US" sz="2000" noProof="0" dirty="0"/>
                  <a:t> states close to open flavor thresholds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noProof="0" dirty="0"/>
                  <a:t>Focus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en-US" sz="2000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0" i="1" noProof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noProof="0" smtClean="0">
                                <a:latin typeface="Cambria Math" panose="02040503050406030204" pitchFamily="18" charset="0"/>
                              </a:rPr>
                              <m:t>3900</m:t>
                            </m:r>
                          </m:e>
                        </m:d>
                      </m:e>
                      <m:sup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en-US" sz="2000" b="0" i="1" noProof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000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000" noProof="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noProof="0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p>
                      <m:sSupPr>
                        <m:ctrlPr>
                          <a:rPr lang="en-US" sz="200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 noProof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noProof="0" smtClean="0">
                                <a:latin typeface="Cambria Math" panose="02040503050406030204" pitchFamily="18" charset="0"/>
                              </a:rPr>
                              <m:t>10610</m:t>
                            </m:r>
                          </m:e>
                        </m:d>
                      </m:e>
                      <m:sup>
                        <m:r>
                          <a:rPr lang="en-US" sz="2000" i="1" noProof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sz="2000" b="0" i="1" noProof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 noProof="0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sz="2000" b="0" i="1" noProof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sSup>
                      <m:sSupPr>
                        <m:ctrlPr>
                          <a:rPr lang="en-US" sz="200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 noProof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 noProof="0" smtClean="0">
                                <a:latin typeface="Cambria Math" panose="02040503050406030204" pitchFamily="18" charset="0"/>
                              </a:rPr>
                              <m:t>106</m:t>
                            </m:r>
                            <m:r>
                              <a:rPr lang="en-US" sz="2000" b="0" i="1" noProof="0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lang="en-US" sz="2000" i="1" noProof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  <m:sup>
                        <m:r>
                          <a:rPr lang="en-US" sz="2000" i="1" noProof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2000" i="1" noProof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sz="2000" b="0" i="0" noProof="0" smtClean="0">
                        <a:latin typeface="Cambria Math" panose="02040503050406030204" pitchFamily="18" charset="0"/>
                      </a:rPr>
                      <m:t>Υ</m:t>
                    </m:r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𝑛𝑆</m:t>
                    </m:r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) </m:t>
                    </m:r>
                    <m:sSup>
                      <m:sSupPr>
                        <m:ctrlPr>
                          <a:rPr lang="en-US" sz="200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noProof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000" i="1" noProof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sz="2000" noProof="0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noProof="0" dirty="0"/>
                  <a:t>The pion is exchanged in the </a:t>
                </a:r>
                <a14:m>
                  <m:oMath xmlns:m="http://schemas.openxmlformats.org/officeDocument/2006/math">
                    <m:r>
                      <a:rPr lang="en-US" sz="2000" i="1" noProof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000" noProof="0" dirty="0"/>
                  <a:t>-channel</a:t>
                </a:r>
              </a:p>
            </p:txBody>
          </p:sp>
        </mc:Choice>
        <mc:Fallback xmlns="">
          <p:sp>
            <p:nvSpPr>
              <p:cNvPr id="12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67" y="1138258"/>
                <a:ext cx="8487185" cy="1311327"/>
              </a:xfrm>
              <a:prstGeom prst="rect">
                <a:avLst/>
              </a:prstGeom>
              <a:blipFill>
                <a:blip r:embed="rId4"/>
                <a:stretch>
                  <a:fillRect l="-2083" r="-1078" b="-139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Z_FS.pdf" descr="Z_FS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108" y="2690184"/>
            <a:ext cx="3691478" cy="35417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Z_regge.pdf" descr="Z_reg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9821" y="2688293"/>
            <a:ext cx="3691478" cy="354173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A9B6543F-521D-A6CC-1D38-D493C47AD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53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80941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sz="3600" b="0" i="1" noProof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3600" noProof="0" dirty="0"/>
                  <a:t> photoproduction</a:t>
                </a:r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A review of Exotic Hadron Spectroscopy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XYZ have so far not been seen in photoproduction: independent confirmation…"/>
              <p:cNvSpPr txBox="1"/>
              <p:nvPr/>
            </p:nvSpPr>
            <p:spPr>
              <a:xfrm>
                <a:off x="314267" y="1138258"/>
                <a:ext cx="8487185" cy="146232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noProof="0" dirty="0"/>
                  <a:t>Focus on the famous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0" noProof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US" sz="2000" b="0" i="0" noProof="0" smtClean="0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noProof="0" smtClean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sz="2000" i="1" noProof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noProof="0" smtClean="0">
                            <a:latin typeface="Cambria Math" panose="02040503050406030204" pitchFamily="18" charset="0"/>
                          </a:rPr>
                          <m:t>3872</m:t>
                        </m:r>
                      </m:e>
                    </m:d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en-US" sz="2000" b="0" i="1" noProof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2000" i="1" noProof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000" noProof="0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noProof="0" dirty="0"/>
                  <a:t>𝛚 and 𝛒 exchanges give main contributions:</a:t>
                </a:r>
                <a:br>
                  <a:rPr lang="en-US" sz="2000" noProof="0" dirty="0"/>
                </a:br>
                <a:endParaRPr lang="en-US" sz="2000" noProof="0" dirty="0"/>
              </a:p>
            </p:txBody>
          </p:sp>
        </mc:Choice>
        <mc:Fallback xmlns="">
          <p:sp>
            <p:nvSpPr>
              <p:cNvPr id="12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67" y="1138258"/>
                <a:ext cx="8487185" cy="1462329"/>
              </a:xfrm>
              <a:prstGeom prst="rect">
                <a:avLst/>
              </a:prstGeom>
              <a:blipFill>
                <a:blip r:embed="rId4"/>
                <a:stretch>
                  <a:fillRect l="-208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X_FS.pdf" descr="X_FS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494" y="2700423"/>
            <a:ext cx="3031052" cy="2908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X_regge.pdf" descr="X_reg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7454" y="2668392"/>
            <a:ext cx="3031052" cy="29081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0F9B632-30DD-6DB9-58FD-121771FBDEDC}"/>
              </a:ext>
            </a:extLst>
          </p:cNvPr>
          <p:cNvSpPr txBox="1"/>
          <p:nvPr/>
        </p:nvSpPr>
        <p:spPr>
          <a:xfrm>
            <a:off x="3234932" y="3611083"/>
            <a:ext cx="2645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>
                <a:solidFill>
                  <a:srgbClr val="FF0000"/>
                </a:solidFill>
              </a:rPr>
              <a:t>Large theory uncertainty</a:t>
            </a:r>
            <a:br>
              <a:rPr lang="en-US" noProof="0" dirty="0">
                <a:solidFill>
                  <a:srgbClr val="FF0000"/>
                </a:solidFill>
              </a:rPr>
            </a:br>
            <a:r>
              <a:rPr lang="en-US" noProof="0" dirty="0">
                <a:solidFill>
                  <a:srgbClr val="FF0000"/>
                </a:solidFill>
              </a:rPr>
              <a:t>in the intermediate region</a:t>
            </a:r>
          </a:p>
        </p:txBody>
      </p:sp>
      <p:sp>
        <p:nvSpPr>
          <p:cNvPr id="3" name="Segnaposto numero diapositiva 10">
            <a:extLst>
              <a:ext uri="{FF2B5EF4-FFF2-40B4-BE49-F238E27FC236}">
                <a16:creationId xmlns:a16="http://schemas.microsoft.com/office/drawing/2014/main" id="{06E3030F-E265-51F0-4332-98EFF43A0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54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963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sz="3600" b="0" i="1" noProof="0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sz="3600" noProof="0" dirty="0"/>
                  <a:t> (vector) photoproduction</a:t>
                </a:r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</a:p>
        </p:txBody>
      </p:sp>
      <p:sp>
        <p:nvSpPr>
          <p:cNvPr id="39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r>
              <a:rPr lang="en-US" sz="2000" noProof="0" dirty="0">
                <a:solidFill>
                  <a:schemeClr val="bg1">
                    <a:lumMod val="50000"/>
                  </a:schemeClr>
                </a:solidFill>
              </a:rPr>
              <a:t>12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751574" y="1049482"/>
                <a:ext cx="4245649" cy="2308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noProof="0" dirty="0"/>
                  <a:t>Existing data allow to put a 95% upper limit</a:t>
                </a:r>
                <a:br>
                  <a:rPr lang="en-US" noProof="0" dirty="0"/>
                </a:br>
                <a:r>
                  <a:rPr lang="en-US" noProof="0" dirty="0"/>
                  <a:t>on the ratio of </a:t>
                </a:r>
                <a14:m>
                  <m:oMath xmlns:m="http://schemas.openxmlformats.org/officeDocument/2006/math"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′</m:t>
                    </m:r>
                    <m:r>
                      <m:rPr>
                        <m:lit/>
                      </m:rPr>
                      <a:rPr lang="en-US" b="0" i="1" noProof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(4260)</m:t>
                    </m:r>
                  </m:oMath>
                </a14:m>
                <a:r>
                  <a:rPr lang="en-US" noProof="0" dirty="0"/>
                  <a:t> yields</a:t>
                </a:r>
              </a:p>
              <a:p>
                <a:endParaRPr lang="en-US" noProof="0" dirty="0"/>
              </a:p>
              <a:p>
                <a:r>
                  <a:rPr lang="en-US" noProof="0" dirty="0"/>
                  <a:t>Assuming previous formula, one gets:</a:t>
                </a:r>
                <a:br>
                  <a:rPr lang="en-US" noProof="0" dirty="0"/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noProof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b="0" i="0" noProof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𝑒𝑒</m:t>
                        </m:r>
                      </m:sub>
                      <m:sup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𝑌</m:t>
                        </m:r>
                      </m:sup>
                    </m:sSubSup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=930 </m:t>
                    </m:r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𝑒𝑉</m:t>
                    </m:r>
                  </m:oMath>
                </a14:m>
                <a:r>
                  <a:rPr lang="en-US" b="0" noProof="0" dirty="0">
                    <a:latin typeface="Calibri" panose="020F0502020204030204" pitchFamily="34" charset="0"/>
                  </a:rPr>
                  <a:t> </a:t>
                </a:r>
              </a:p>
              <a:p>
                <a:pPr algn="r"/>
                <a:r>
                  <a:rPr lang="en-US" sz="1600" noProof="0" dirty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(</a:t>
                </a:r>
                <a:r>
                  <a:rPr lang="en-US" sz="1600" noProof="0" dirty="0" err="1">
                    <a:solidFill>
                      <a:srgbClr val="C00000"/>
                    </a:solidFill>
                    <a:latin typeface="Calibri" panose="020F0502020204030204" pitchFamily="34" charset="0"/>
                  </a:rPr>
                  <a:t>cfr</a:t>
                </a:r>
                <a:r>
                  <a:rPr lang="en-US" sz="1600" noProof="0" dirty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. hep-ex/0603024, 2002.05641)</a:t>
                </a:r>
                <a:r>
                  <a:rPr lang="en-US" sz="1600" b="0" noProof="0" dirty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  </a:t>
                </a:r>
              </a:p>
              <a:p>
                <a14:m>
                  <m:oMath xmlns:m="http://schemas.openxmlformats.org/officeDocument/2006/math"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𝐵𝑅</m:t>
                    </m:r>
                    <m:d>
                      <m:dPr>
                        <m:ctrlPr>
                          <a:rPr lang="en-US" b="0" i="1" noProof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en-US" b="0" i="1" noProof="0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𝜓𝜋𝜋</m:t>
                        </m:r>
                      </m:e>
                    </m:d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=0.96%</m:t>
                    </m:r>
                  </m:oMath>
                </a14:m>
                <a:r>
                  <a:rPr lang="en-US" b="0" i="1" noProof="0" dirty="0">
                    <a:latin typeface="Cambria Math" panose="020405030504060302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=0.84</m:t>
                    </m:r>
                  </m:oMath>
                </a14:m>
                <a:r>
                  <a:rPr lang="en-US" noProof="0" dirty="0"/>
                  <a:t>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1574" y="1049482"/>
                <a:ext cx="4245649" cy="2308324"/>
              </a:xfrm>
              <a:prstGeom prst="rect">
                <a:avLst/>
              </a:prstGeom>
              <a:blipFill>
                <a:blip r:embed="rId4"/>
                <a:stretch>
                  <a:fillRect l="-1148" t="-1319" r="-43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158" y="3556932"/>
            <a:ext cx="3364482" cy="32277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03" y="3556932"/>
            <a:ext cx="3364481" cy="32277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Equation"/>
              <p:cNvSpPr txBox="1"/>
              <p:nvPr/>
            </p:nvSpPr>
            <p:spPr>
              <a:xfrm>
                <a:off x="123835" y="2203644"/>
                <a:ext cx="4260714" cy="81836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squar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r>
                        <a:rPr lang="en-US" i="1" noProof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lang="en-US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</m:den>
                      </m:f>
                      <m:rad>
                        <m:radPr>
                          <m:degHide m:val="on"/>
                          <m:ctrlPr>
                            <a:rPr lang="en-US" i="1" noProof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lang="en-US" i="1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𝜓𝜋𝜋</m:t>
                              </m:r>
                              <m:r>
                                <a:rPr lang="en-US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i="1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lang="en-US" i="1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en-US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US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𝑔𝑔</m:t>
                              </m:r>
                              <m:r>
                                <a:rPr lang="en-US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  <m:f>
                            <m:fPr>
                              <m:ctrlPr>
                                <a:rPr lang="en-US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lang="en-US" i="1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i="1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lang="en-US" i="1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en-US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𝑔𝑔</m:t>
                              </m:r>
                              <m:r>
                                <a:rPr lang="en-US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i="1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lang="en-US" i="1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i="1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lang="en-US" i="1" noProof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𝜓𝜋𝜋</m:t>
                              </m:r>
                              <m:r>
                                <a:rPr lang="en-US" i="1" noProof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noProof="0" dirty="0"/>
              </a:p>
            </p:txBody>
          </p:sp>
        </mc:Choice>
        <mc:Fallback xmlns="">
          <p:sp>
            <p:nvSpPr>
              <p:cNvPr id="1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35" y="2203644"/>
                <a:ext cx="4260714" cy="818366"/>
              </a:xfrm>
              <a:prstGeom prst="rect">
                <a:avLst/>
              </a:prstGeom>
              <a:blipFill>
                <a:blip r:embed="rId7"/>
                <a:stretch>
                  <a:fillRect b="-741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123835" y="1153517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C00000"/>
              </a:buClr>
              <a:buSzPct val="145000"/>
              <a:defRPr sz="2500" b="0"/>
            </a:pPr>
            <a:r>
              <a:rPr lang="en-US" noProof="0" dirty="0"/>
              <a:t>Diffractive production, dominated by Pomeron (2-gluon) exchange</a:t>
            </a:r>
          </a:p>
        </p:txBody>
      </p:sp>
    </p:spTree>
    <p:extLst>
      <p:ext uri="{BB962C8B-B14F-4D97-AF65-F5344CB8AC3E}">
        <p14:creationId xmlns:p14="http://schemas.microsoft.com/office/powerpoint/2010/main" val="1587580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Semi-inclusive </a:t>
            </a:r>
            <a:r>
              <a:rPr lang="it-IT" sz="3600" dirty="0" err="1"/>
              <a:t>photoproduction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6ACFB43-0008-60F7-BD04-94BADBB7C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88" y="2945351"/>
            <a:ext cx="2351770" cy="29261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XYZ have so far not been seen in photoproduction: independent confirmation…">
                <a:extLst>
                  <a:ext uri="{FF2B5EF4-FFF2-40B4-BE49-F238E27FC236}">
                    <a16:creationId xmlns:a16="http://schemas.microsoft.com/office/drawing/2014/main" id="{A0B336D7-31E7-AA5B-4E60-78FC382B7D35}"/>
                  </a:ext>
                </a:extLst>
              </p:cNvPr>
              <p:cNvSpPr txBox="1"/>
              <p:nvPr/>
            </p:nvSpPr>
            <p:spPr>
              <a:xfrm>
                <a:off x="314267" y="1138258"/>
                <a:ext cx="8487185" cy="131132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normAutofit lnSpcReduction="10000"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it-IT" sz="1758" dirty="0"/>
                  <a:t>Semi-inclusive cross </a:t>
                </a:r>
                <a:r>
                  <a:rPr lang="it-IT" sz="1758" dirty="0" err="1"/>
                  <a:t>sections</a:t>
                </a:r>
                <a:r>
                  <a:rPr lang="it-IT" sz="1758" dirty="0"/>
                  <a:t> are </a:t>
                </a:r>
                <a:r>
                  <a:rPr lang="it-IT" sz="1758" dirty="0" err="1"/>
                  <a:t>typically</a:t>
                </a:r>
                <a:r>
                  <a:rPr lang="it-IT" sz="1758" dirty="0"/>
                  <a:t> </a:t>
                </a:r>
                <a:r>
                  <a:rPr lang="it-IT" sz="1758" dirty="0" err="1"/>
                  <a:t>larger</a:t>
                </a:r>
                <a:endParaRPr lang="it-IT" sz="1758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For small </a:t>
                </a:r>
                <a14:m>
                  <m:oMath xmlns:m="http://schemas.openxmlformats.org/officeDocument/2006/math">
                    <m:r>
                      <a:rPr lang="en-US" sz="1758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1758" dirty="0"/>
                  <a:t> and large </a:t>
                </a:r>
                <a14:m>
                  <m:oMath xmlns:m="http://schemas.openxmlformats.org/officeDocument/2006/math">
                    <m:r>
                      <a:rPr lang="en-US" sz="1758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758" dirty="0"/>
                  <a:t>, one can assume the process to be dominated by pion/vector exchange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it-IT" sz="1758" dirty="0"/>
                  <a:t>The bottom vertex </a:t>
                </a:r>
                <a:r>
                  <a:rPr lang="it-IT" sz="1758" dirty="0" err="1"/>
                  <a:t>depends</a:t>
                </a:r>
                <a:r>
                  <a:rPr lang="it-IT" sz="1758" dirty="0"/>
                  <a:t> on the (</a:t>
                </a:r>
                <a:r>
                  <a:rPr lang="it-IT" sz="1758" dirty="0" err="1"/>
                  <a:t>known</a:t>
                </a:r>
                <a:r>
                  <a:rPr lang="it-IT" sz="1758" dirty="0"/>
                  <a:t>) </a:t>
                </a:r>
                <a:r>
                  <a:rPr lang="it-IT" sz="1758" dirty="0" err="1"/>
                  <a:t>total</a:t>
                </a:r>
                <a:r>
                  <a:rPr lang="it-IT" sz="1758" dirty="0"/>
                  <a:t> </a:t>
                </a:r>
                <a:r>
                  <a:rPr lang="it-IT" sz="1758" dirty="0" err="1"/>
                  <a:t>pion-nucleon</a:t>
                </a:r>
                <a:r>
                  <a:rPr lang="it-IT" sz="1758" dirty="0"/>
                  <a:t> cross </a:t>
                </a:r>
                <a:r>
                  <a:rPr lang="it-IT" sz="1758" dirty="0" err="1"/>
                  <a:t>section</a:t>
                </a:r>
                <a:r>
                  <a:rPr lang="it-IT" sz="1758" dirty="0"/>
                  <a:t>,</a:t>
                </a:r>
                <a:br>
                  <a:rPr lang="it-IT" sz="1758" dirty="0"/>
                </a:br>
                <a:r>
                  <a:rPr lang="it-IT" sz="1758" dirty="0"/>
                  <a:t>or </a:t>
                </a:r>
                <a:r>
                  <a:rPr lang="it-IT" sz="1758" dirty="0" err="1"/>
                  <a:t>encoded</a:t>
                </a:r>
                <a:r>
                  <a:rPr lang="it-IT" sz="1758" dirty="0"/>
                  <a:t> in the </a:t>
                </a:r>
                <a:r>
                  <a:rPr lang="it-IT" sz="1758" dirty="0" err="1"/>
                  <a:t>PDFs</a:t>
                </a:r>
                <a:r>
                  <a:rPr lang="it-IT" sz="1758" dirty="0"/>
                  <a:t> </a:t>
                </a:r>
                <a:r>
                  <a:rPr lang="it-IT" sz="1758" dirty="0" err="1"/>
                  <a:t>at</a:t>
                </a:r>
                <a:r>
                  <a:rPr lang="it-IT" sz="1758" dirty="0"/>
                  <a:t> large </a:t>
                </a:r>
                <a14:m>
                  <m:oMath xmlns:m="http://schemas.openxmlformats.org/officeDocument/2006/math"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1758" dirty="0"/>
              </a:p>
            </p:txBody>
          </p:sp>
        </mc:Choice>
        <mc:Fallback xmlns="">
          <p:sp>
            <p:nvSpPr>
              <p:cNvPr id="7" name="XYZ have so far not been seen in photoproduction: independent confirmation…">
                <a:extLst>
                  <a:ext uri="{FF2B5EF4-FFF2-40B4-BE49-F238E27FC236}">
                    <a16:creationId xmlns:a16="http://schemas.microsoft.com/office/drawing/2014/main" id="{A0B336D7-31E7-AA5B-4E60-78FC382B7D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67" y="1138258"/>
                <a:ext cx="8487185" cy="1311327"/>
              </a:xfrm>
              <a:prstGeom prst="rect">
                <a:avLst/>
              </a:prstGeom>
              <a:blipFill>
                <a:blip r:embed="rId4"/>
                <a:stretch>
                  <a:fillRect l="-1796" t="-11628" b="-651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98240053-E221-4D10-023E-2BA391B1D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Google Shape;523;p40">
            <a:extLst>
              <a:ext uri="{FF2B5EF4-FFF2-40B4-BE49-F238E27FC236}">
                <a16:creationId xmlns:a16="http://schemas.microsoft.com/office/drawing/2014/main" id="{DAC6E285-3940-535C-3C10-39D32A93E12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50000"/>
          <a:stretch/>
        </p:blipFill>
        <p:spPr>
          <a:xfrm>
            <a:off x="5922888" y="2938773"/>
            <a:ext cx="3097256" cy="2958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24;p40">
            <a:extLst>
              <a:ext uri="{FF2B5EF4-FFF2-40B4-BE49-F238E27FC236}">
                <a16:creationId xmlns:a16="http://schemas.microsoft.com/office/drawing/2014/main" id="{164B7AAF-B6AD-07B2-E894-78C7A4C1E50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99695" y="2945350"/>
            <a:ext cx="3097256" cy="292612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00046714-8FDA-68E3-C739-F527CDAD5E24}"/>
                  </a:ext>
                </a:extLst>
              </p:cNvPr>
              <p:cNvSpPr txBox="1"/>
              <p:nvPr/>
            </p:nvSpPr>
            <p:spPr>
              <a:xfrm>
                <a:off x="391740" y="4233554"/>
                <a:ext cx="85632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00046714-8FDA-68E3-C739-F527CDAD5E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740" y="4233554"/>
                <a:ext cx="856325" cy="369332"/>
              </a:xfrm>
              <a:prstGeom prst="rect">
                <a:avLst/>
              </a:prstGeom>
              <a:blipFill>
                <a:blip r:embed="rId7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01740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0D3E59-CC54-684D-F109-2F81217C3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>
            <a:extLst>
              <a:ext uri="{FF2B5EF4-FFF2-40B4-BE49-F238E27FC236}">
                <a16:creationId xmlns:a16="http://schemas.microsoft.com/office/drawing/2014/main" id="{E47F2F2D-9E9E-A3DE-DE77-C7CAB38DEE57}"/>
              </a:ext>
            </a:extLst>
          </p:cNvPr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Semi-inclusive photoproduction (pion ex)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20899FF-A876-B1A9-C402-245158B4AB15}"/>
              </a:ext>
            </a:extLst>
          </p:cNvPr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952A34E-865D-C059-F94C-DC021799B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88" y="2945351"/>
            <a:ext cx="2351770" cy="29261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XYZ have so far not been seen in photoproduction: independent confirmation…">
                <a:extLst>
                  <a:ext uri="{FF2B5EF4-FFF2-40B4-BE49-F238E27FC236}">
                    <a16:creationId xmlns:a16="http://schemas.microsoft.com/office/drawing/2014/main" id="{C6BD87B8-1203-FB79-6A5D-A4DD80D60188}"/>
                  </a:ext>
                </a:extLst>
              </p:cNvPr>
              <p:cNvSpPr txBox="1"/>
              <p:nvPr/>
            </p:nvSpPr>
            <p:spPr>
              <a:xfrm>
                <a:off x="314267" y="1138258"/>
                <a:ext cx="8487185" cy="131132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noProof="0" dirty="0"/>
                  <a:t>The bottom vertex depends on the (known) pion-proton total cross section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noProof="0" dirty="0"/>
                  <a:t>The pion is exchanged in the </a:t>
                </a:r>
                <a14:m>
                  <m:oMath xmlns:m="http://schemas.openxmlformats.org/officeDocument/2006/math">
                    <m:r>
                      <a:rPr lang="en-US" sz="1758" i="1" noProof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1758" noProof="0" dirty="0"/>
                  <a:t>-channel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noProof="0" dirty="0"/>
                  <a:t>Model benchmarked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58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58" b="0" i="1" noProof="0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758" b="0" i="1" noProof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758" noProof="0" dirty="0"/>
                  <a:t> production</a:t>
                </a:r>
              </a:p>
            </p:txBody>
          </p:sp>
        </mc:Choice>
        <mc:Fallback xmlns="">
          <p:sp>
            <p:nvSpPr>
              <p:cNvPr id="7" name="XYZ have so far not been seen in photoproduction: independent confirmation…">
                <a:extLst>
                  <a:ext uri="{FF2B5EF4-FFF2-40B4-BE49-F238E27FC236}">
                    <a16:creationId xmlns:a16="http://schemas.microsoft.com/office/drawing/2014/main" id="{C6BD87B8-1203-FB79-6A5D-A4DD80D601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67" y="1138258"/>
                <a:ext cx="8487185" cy="1311327"/>
              </a:xfrm>
              <a:prstGeom prst="rect">
                <a:avLst/>
              </a:prstGeom>
              <a:blipFill>
                <a:blip r:embed="rId4"/>
                <a:stretch>
                  <a:fillRect l="-179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magine 2">
            <a:extLst>
              <a:ext uri="{FF2B5EF4-FFF2-40B4-BE49-F238E27FC236}">
                <a16:creationId xmlns:a16="http://schemas.microsoft.com/office/drawing/2014/main" id="{5F944F6C-0B87-1216-7086-ABCACBD103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7681" y="2715138"/>
            <a:ext cx="3582563" cy="3379977"/>
          </a:xfrm>
          <a:prstGeom prst="rect">
            <a:avLst/>
          </a:prstGeom>
        </p:spPr>
      </p:pic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F798AE65-4F91-8B9A-1382-EDA9BD77E5A2}"/>
              </a:ext>
            </a:extLst>
          </p:cNvPr>
          <p:cNvCxnSpPr>
            <a:cxnSpLocks/>
          </p:cNvCxnSpPr>
          <p:nvPr/>
        </p:nvCxnSpPr>
        <p:spPr>
          <a:xfrm flipH="1" flipV="1">
            <a:off x="6650183" y="4960565"/>
            <a:ext cx="774074" cy="1590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27AF1E9-C334-BB1F-E0B4-F90F047DD4EC}"/>
              </a:ext>
            </a:extLst>
          </p:cNvPr>
          <p:cNvSpPr txBox="1"/>
          <p:nvPr/>
        </p:nvSpPr>
        <p:spPr>
          <a:xfrm>
            <a:off x="7509678" y="4519413"/>
            <a:ext cx="1592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/>
              <a:t>The model is expected to hold in the highest bin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08B5667A-D47B-A2A7-A113-7726A98FD7BC}"/>
              </a:ext>
            </a:extLst>
          </p:cNvPr>
          <p:cNvCxnSpPr>
            <a:cxnSpLocks/>
          </p:cNvCxnSpPr>
          <p:nvPr/>
        </p:nvCxnSpPr>
        <p:spPr>
          <a:xfrm flipH="1">
            <a:off x="4572000" y="3429000"/>
            <a:ext cx="2206305" cy="19656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23642B5-7C4E-62B8-CA30-C5853EC72C3C}"/>
              </a:ext>
            </a:extLst>
          </p:cNvPr>
          <p:cNvSpPr txBox="1"/>
          <p:nvPr/>
        </p:nvSpPr>
        <p:spPr>
          <a:xfrm>
            <a:off x="6785429" y="2908072"/>
            <a:ext cx="2358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/>
              <a:t>Model underestimates lower bins, conservative estimates</a:t>
            </a:r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5416A905-BC27-A8BA-A480-90CDACEDC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57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8997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D93AF-2240-B561-FE49-9B9C91A6E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>
            <a:extLst>
              <a:ext uri="{FF2B5EF4-FFF2-40B4-BE49-F238E27FC236}">
                <a16:creationId xmlns:a16="http://schemas.microsoft.com/office/drawing/2014/main" id="{6651DF3E-160E-DF78-7D7B-20DDA9FFCBB0}"/>
              </a:ext>
            </a:extLst>
          </p:cNvPr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noProof="0" dirty="0"/>
              <a:t>Semi-inclusive photoproduction (vector ex)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F590F3D-A68C-9B49-BEEE-695D8238896E}"/>
              </a:ext>
            </a:extLst>
          </p:cNvPr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noProof="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C28720C-0057-BA2E-484F-9FFB29ACD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88" y="2945351"/>
            <a:ext cx="2351770" cy="29261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XYZ have so far not been seen in photoproduction: independent confirmation…">
                <a:extLst>
                  <a:ext uri="{FF2B5EF4-FFF2-40B4-BE49-F238E27FC236}">
                    <a16:creationId xmlns:a16="http://schemas.microsoft.com/office/drawing/2014/main" id="{79448959-49C7-D282-A52D-B95EF1C91823}"/>
                  </a:ext>
                </a:extLst>
              </p:cNvPr>
              <p:cNvSpPr txBox="1"/>
              <p:nvPr/>
            </p:nvSpPr>
            <p:spPr>
              <a:xfrm>
                <a:off x="314267" y="1138258"/>
                <a:ext cx="8487185" cy="131132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35719" tIns="35719" rIns="35719" bIns="35719" anchor="ctr">
                <a:normAutofit lnSpcReduction="10000"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noProof="0" dirty="0"/>
                  <a:t>PDFs encode the information about </a:t>
                </a:r>
                <a14:m>
                  <m:oMath xmlns:m="http://schemas.openxmlformats.org/officeDocument/2006/math">
                    <m:r>
                      <a:rPr lang="en-US" sz="1758" b="0" i="1" noProof="0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sz="1758" b="0" i="1" noProof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758" b="0" i="1" noProof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1758" noProof="0" dirty="0"/>
                  <a:t> inclusive scattering </a:t>
                </a:r>
                <a:br>
                  <a:rPr lang="en-US" sz="1758" noProof="0" dirty="0"/>
                </a:br>
                <a:r>
                  <a:rPr lang="en-US" sz="1758" noProof="0" dirty="0"/>
                  <a:t>for different photon polarizations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noProof="0" dirty="0"/>
                  <a:t>Using VMD, one can infer the </a:t>
                </a:r>
                <a14:m>
                  <m:oMath xmlns:m="http://schemas.openxmlformats.org/officeDocument/2006/math">
                    <m:r>
                      <a:rPr lang="en-US" sz="1758" b="0" i="1" noProof="0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sz="1758" b="0" i="1" noProof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758" b="0" i="1" noProof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1758" noProof="0" dirty="0"/>
                  <a:t> and </a:t>
                </a:r>
                <a14:m>
                  <m:oMath xmlns:m="http://schemas.openxmlformats.org/officeDocument/2006/math">
                    <m:r>
                      <a:rPr lang="en-US" sz="1758" b="0" i="1" noProof="0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1758" b="0" i="1" noProof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758" b="0" i="1" noProof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1758" noProof="0" dirty="0"/>
                  <a:t> inclusive cross sections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noProof="0" dirty="0"/>
                  <a:t>We use the phenomenological parametrization in the resonance region</a:t>
                </a:r>
              </a:p>
              <a:p>
                <a:pPr algn="r">
                  <a:buClr>
                    <a:srgbClr val="C00000"/>
                  </a:buClr>
                  <a:buSzPct val="145000"/>
                  <a:defRPr sz="2500" b="0"/>
                </a:pPr>
                <a:r>
                  <a:rPr lang="en-US" sz="1758" noProof="0" dirty="0">
                    <a:solidFill>
                      <a:schemeClr val="accent1"/>
                    </a:solidFill>
                  </a:rPr>
                  <a:t>Christy and </a:t>
                </a:r>
                <a:r>
                  <a:rPr lang="en-US" sz="1758" noProof="0" dirty="0" err="1">
                    <a:solidFill>
                      <a:schemeClr val="accent1"/>
                    </a:solidFill>
                  </a:rPr>
                  <a:t>Bosted</a:t>
                </a:r>
                <a:r>
                  <a:rPr lang="en-US" sz="1758" noProof="0" dirty="0">
                    <a:solidFill>
                      <a:schemeClr val="accent1"/>
                    </a:solidFill>
                  </a:rPr>
                  <a:t>, PRC</a:t>
                </a:r>
              </a:p>
            </p:txBody>
          </p:sp>
        </mc:Choice>
        <mc:Fallback xmlns="">
          <p:sp>
            <p:nvSpPr>
              <p:cNvPr id="7" name="XYZ have so far not been seen in photoproduction: independent confirmation…">
                <a:extLst>
                  <a:ext uri="{FF2B5EF4-FFF2-40B4-BE49-F238E27FC236}">
                    <a16:creationId xmlns:a16="http://schemas.microsoft.com/office/drawing/2014/main" id="{79448959-49C7-D282-A52D-B95EF1C918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67" y="1138258"/>
                <a:ext cx="8487185" cy="1311327"/>
              </a:xfrm>
              <a:prstGeom prst="rect">
                <a:avLst/>
              </a:prstGeom>
              <a:blipFill>
                <a:blip r:embed="rId4"/>
                <a:stretch>
                  <a:fillRect l="-1796" t="-11628" r="-1149" b="-651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ABEE2BCE-1131-8D11-2CF0-87C4CD257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en-US" sz="2000" noProof="0" smtClean="0">
                <a:solidFill>
                  <a:schemeClr val="bg1">
                    <a:lumMod val="50000"/>
                  </a:schemeClr>
                </a:solidFill>
              </a:rPr>
              <a:t>58</a:t>
            </a:fld>
            <a:endParaRPr lang="en-US" sz="2000" noProof="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5D807EC1-FE3D-B8DA-B348-574FFC6C01C9}"/>
                  </a:ext>
                </a:extLst>
              </p:cNvPr>
              <p:cNvSpPr txBox="1"/>
              <p:nvPr/>
            </p:nvSpPr>
            <p:spPr>
              <a:xfrm>
                <a:off x="659159" y="4223749"/>
                <a:ext cx="62857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noProof="0" smtClean="0">
                          <a:latin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en-US" noProof="0" dirty="0"/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5D807EC1-FE3D-B8DA-B348-574FFC6C01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159" y="4223749"/>
                <a:ext cx="628570" cy="369332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oogle Shape;544;p42">
            <a:extLst>
              <a:ext uri="{FF2B5EF4-FFF2-40B4-BE49-F238E27FC236}">
                <a16:creationId xmlns:a16="http://schemas.microsoft.com/office/drawing/2014/main" id="{E8632D27-2319-DA5A-A2E6-B03644CCE769}"/>
              </a:ext>
            </a:extLst>
          </p:cNvPr>
          <p:cNvGrpSpPr/>
          <p:nvPr/>
        </p:nvGrpSpPr>
        <p:grpSpPr>
          <a:xfrm>
            <a:off x="2573758" y="2864285"/>
            <a:ext cx="3497875" cy="3338107"/>
            <a:chOff x="1674798" y="1153232"/>
            <a:chExt cx="4784675" cy="4503725"/>
          </a:xfrm>
        </p:grpSpPr>
        <p:pic>
          <p:nvPicPr>
            <p:cNvPr id="10" name="Google Shape;545;p42">
              <a:extLst>
                <a:ext uri="{FF2B5EF4-FFF2-40B4-BE49-F238E27FC236}">
                  <a16:creationId xmlns:a16="http://schemas.microsoft.com/office/drawing/2014/main" id="{A0C8F10C-8879-63C8-47E3-D092E3D35A00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674798" y="1153232"/>
              <a:ext cx="4784675" cy="45037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546;p42">
              <a:extLst>
                <a:ext uri="{FF2B5EF4-FFF2-40B4-BE49-F238E27FC236}">
                  <a16:creationId xmlns:a16="http://schemas.microsoft.com/office/drawing/2014/main" id="{CF8604D5-5368-BF94-15E9-01D327886C51}"/>
                </a:ext>
              </a:extLst>
            </p:cNvPr>
            <p:cNvSpPr txBox="1"/>
            <p:nvPr/>
          </p:nvSpPr>
          <p:spPr>
            <a:xfrm>
              <a:off x="4198089" y="3269115"/>
              <a:ext cx="1621500" cy="41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 i="1" noProof="0" dirty="0">
                  <a:solidFill>
                    <a:schemeClr val="accent3"/>
                  </a:solidFill>
                </a:rPr>
                <a:t>Exclusive alone </a:t>
              </a:r>
              <a:endParaRPr lang="en-US" sz="1100" b="1" noProof="0" dirty="0">
                <a:solidFill>
                  <a:schemeClr val="accent3"/>
                </a:solidFill>
              </a:endParaRPr>
            </a:p>
          </p:txBody>
        </p:sp>
        <p:cxnSp>
          <p:nvCxnSpPr>
            <p:cNvPr id="14" name="Google Shape;547;p42">
              <a:extLst>
                <a:ext uri="{FF2B5EF4-FFF2-40B4-BE49-F238E27FC236}">
                  <a16:creationId xmlns:a16="http://schemas.microsoft.com/office/drawing/2014/main" id="{01721B90-55A6-60C1-07E8-E72BB60F4B57}"/>
                </a:ext>
              </a:extLst>
            </p:cNvPr>
            <p:cNvCxnSpPr/>
            <p:nvPr/>
          </p:nvCxnSpPr>
          <p:spPr>
            <a:xfrm rot="10800000" flipH="1">
              <a:off x="5225583" y="3077664"/>
              <a:ext cx="286200" cy="256500"/>
            </a:xfrm>
            <a:prstGeom prst="straightConnector1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5" name="Google Shape;548;p42">
              <a:extLst>
                <a:ext uri="{FF2B5EF4-FFF2-40B4-BE49-F238E27FC236}">
                  <a16:creationId xmlns:a16="http://schemas.microsoft.com/office/drawing/2014/main" id="{5C91471F-E117-C6DC-55EB-72FAC6E1B43C}"/>
                </a:ext>
              </a:extLst>
            </p:cNvPr>
            <p:cNvCxnSpPr/>
            <p:nvPr/>
          </p:nvCxnSpPr>
          <p:spPr>
            <a:xfrm>
              <a:off x="4728879" y="3692134"/>
              <a:ext cx="236100" cy="135000"/>
            </a:xfrm>
            <a:prstGeom prst="straightConnector1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pic>
        <p:nvPicPr>
          <p:cNvPr id="18" name="Immagine 17">
            <a:extLst>
              <a:ext uri="{FF2B5EF4-FFF2-40B4-BE49-F238E27FC236}">
                <a16:creationId xmlns:a16="http://schemas.microsoft.com/office/drawing/2014/main" id="{94A23365-FB42-8AE8-F442-EE9D73E9F6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1633" y="2864285"/>
            <a:ext cx="3073850" cy="292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8012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36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it-IT" sz="3600" dirty="0"/>
                  <a:t> </a:t>
                </a:r>
                <a:r>
                  <a:rPr lang="it-IT" sz="3600" dirty="0" err="1"/>
                  <a:t>photoproduction</a:t>
                </a:r>
                <a:r>
                  <a:rPr lang="it-IT" sz="3600" dirty="0"/>
                  <a:t> </a:t>
                </a:r>
                <a:r>
                  <a:rPr lang="it-IT" sz="3600" dirty="0" err="1"/>
                  <a:t>at</a:t>
                </a:r>
                <a:r>
                  <a:rPr lang="it-IT" sz="3600" dirty="0"/>
                  <a:t> </a:t>
                </a:r>
                <a:r>
                  <a:rPr lang="it-IT" sz="3600" dirty="0" err="1"/>
                  <a:t>threshold</a:t>
                </a:r>
                <a:endParaRPr lang="it-IT" sz="3600" dirty="0"/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6E0E192-F99A-D2E1-CC54-7344CF46F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902" y="1440036"/>
            <a:ext cx="3810532" cy="207674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CE8CB1E-8504-A752-20F9-E76DF97C859A}"/>
              </a:ext>
            </a:extLst>
          </p:cNvPr>
          <p:cNvSpPr txBox="1"/>
          <p:nvPr/>
        </p:nvSpPr>
        <p:spPr>
          <a:xfrm>
            <a:off x="4062136" y="1585854"/>
            <a:ext cx="50056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The common lore </a:t>
            </a:r>
            <a:r>
              <a:rPr lang="it-IT" sz="2200" dirty="0" err="1"/>
              <a:t>is</a:t>
            </a:r>
            <a:r>
              <a:rPr lang="it-IT" sz="2200" dirty="0"/>
              <a:t> </a:t>
            </a:r>
            <a:r>
              <a:rPr lang="it-IT" sz="2200" dirty="0" err="1"/>
              <a:t>that</a:t>
            </a:r>
            <a:r>
              <a:rPr lang="it-IT" sz="2200" dirty="0"/>
              <a:t> the study of</a:t>
            </a:r>
            <a:br>
              <a:rPr lang="it-IT" sz="2200" dirty="0"/>
            </a:br>
            <a:r>
              <a:rPr lang="it-IT" sz="2200" dirty="0" err="1"/>
              <a:t>vector</a:t>
            </a:r>
            <a:r>
              <a:rPr lang="it-IT" sz="2200" dirty="0"/>
              <a:t> </a:t>
            </a:r>
            <a:r>
              <a:rPr lang="it-IT" sz="2200" dirty="0" err="1"/>
              <a:t>quarkonium</a:t>
            </a:r>
            <a:r>
              <a:rPr lang="it-IT" sz="2200" dirty="0"/>
              <a:t> </a:t>
            </a:r>
            <a:r>
              <a:rPr lang="it-IT" sz="2200" dirty="0" err="1"/>
              <a:t>photoproduction</a:t>
            </a:r>
            <a:r>
              <a:rPr lang="it-IT" sz="2200" dirty="0"/>
              <a:t> </a:t>
            </a:r>
            <a:r>
              <a:rPr lang="it-IT" sz="2200" dirty="0" err="1"/>
              <a:t>at</a:t>
            </a:r>
            <a:r>
              <a:rPr lang="it-IT" sz="2200" dirty="0"/>
              <a:t> </a:t>
            </a:r>
            <a:r>
              <a:rPr lang="it-IT" sz="2200" dirty="0" err="1"/>
              <a:t>threshold</a:t>
            </a:r>
            <a:r>
              <a:rPr lang="it-IT" sz="2200" dirty="0"/>
              <a:t> </a:t>
            </a:r>
            <a:r>
              <a:rPr lang="it-IT" sz="2200" dirty="0" err="1"/>
              <a:t>is</a:t>
            </a:r>
            <a:r>
              <a:rPr lang="it-IT" sz="2200" dirty="0"/>
              <a:t> </a:t>
            </a:r>
            <a:r>
              <a:rPr lang="it-IT" sz="2200" dirty="0" err="1"/>
              <a:t>directly</a:t>
            </a:r>
            <a:r>
              <a:rPr lang="it-IT" sz="2200" dirty="0"/>
              <a:t> </a:t>
            </a:r>
            <a:r>
              <a:rPr lang="it-IT" sz="2200" dirty="0" err="1"/>
              <a:t>related</a:t>
            </a:r>
            <a:r>
              <a:rPr lang="it-IT" sz="2200" dirty="0"/>
              <a:t> to </a:t>
            </a:r>
            <a:r>
              <a:rPr lang="it-IT" sz="2200" dirty="0" err="1"/>
              <a:t>nucleon</a:t>
            </a:r>
            <a:r>
              <a:rPr lang="it-IT" sz="2200" dirty="0"/>
              <a:t> </a:t>
            </a:r>
            <a:r>
              <a:rPr lang="it-IT" sz="2200" dirty="0" err="1"/>
              <a:t>matrix</a:t>
            </a:r>
            <a:r>
              <a:rPr lang="it-IT" sz="2200" dirty="0"/>
              <a:t> </a:t>
            </a:r>
            <a:r>
              <a:rPr lang="it-IT" sz="2200" dirty="0" err="1"/>
              <a:t>elements</a:t>
            </a:r>
            <a:endParaRPr lang="it-IT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04A238B4-A75F-158C-9C11-D41EF483C2D8}"/>
                  </a:ext>
                </a:extLst>
              </p:cNvPr>
              <p:cNvSpPr txBox="1"/>
              <p:nvPr/>
            </p:nvSpPr>
            <p:spPr>
              <a:xfrm>
                <a:off x="335259" y="3694517"/>
                <a:ext cx="7795660" cy="23503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 err="1"/>
                  <a:t>Assumptions</a:t>
                </a:r>
                <a:r>
                  <a:rPr lang="it-IT" b="1" dirty="0"/>
                  <a:t>: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it-IT" dirty="0" err="1"/>
                  <a:t>Factorization</a:t>
                </a:r>
                <a:r>
                  <a:rPr lang="it-IT" dirty="0"/>
                  <a:t> </a:t>
                </a:r>
                <a:r>
                  <a:rPr lang="it-IT" dirty="0" err="1"/>
                  <a:t>proof</a:t>
                </a:r>
                <a:r>
                  <a:rPr lang="it-IT" dirty="0"/>
                  <a:t> for </a:t>
                </a:r>
                <a:r>
                  <a:rPr lang="it-IT" dirty="0" err="1"/>
                  <a:t>timelike</a:t>
                </a:r>
                <a:r>
                  <a:rPr lang="it-IT" dirty="0"/>
                  <a:t> DVCS can be </a:t>
                </a:r>
                <a:r>
                  <a:rPr lang="it-IT" dirty="0" err="1"/>
                  <a:t>extended</a:t>
                </a:r>
                <a:r>
                  <a:rPr lang="it-IT" dirty="0"/>
                  <a:t> </a:t>
                </a:r>
                <a:r>
                  <a:rPr lang="it-IT" dirty="0" err="1"/>
                  <a:t>at</a:t>
                </a:r>
                <a:r>
                  <a:rPr lang="it-IT" dirty="0"/>
                  <a:t> </a:t>
                </a:r>
                <a:r>
                  <a:rPr lang="it-IT" dirty="0" err="1"/>
                  <a:t>threshold</a:t>
                </a:r>
                <a:br>
                  <a:rPr lang="it-IT" dirty="0"/>
                </a:br>
                <a:r>
                  <a:rPr lang="it-IT" dirty="0" err="1"/>
                  <a:t>as</a:t>
                </a:r>
                <a:r>
                  <a:rPr lang="it-IT" dirty="0"/>
                  <a:t> the heavy quark mass plays the </a:t>
                </a:r>
                <a:r>
                  <a:rPr lang="it-IT" dirty="0" err="1"/>
                  <a:t>role</a:t>
                </a:r>
                <a:r>
                  <a:rPr lang="it-IT" dirty="0"/>
                  <a:t> of a hard scale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it-IT" dirty="0"/>
                  <a:t>The top vertex </a:t>
                </a:r>
                <a:r>
                  <a:rPr lang="it-IT" dirty="0" err="1"/>
                  <a:t>contains</a:t>
                </a:r>
                <a:r>
                  <a:rPr lang="it-IT" dirty="0"/>
                  <a:t> the </a:t>
                </a:r>
                <a:r>
                  <a:rPr lang="it-IT" dirty="0" err="1"/>
                  <a:t>trivial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it-IT" dirty="0"/>
                  <a:t>-</a:t>
                </a:r>
                <a14:m>
                  <m:oMath xmlns:m="http://schemas.openxmlformats.org/officeDocument/2006/math"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coupling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  <m:d>
                              <m:d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dirty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it-IT" dirty="0"/>
                  <a:t>The </a:t>
                </a:r>
                <a:r>
                  <a:rPr lang="it-IT" dirty="0" err="1"/>
                  <a:t>exchange</a:t>
                </a:r>
                <a:r>
                  <a:rPr lang="it-IT" dirty="0"/>
                  <a:t> of </a:t>
                </a:r>
                <a:r>
                  <a:rPr lang="it-IT" dirty="0" err="1"/>
                  <a:t>anything</a:t>
                </a:r>
                <a:r>
                  <a:rPr lang="it-IT" dirty="0"/>
                  <a:t> </a:t>
                </a:r>
                <a:r>
                  <a:rPr lang="it-IT" dirty="0" err="1"/>
                  <a:t>but</a:t>
                </a:r>
                <a:r>
                  <a:rPr lang="it-IT" dirty="0"/>
                  <a:t> </a:t>
                </a:r>
                <a:r>
                  <a:rPr lang="it-IT" dirty="0" err="1"/>
                  <a:t>gluons</a:t>
                </a:r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(OZI-, mass-) </a:t>
                </a:r>
                <a:r>
                  <a:rPr lang="it-IT" dirty="0" err="1"/>
                  <a:t>suppressed</a:t>
                </a:r>
                <a:endParaRPr lang="it-IT" dirty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it-IT" dirty="0"/>
                  <a:t>The </a:t>
                </a:r>
                <a:r>
                  <a:rPr lang="it-IT" dirty="0" err="1"/>
                  <a:t>exchange</a:t>
                </a:r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</a:t>
                </a:r>
                <a:r>
                  <a:rPr lang="it-IT" dirty="0" err="1"/>
                  <a:t>dynamically</a:t>
                </a:r>
                <a:r>
                  <a:rPr lang="it-IT" dirty="0"/>
                  <a:t> </a:t>
                </a:r>
                <a:r>
                  <a:rPr lang="it-IT" dirty="0" err="1"/>
                  <a:t>dominated</a:t>
                </a:r>
                <a:r>
                  <a:rPr lang="it-IT" dirty="0"/>
                  <a:t> by </a:t>
                </a:r>
                <a:r>
                  <a:rPr lang="it-IT" dirty="0" err="1"/>
                  <a:t>gluons</a:t>
                </a:r>
                <a:r>
                  <a:rPr lang="it-IT" dirty="0"/>
                  <a:t> </a:t>
                </a:r>
                <a:r>
                  <a:rPr lang="it-IT" dirty="0" err="1"/>
                  <a:t>carrying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it-IT" dirty="0"/>
              </a:p>
              <a:p>
                <a:pPr marL="342900" indent="-342900">
                  <a:buFont typeface="+mj-lt"/>
                  <a:buAutoNum type="arabicPeriod"/>
                </a:pPr>
                <a:endParaRPr lang="it-IT" dirty="0"/>
              </a:p>
              <a:p>
                <a:r>
                  <a:rPr lang="it-IT" dirty="0" err="1"/>
                  <a:t>Then</a:t>
                </a:r>
                <a:r>
                  <a:rPr lang="it-IT" dirty="0"/>
                  <a:t> one </a:t>
                </a:r>
                <a:r>
                  <a:rPr lang="it-IT" dirty="0" err="1"/>
                  <a:t>extracts</a:t>
                </a:r>
                <a:r>
                  <a:rPr lang="it-IT" dirty="0"/>
                  <a:t> </a:t>
                </a:r>
                <a:r>
                  <a:rPr lang="it-IT" dirty="0" err="1"/>
                  <a:t>matrix</a:t>
                </a:r>
                <a:r>
                  <a:rPr lang="it-IT" dirty="0"/>
                  <a:t> </a:t>
                </a:r>
                <a:r>
                  <a:rPr lang="it-IT" dirty="0" err="1"/>
                  <a:t>element</a:t>
                </a:r>
                <a:r>
                  <a:rPr lang="it-IT" dirty="0"/>
                  <a:t> of the energy </a:t>
                </a:r>
                <a:r>
                  <a:rPr lang="it-IT" dirty="0" err="1"/>
                  <a:t>momentum</a:t>
                </a:r>
                <a:r>
                  <a:rPr lang="it-IT" dirty="0"/>
                  <a:t> </a:t>
                </a:r>
                <a:r>
                  <a:rPr lang="it-IT" dirty="0" err="1"/>
                  <a:t>tensor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  <m:e>
                        <m:sSub>
                          <m:sSub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𝜇𝜈</m:t>
                            </m:r>
                          </m:sub>
                        </m:s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(0)</m:t>
                        </m:r>
                      </m:e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04A238B4-A75F-158C-9C11-D41EF483C2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59" y="3694517"/>
                <a:ext cx="7795660" cy="2350387"/>
              </a:xfrm>
              <a:prstGeom prst="rect">
                <a:avLst/>
              </a:prstGeom>
              <a:blipFill>
                <a:blip r:embed="rId5"/>
                <a:stretch>
                  <a:fillRect l="-704" t="-1295" b="-233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04C3A6C-1CE5-10FF-D358-9D55E971E481}"/>
              </a:ext>
            </a:extLst>
          </p:cNvPr>
          <p:cNvSpPr txBox="1"/>
          <p:nvPr/>
        </p:nvSpPr>
        <p:spPr>
          <a:xfrm>
            <a:off x="1897812" y="2645742"/>
            <a:ext cx="6928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 dirty="0"/>
              <a:t>GPD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A8C85650-DF1F-73C2-9A45-7E912FE62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777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\\172.16.3.32\Dropbox\università2\polosa\X3872\cortona\x3872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36" y="1977324"/>
            <a:ext cx="4237761" cy="306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\\172.16.3.32\Dropbox\università2\polosa\X3872\cortona\x3872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4" y="1218175"/>
            <a:ext cx="2047175" cy="259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\\172.16.3.32\Dropbox\università2\polosa\X3872\cortona\x3872-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34" y="4216256"/>
            <a:ext cx="3272885" cy="219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5183478" y="834631"/>
                <a:ext cx="4037074" cy="4424979"/>
              </a:xfrm>
            </p:spPr>
            <p:txBody>
              <a:bodyPr>
                <a:normAutofit/>
              </a:bodyPr>
              <a:lstStyle/>
              <a:p>
                <a:r>
                  <a:rPr lang="it-IT" dirty="0">
                    <a:solidFill>
                      <a:schemeClr val="tx1"/>
                    </a:solidFill>
                  </a:rPr>
                  <a:t>Discovered in </a:t>
                </a:r>
                <a:br>
                  <a:rPr lang="it-IT" dirty="0">
                    <a:solidFill>
                      <a:schemeClr val="tx1"/>
                    </a:solidFill>
                  </a:rPr>
                </a:b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𝜋𝜋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dirty="0">
                  <a:solidFill>
                    <a:srgbClr val="FF0000"/>
                  </a:solidFill>
                </a:endParaRPr>
              </a:p>
              <a:p>
                <a:r>
                  <a:rPr lang="it-IT" dirty="0">
                    <a:solidFill>
                      <a:schemeClr val="tx1"/>
                    </a:solidFill>
                  </a:rPr>
                  <a:t>Quantum numbers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</m:oMath>
                </a14:m>
                <a:endParaRPr lang="it-IT" dirty="0">
                  <a:solidFill>
                    <a:schemeClr val="tx1"/>
                  </a:solidFill>
                </a:endParaRPr>
              </a:p>
              <a:p>
                <a:r>
                  <a:rPr lang="it-IT" dirty="0">
                    <a:solidFill>
                      <a:srgbClr val="FF0000"/>
                    </a:solidFill>
                  </a:rPr>
                  <a:t>Very close </a:t>
                </a:r>
                <a:r>
                  <a:rPr lang="it-IT" dirty="0">
                    <a:solidFill>
                      <a:schemeClr val="tx1"/>
                    </a:solidFill>
                  </a:rPr>
                  <a:t>to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𝐷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chemeClr val="tx1"/>
                    </a:solidFill>
                  </a:rPr>
                  <a:t> threshold</a:t>
                </a:r>
              </a:p>
              <a:p>
                <a:r>
                  <a:rPr lang="it-IT" dirty="0">
                    <a:solidFill>
                      <a:srgbClr val="FF0000"/>
                    </a:solidFill>
                  </a:rPr>
                  <a:t>Too narrow </a:t>
                </a:r>
                <a:r>
                  <a:rPr lang="it-IT" dirty="0">
                    <a:solidFill>
                      <a:schemeClr val="tx1"/>
                    </a:solidFill>
                  </a:rPr>
                  <a:t>for an above-treshold charmonium</a:t>
                </a:r>
              </a:p>
              <a:p>
                <a:r>
                  <a:rPr lang="it-IT" dirty="0">
                    <a:solidFill>
                      <a:srgbClr val="FF0000"/>
                    </a:solidFill>
                  </a:rPr>
                  <a:t>Isospin violation </a:t>
                </a:r>
                <a:r>
                  <a:rPr lang="it-IT" dirty="0">
                    <a:solidFill>
                      <a:schemeClr val="tx1"/>
                    </a:solidFill>
                  </a:rPr>
                  <a:t>too big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Γ</m:t>
                        </m:r>
                        <m:d>
                          <m:dPr>
                            <m:ctrlPr>
                              <a:rPr lang="el-G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𝑋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→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𝐽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/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𝜓</m:t>
                            </m:r>
                            <m:r>
                              <m:rPr>
                                <m:nor/>
                              </m:rPr>
                              <a:rPr lang="it-IT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  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𝜔</m:t>
                            </m:r>
                          </m:e>
                        </m:d>
                      </m:num>
                      <m:den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Γ</m:t>
                        </m:r>
                        <m:d>
                          <m:dPr>
                            <m:ctrlPr>
                              <a:rPr lang="el-G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𝑋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→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𝐽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/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𝜓</m:t>
                            </m:r>
                            <m:r>
                              <m:rPr>
                                <m:nor/>
                              </m:rPr>
                              <a:rPr lang="it-IT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  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𝜌</m:t>
                            </m:r>
                          </m:e>
                        </m:d>
                      </m:den>
                    </m:f>
                    <m:r>
                      <a:rPr lang="el-GR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~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1.1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±0.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4</m:t>
                    </m:r>
                  </m:oMath>
                </a14:m>
                <a:endParaRPr lang="it-IT" dirty="0">
                  <a:solidFill>
                    <a:schemeClr val="accent1"/>
                  </a:solidFill>
                </a:endParaRPr>
              </a:p>
              <a:p>
                <a:r>
                  <a:rPr lang="it-IT" dirty="0">
                    <a:solidFill>
                      <a:srgbClr val="0000FF"/>
                    </a:solidFill>
                  </a:rPr>
                  <a:t>Mass</a:t>
                </a:r>
                <a:r>
                  <a:rPr lang="it-IT" dirty="0">
                    <a:solidFill>
                      <a:schemeClr val="tx1"/>
                    </a:solidFill>
                  </a:rPr>
                  <a:t> prediction not compatible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(2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dirty="0">
                  <a:solidFill>
                    <a:schemeClr val="tx1"/>
                  </a:solidFill>
                </a:endParaRPr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9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83478" y="834631"/>
                <a:ext cx="4037074" cy="4424979"/>
              </a:xfrm>
              <a:blipFill>
                <a:blip r:embed="rId5"/>
                <a:stretch>
                  <a:fillRect l="-1961" t="-509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5"/>
              <p:cNvSpPr txBox="1"/>
              <p:nvPr/>
            </p:nvSpPr>
            <p:spPr>
              <a:xfrm>
                <a:off x="5164973" y="5044758"/>
                <a:ext cx="4074085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00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=3871.65±0.06 </m:t>
                    </m:r>
                  </m:oMath>
                </a14:m>
                <a:r>
                  <a:rPr lang="it-IT" sz="2000" b="0" i="0" dirty="0">
                    <a:latin typeface="Cambria Math" panose="02040503050406030204" pitchFamily="18" charset="0"/>
                  </a:rPr>
                  <a:t>MeV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sSup>
                            <m:sSup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=−3±192 </m:t>
                      </m:r>
                      <m:r>
                        <m:rPr>
                          <m:nor/>
                        </m:rPr>
                        <a:rPr lang="it-IT" sz="2000" b="0" i="0" smtClean="0">
                          <a:latin typeface="Cambria Math" panose="02040503050406030204" pitchFamily="18" charset="0"/>
                        </a:rPr>
                        <m:t>keV</m:t>
                      </m:r>
                    </m:oMath>
                  </m:oMathPara>
                </a14:m>
                <a:endParaRPr lang="it-IT" sz="2000" b="0" i="0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00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it-IT" sz="2000" b="0" i="0" smtClean="0">
                            <a:latin typeface="Cambria Math" panose="02040503050406030204" pitchFamily="18" charset="0"/>
                          </a:rPr>
                          <m:t>BW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=1.19±0.2</m:t>
                    </m:r>
                    <m:r>
                      <m:rPr>
                        <m:nor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1 </m:t>
                    </m:r>
                    <m:r>
                      <m:rPr>
                        <m:nor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it-IT" sz="2000" dirty="0"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CasellaDiTes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4973" y="5044758"/>
                <a:ext cx="4074085" cy="1015663"/>
              </a:xfrm>
              <a:prstGeom prst="rect">
                <a:avLst/>
              </a:prstGeom>
              <a:blipFill>
                <a:blip r:embed="rId6"/>
                <a:stretch>
                  <a:fillRect t="-3614" b="-241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r>
                  <a:rPr lang="it-IT" sz="3600" dirty="0"/>
                  <a:t> </a:t>
                </a:r>
              </a:p>
            </p:txBody>
          </p:sp>
        </mc:Choice>
        <mc:Fallback xmlns="">
          <p:sp>
            <p:nvSpPr>
              <p:cNvPr id="10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30498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Role</a:t>
            </a:r>
            <a:r>
              <a:rPr lang="it-IT" sz="3600" dirty="0"/>
              <a:t> of open charm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C839D905-7661-0A72-0C01-F6D17FE17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604" y="1261304"/>
            <a:ext cx="3388591" cy="282761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F612E1DB-34D7-126A-46D1-F3681C0B2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568" y="1256515"/>
            <a:ext cx="4137828" cy="2832406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98DB0B1-51A0-920B-53B2-4C8A6E2545C5}"/>
              </a:ext>
            </a:extLst>
          </p:cNvPr>
          <p:cNvSpPr txBox="1"/>
          <p:nvPr/>
        </p:nvSpPr>
        <p:spPr>
          <a:xfrm>
            <a:off x="124713" y="4235570"/>
            <a:ext cx="3315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C00000"/>
                </a:solidFill>
              </a:rPr>
              <a:t>Du</a:t>
            </a:r>
            <a:r>
              <a:rPr lang="it-IT" dirty="0">
                <a:solidFill>
                  <a:srgbClr val="C00000"/>
                </a:solidFill>
              </a:rPr>
              <a:t> et al. </a:t>
            </a:r>
            <a:r>
              <a:rPr lang="it-IT" dirty="0" err="1">
                <a:solidFill>
                  <a:srgbClr val="C00000"/>
                </a:solidFill>
              </a:rPr>
              <a:t>Eur.Phys.J.C</a:t>
            </a:r>
            <a:r>
              <a:rPr lang="it-IT" dirty="0">
                <a:solidFill>
                  <a:srgbClr val="C00000"/>
                </a:solidFill>
              </a:rPr>
              <a:t> 80, 11, 1053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FE599D7-97E1-E04A-B45E-C3D6FFA6D09E}"/>
              </a:ext>
            </a:extLst>
          </p:cNvPr>
          <p:cNvSpPr txBox="1"/>
          <p:nvPr/>
        </p:nvSpPr>
        <p:spPr>
          <a:xfrm>
            <a:off x="219604" y="4706815"/>
            <a:ext cx="85793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The </a:t>
            </a:r>
            <a:r>
              <a:rPr lang="it-IT" sz="2200" dirty="0" err="1"/>
              <a:t>role</a:t>
            </a:r>
            <a:r>
              <a:rPr lang="it-IT" sz="2200" dirty="0"/>
              <a:t> of intermediate open charm </a:t>
            </a:r>
            <a:r>
              <a:rPr lang="it-IT" sz="2200" dirty="0" err="1"/>
              <a:t>thresholds</a:t>
            </a:r>
            <a:r>
              <a:rPr lang="it-IT" sz="2200" dirty="0"/>
              <a:t> </a:t>
            </a:r>
            <a:r>
              <a:rPr lang="it-IT" sz="2200" dirty="0" err="1"/>
              <a:t>has</a:t>
            </a:r>
            <a:r>
              <a:rPr lang="it-IT" sz="2200" dirty="0"/>
              <a:t> </a:t>
            </a:r>
            <a:r>
              <a:rPr lang="it-IT" sz="2200" dirty="0" err="1"/>
              <a:t>been</a:t>
            </a:r>
            <a:r>
              <a:rPr lang="it-IT" sz="2200" dirty="0"/>
              <a:t> </a:t>
            </a:r>
            <a:r>
              <a:rPr lang="it-IT" sz="2200" dirty="0" err="1"/>
              <a:t>pointed</a:t>
            </a:r>
            <a:r>
              <a:rPr lang="it-IT" sz="2200" dirty="0"/>
              <a:t> out,</a:t>
            </a:r>
          </a:p>
          <a:p>
            <a:r>
              <a:rPr lang="it-IT" sz="2200" dirty="0" err="1"/>
              <a:t>Maybe</a:t>
            </a:r>
            <a:r>
              <a:rPr lang="it-IT" sz="2200" dirty="0"/>
              <a:t> «</a:t>
            </a:r>
            <a:r>
              <a:rPr lang="en-US" sz="2200" dirty="0"/>
              <a:t>all that glitters is not glue</a:t>
            </a:r>
            <a:r>
              <a:rPr lang="it-IT" sz="2200" dirty="0"/>
              <a:t>» ….</a:t>
            </a:r>
          </a:p>
          <a:p>
            <a:endParaRPr lang="it-IT" sz="2200" dirty="0"/>
          </a:p>
          <a:p>
            <a:r>
              <a:rPr lang="it-IT" dirty="0" err="1"/>
              <a:t>Calculation</a:t>
            </a:r>
            <a:r>
              <a:rPr lang="it-IT" dirty="0"/>
              <a:t> </a:t>
            </a:r>
            <a:r>
              <a:rPr lang="it-IT" dirty="0" err="1"/>
              <a:t>based</a:t>
            </a:r>
            <a:r>
              <a:rPr lang="it-IT" dirty="0"/>
              <a:t> on EFT and </a:t>
            </a:r>
            <a:r>
              <a:rPr lang="it-IT" dirty="0" err="1"/>
              <a:t>known</a:t>
            </a:r>
            <a:r>
              <a:rPr lang="it-IT" dirty="0"/>
              <a:t> </a:t>
            </a:r>
            <a:r>
              <a:rPr lang="it-IT" dirty="0" err="1"/>
              <a:t>couplings</a:t>
            </a:r>
            <a:r>
              <a:rPr lang="it-IT" dirty="0"/>
              <a:t>, S-</a:t>
            </a:r>
            <a:r>
              <a:rPr lang="it-IT" dirty="0" err="1"/>
              <a:t>wave</a:t>
            </a:r>
            <a:r>
              <a:rPr lang="it-IT" dirty="0"/>
              <a:t> </a:t>
            </a:r>
            <a:r>
              <a:rPr lang="it-IT" dirty="0" err="1"/>
              <a:t>saturates</a:t>
            </a:r>
            <a:r>
              <a:rPr lang="it-IT" dirty="0"/>
              <a:t> the cross </a:t>
            </a:r>
            <a:r>
              <a:rPr lang="it-IT" dirty="0" err="1"/>
              <a:t>section</a:t>
            </a:r>
            <a:endParaRPr lang="it-IT" dirty="0"/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E55EB838-0E56-AFA5-8ED3-C5C916DD1F86}"/>
              </a:ext>
            </a:extLst>
          </p:cNvPr>
          <p:cNvSpPr/>
          <p:nvPr/>
        </p:nvSpPr>
        <p:spPr>
          <a:xfrm>
            <a:off x="284672" y="2518912"/>
            <a:ext cx="3323523" cy="6642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98203F7-D9FB-B6CC-8078-9E3139D38813}"/>
              </a:ext>
            </a:extLst>
          </p:cNvPr>
          <p:cNvSpPr txBox="1"/>
          <p:nvPr/>
        </p:nvSpPr>
        <p:spPr>
          <a:xfrm>
            <a:off x="2915728" y="3038835"/>
            <a:ext cx="22554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Highly off-shell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t-</a:t>
            </a:r>
            <a:r>
              <a:rPr lang="it-IT" dirty="0" err="1">
                <a:solidFill>
                  <a:srgbClr val="FF0000"/>
                </a:solidFill>
              </a:rPr>
              <a:t>channel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propagators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9" name="Segnaposto numero diapositiva 10">
            <a:extLst>
              <a:ext uri="{FF2B5EF4-FFF2-40B4-BE49-F238E27FC236}">
                <a16:creationId xmlns:a16="http://schemas.microsoft.com/office/drawing/2014/main" id="{E7311ED0-1EEA-E892-744D-17E1FB46D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41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CE981E9-36ED-F318-E53F-CA992A9F0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15663"/>
            <a:ext cx="3798497" cy="271321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78DC7F4-14E4-B1F4-7E8F-887AF09690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0567" y="3431373"/>
            <a:ext cx="3798497" cy="2703378"/>
          </a:xfrm>
          <a:prstGeom prst="rect">
            <a:avLst/>
          </a:prstGeom>
        </p:spPr>
      </p:pic>
      <p:pic>
        <p:nvPicPr>
          <p:cNvPr id="8" name="Immagine 7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2055C945-B43C-97A7-CF93-98D11FD9F4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19" y="3654439"/>
            <a:ext cx="626385" cy="217355"/>
          </a:xfrm>
          <a:prstGeom prst="rect">
            <a:avLst/>
          </a:prstGeom>
        </p:spPr>
      </p:pic>
      <p:pic>
        <p:nvPicPr>
          <p:cNvPr id="9" name="Immagine 8" descr="Immagine che contiene Elementi grafici, Carattere, grafica, logo&#10;&#10;Descrizione generata automaticamente">
            <a:extLst>
              <a:ext uri="{FF2B5EF4-FFF2-40B4-BE49-F238E27FC236}">
                <a16:creationId xmlns:a16="http://schemas.microsoft.com/office/drawing/2014/main" id="{CB6D3788-CA36-2697-A197-AACF698E4C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881" y="4333067"/>
            <a:ext cx="626385" cy="217355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BC20BC1F-405E-C236-416F-6E8B67A6367C}"/>
              </a:ext>
            </a:extLst>
          </p:cNvPr>
          <p:cNvSpPr txBox="1"/>
          <p:nvPr/>
        </p:nvSpPr>
        <p:spPr>
          <a:xfrm>
            <a:off x="210038" y="5423377"/>
            <a:ext cx="18719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  <a:latin typeface="Calibri" panose="020F0502020204030204" pitchFamily="34" charset="0"/>
              </a:rPr>
              <a:t>PRC108, 025201</a:t>
            </a:r>
            <a:endParaRPr lang="it-IT" sz="1800" b="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36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it-IT" sz="3600" dirty="0"/>
                  <a:t> </a:t>
                </a:r>
                <a:r>
                  <a:rPr lang="it-IT" sz="3600" dirty="0" err="1"/>
                  <a:t>photoproduction</a:t>
                </a:r>
                <a:r>
                  <a:rPr lang="it-IT" sz="3600" dirty="0"/>
                  <a:t> </a:t>
                </a:r>
                <a:r>
                  <a:rPr lang="it-IT" sz="3600" dirty="0" err="1"/>
                  <a:t>at</a:t>
                </a:r>
                <a:r>
                  <a:rPr lang="it-IT" sz="3600" dirty="0"/>
                  <a:t> </a:t>
                </a:r>
                <a:r>
                  <a:rPr lang="it-IT" sz="3600" dirty="0" err="1"/>
                  <a:t>threshold</a:t>
                </a:r>
                <a:endParaRPr lang="it-IT" sz="3600" dirty="0"/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6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24FD8B28-5628-814C-FA18-492DB1FBD9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146571"/>
            <a:ext cx="5039428" cy="2172003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77C0210C-A389-D38B-4376-B564C5C14C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7182" y="2813100"/>
            <a:ext cx="1058046" cy="415782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C6B9789B-1ADC-7EF2-63DF-3934E6331A13}"/>
              </a:ext>
            </a:extLst>
          </p:cNvPr>
          <p:cNvSpPr txBox="1"/>
          <p:nvPr/>
        </p:nvSpPr>
        <p:spPr>
          <a:xfrm>
            <a:off x="186953" y="2983004"/>
            <a:ext cx="2167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b="0" dirty="0">
                <a:solidFill>
                  <a:srgbClr val="C00000"/>
                </a:solidFill>
                <a:latin typeface="Calibri" panose="020F0502020204030204" pitchFamily="34" charset="0"/>
              </a:rPr>
              <a:t>Nature 615, 813</a:t>
            </a:r>
            <a:endParaRPr lang="it-IT" sz="1800" b="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9E009423-E94A-A4B3-8ACF-F2B8D35CD7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55963" y="1439465"/>
            <a:ext cx="5170016" cy="1339873"/>
          </a:xfrm>
          <a:prstGeom prst="rect">
            <a:avLst/>
          </a:prstGeom>
        </p:spPr>
      </p:pic>
      <p:sp>
        <p:nvSpPr>
          <p:cNvPr id="22" name="Ovale 21">
            <a:extLst>
              <a:ext uri="{FF2B5EF4-FFF2-40B4-BE49-F238E27FC236}">
                <a16:creationId xmlns:a16="http://schemas.microsoft.com/office/drawing/2014/main" id="{F04F20E4-B4F1-C3B2-71DA-3761E287D1F7}"/>
              </a:ext>
            </a:extLst>
          </p:cNvPr>
          <p:cNvSpPr/>
          <p:nvPr/>
        </p:nvSpPr>
        <p:spPr>
          <a:xfrm>
            <a:off x="1018044" y="3894063"/>
            <a:ext cx="769060" cy="1009856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1E876F90-863B-A7F1-07A3-5B7D60578ACD}"/>
              </a:ext>
            </a:extLst>
          </p:cNvPr>
          <p:cNvCxnSpPr/>
          <p:nvPr/>
        </p:nvCxnSpPr>
        <p:spPr>
          <a:xfrm flipH="1" flipV="1">
            <a:off x="1820174" y="4441744"/>
            <a:ext cx="1207008" cy="189068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0BA15789-71D1-5B36-D5B3-CB17B6F0D07E}"/>
                  </a:ext>
                </a:extLst>
              </p:cNvPr>
              <p:cNvSpPr txBox="1"/>
              <p:nvPr/>
            </p:nvSpPr>
            <p:spPr>
              <a:xfrm>
                <a:off x="3139174" y="4324986"/>
                <a:ext cx="190025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>
                    <a:solidFill>
                      <a:srgbClr val="0000FF"/>
                    </a:solidFill>
                  </a:rPr>
                  <a:t>Cusp </a:t>
                </a:r>
                <a:r>
                  <a:rPr lang="it-IT" dirty="0" err="1">
                    <a:solidFill>
                      <a:srgbClr val="0000FF"/>
                    </a:solidFill>
                  </a:rPr>
                  <a:t>at</a:t>
                </a:r>
                <a:r>
                  <a:rPr lang="it-IT" dirty="0">
                    <a:solidFill>
                      <a:srgbClr val="0000FF"/>
                    </a:solidFill>
                  </a:rPr>
                  <a:t>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acc>
                      <m:accPr>
                        <m:chr m:val="̅"/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it-IT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acc>
                  </m:oMath>
                </a14:m>
                <a:r>
                  <a:rPr lang="it-IT" dirty="0">
                    <a:solidFill>
                      <a:srgbClr val="0000FF"/>
                    </a:solidFill>
                  </a:rPr>
                  <a:t> treshold</a:t>
                </a:r>
              </a:p>
            </p:txBody>
          </p:sp>
        </mc:Choice>
        <mc:Fallback xmlns="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0BA15789-71D1-5B36-D5B3-CB17B6F0D0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9174" y="4324986"/>
                <a:ext cx="1900254" cy="646331"/>
              </a:xfrm>
              <a:prstGeom prst="rect">
                <a:avLst/>
              </a:prstGeom>
              <a:blipFill>
                <a:blip r:embed="rId10"/>
                <a:stretch>
                  <a:fillRect l="-2885" t="-4673" b="-1308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Segnaposto numero diapositiva 10">
            <a:extLst>
              <a:ext uri="{FF2B5EF4-FFF2-40B4-BE49-F238E27FC236}">
                <a16:creationId xmlns:a16="http://schemas.microsoft.com/office/drawing/2014/main" id="{0933962C-AB7E-0B29-7321-C8A87C6B8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43244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Unitary</a:t>
            </a:r>
            <a:r>
              <a:rPr lang="it-IT" sz="3600" dirty="0"/>
              <a:t> </a:t>
            </a:r>
            <a:r>
              <a:rPr lang="it-IT" sz="3600" dirty="0" err="1"/>
              <a:t>reanalysis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F11A914-8290-4019-0BB8-9F2ABFED0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913" y="4468922"/>
            <a:ext cx="8245415" cy="18799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51DFF2F1-A8FA-AFD4-AB19-394937AEEBA8}"/>
                  </a:ext>
                </a:extLst>
              </p:cNvPr>
              <p:cNvSpPr txBox="1"/>
              <p:nvPr/>
            </p:nvSpPr>
            <p:spPr>
              <a:xfrm>
                <a:off x="232913" y="1132965"/>
                <a:ext cx="8514272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/>
                  <a:t>Differential and </a:t>
                </a:r>
                <a:r>
                  <a:rPr lang="it-IT" sz="2200" dirty="0" err="1"/>
                  <a:t>total</a:t>
                </a:r>
                <a:r>
                  <a:rPr lang="it-IT" sz="2200" dirty="0"/>
                  <a:t> cross </a:t>
                </a:r>
                <a:r>
                  <a:rPr lang="it-IT" sz="2200" dirty="0" err="1"/>
                  <a:t>sections</a:t>
                </a:r>
                <a:r>
                  <a:rPr lang="it-IT" sz="2200" dirty="0"/>
                  <a:t> are </a:t>
                </a:r>
                <a:r>
                  <a:rPr lang="it-IT" sz="2200" dirty="0" err="1"/>
                  <a:t>fitted</a:t>
                </a:r>
                <a:r>
                  <a:rPr lang="it-IT" sz="2200" dirty="0"/>
                  <a:t> with a </a:t>
                </a:r>
                <a:r>
                  <a:rPr lang="it-IT" sz="2200" dirty="0" err="1"/>
                  <a:t>unitary</a:t>
                </a:r>
                <a:r>
                  <a:rPr lang="it-IT" sz="2200" dirty="0"/>
                  <a:t> model</a:t>
                </a:r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/>
                  <a:t>In </a:t>
                </a:r>
                <a:r>
                  <a:rPr lang="it-IT" sz="2200" dirty="0" err="1"/>
                  <a:t>lack</a:t>
                </a:r>
                <a:r>
                  <a:rPr lang="it-IT" sz="2200" dirty="0"/>
                  <a:t> of </a:t>
                </a:r>
                <a:r>
                  <a:rPr lang="it-IT" sz="2200" dirty="0" err="1"/>
                  <a:t>polarization</a:t>
                </a:r>
                <a:r>
                  <a:rPr lang="it-IT" sz="2200" dirty="0"/>
                  <a:t> </a:t>
                </a:r>
                <a:r>
                  <a:rPr lang="it-IT" sz="2200" dirty="0" err="1"/>
                  <a:t>observables</a:t>
                </a:r>
                <a:r>
                  <a:rPr lang="it-IT" sz="2200" dirty="0"/>
                  <a:t> and SDME, </a:t>
                </a:r>
                <a:br>
                  <a:rPr lang="it-IT" sz="2200" dirty="0"/>
                </a:br>
                <a:r>
                  <a:rPr lang="it-IT" sz="2200" dirty="0" err="1"/>
                  <a:t>only</a:t>
                </a:r>
                <a:r>
                  <a:rPr lang="it-IT" sz="2200" dirty="0"/>
                  <a:t> </a:t>
                </a:r>
                <a:r>
                  <a:rPr lang="it-IT" sz="2200" dirty="0" err="1"/>
                  <a:t>orbital</a:t>
                </a:r>
                <a:r>
                  <a:rPr lang="it-IT" sz="2200" dirty="0"/>
                  <a:t> </a:t>
                </a:r>
                <a:r>
                  <a:rPr lang="it-IT" sz="2200" dirty="0" err="1"/>
                  <a:t>angular</a:t>
                </a:r>
                <a:r>
                  <a:rPr lang="it-IT" sz="2200" dirty="0"/>
                  <a:t> </a:t>
                </a:r>
                <a:r>
                  <a:rPr lang="it-IT" sz="2200" dirty="0" err="1"/>
                  <a:t>momentum</a:t>
                </a:r>
                <a:r>
                  <a:rPr lang="it-IT" sz="2200" dirty="0"/>
                  <a:t> </a:t>
                </a:r>
                <a:r>
                  <a:rPr lang="it-IT" sz="2200" dirty="0" err="1"/>
                  <a:t>is</a:t>
                </a:r>
                <a:r>
                  <a:rPr lang="it-IT" sz="2200" dirty="0"/>
                  <a:t> </a:t>
                </a:r>
                <a:r>
                  <a:rPr lang="it-IT" sz="2200" dirty="0" err="1"/>
                  <a:t>considered</a:t>
                </a:r>
                <a:r>
                  <a:rPr lang="it-IT" sz="2200" dirty="0"/>
                  <a:t> (</a:t>
                </a:r>
                <a:r>
                  <a:rPr lang="it-IT" sz="2200" dirty="0" err="1"/>
                  <a:t>spinless</a:t>
                </a:r>
                <a:r>
                  <a:rPr lang="it-IT" sz="2200" dirty="0"/>
                  <a:t> </a:t>
                </a:r>
                <a:r>
                  <a:rPr lang="it-IT" sz="2200" dirty="0" err="1"/>
                  <a:t>approx</a:t>
                </a:r>
                <a:r>
                  <a:rPr lang="it-IT" sz="2200" dirty="0"/>
                  <a:t>.)</a:t>
                </a:r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 err="1"/>
                  <a:t>Truncated</a:t>
                </a:r>
                <a:r>
                  <a:rPr lang="it-IT" sz="2200" dirty="0"/>
                  <a:t> sum of </a:t>
                </a:r>
                <a:r>
                  <a:rPr lang="it-IT" sz="2200" dirty="0" err="1"/>
                  <a:t>PWs</a:t>
                </a:r>
                <a:r>
                  <a:rPr lang="it-IT" sz="2200" dirty="0"/>
                  <a:t>,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ℓ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51DFF2F1-A8FA-AFD4-AB19-394937AEEB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913" y="1132965"/>
                <a:ext cx="8514272" cy="1446550"/>
              </a:xfrm>
              <a:prstGeom prst="rect">
                <a:avLst/>
              </a:prstGeom>
              <a:blipFill>
                <a:blip r:embed="rId4"/>
                <a:stretch>
                  <a:fillRect l="-1145" t="-6751" b="-928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magine 11">
            <a:extLst>
              <a:ext uri="{FF2B5EF4-FFF2-40B4-BE49-F238E27FC236}">
                <a16:creationId xmlns:a16="http://schemas.microsoft.com/office/drawing/2014/main" id="{0DE2D362-1064-CD5A-7C6C-ECC2903D1A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913" y="2714525"/>
            <a:ext cx="3553321" cy="714475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7E40AB8C-313D-A75B-313D-60BEFD9C16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5620" y="2643077"/>
            <a:ext cx="3943900" cy="857370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CC06696-A7FD-3DE7-8E06-C02BD34ED79E}"/>
              </a:ext>
            </a:extLst>
          </p:cNvPr>
          <p:cNvSpPr txBox="1"/>
          <p:nvPr/>
        </p:nvSpPr>
        <p:spPr>
          <a:xfrm>
            <a:off x="232913" y="3697242"/>
            <a:ext cx="57869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The </a:t>
            </a:r>
            <a:r>
              <a:rPr lang="it-IT" dirty="0" err="1"/>
              <a:t>dominant</a:t>
            </a:r>
            <a:r>
              <a:rPr lang="it-IT" dirty="0"/>
              <a:t> S-</a:t>
            </a:r>
            <a:r>
              <a:rPr lang="it-IT" dirty="0" err="1"/>
              <a:t>wave</a:t>
            </a:r>
            <a:r>
              <a:rPr lang="it-IT" dirty="0"/>
              <a:t> can include </a:t>
            </a:r>
            <a:r>
              <a:rPr lang="it-IT" dirty="0" err="1"/>
              <a:t>coupled</a:t>
            </a:r>
            <a:r>
              <a:rPr lang="it-IT" dirty="0"/>
              <a:t> </a:t>
            </a:r>
            <a:r>
              <a:rPr lang="it-IT" dirty="0" err="1"/>
              <a:t>channels</a:t>
            </a:r>
            <a:r>
              <a:rPr lang="it-IT" dirty="0"/>
              <a:t>,</a:t>
            </a:r>
            <a:br>
              <a:rPr lang="it-IT" dirty="0"/>
            </a:br>
            <a:r>
              <a:rPr lang="it-IT" dirty="0"/>
              <a:t>for </a:t>
            </a:r>
            <a:r>
              <a:rPr lang="it-IT" dirty="0" err="1"/>
              <a:t>higher</a:t>
            </a:r>
            <a:r>
              <a:rPr lang="it-IT" dirty="0"/>
              <a:t> </a:t>
            </a:r>
            <a:r>
              <a:rPr lang="it-IT" dirty="0" err="1"/>
              <a:t>waves</a:t>
            </a:r>
            <a:r>
              <a:rPr lang="it-IT" dirty="0"/>
              <a:t> </a:t>
            </a:r>
            <a:r>
              <a:rPr lang="it-IT" dirty="0" err="1"/>
              <a:t>cusps</a:t>
            </a:r>
            <a:r>
              <a:rPr lang="it-IT" dirty="0"/>
              <a:t> are </a:t>
            </a:r>
            <a:r>
              <a:rPr lang="it-IT" dirty="0" err="1"/>
              <a:t>suppressed</a:t>
            </a:r>
            <a:r>
              <a:rPr lang="it-IT" dirty="0"/>
              <a:t> and </a:t>
            </a:r>
            <a:r>
              <a:rPr lang="it-IT" dirty="0" err="1"/>
              <a:t>there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no point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5D511E9C-310D-7358-2AD2-9514682D1457}"/>
              </a:ext>
            </a:extLst>
          </p:cNvPr>
          <p:cNvSpPr/>
          <p:nvPr/>
        </p:nvSpPr>
        <p:spPr>
          <a:xfrm>
            <a:off x="5650302" y="4480682"/>
            <a:ext cx="2812211" cy="187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2CE421CC-DE86-F0EA-2D53-89B70ECB0D58}"/>
              </a:ext>
            </a:extLst>
          </p:cNvPr>
          <p:cNvSpPr/>
          <p:nvPr/>
        </p:nvSpPr>
        <p:spPr>
          <a:xfrm>
            <a:off x="2732069" y="3062376"/>
            <a:ext cx="2711200" cy="2009955"/>
          </a:xfrm>
          <a:custGeom>
            <a:avLst/>
            <a:gdLst>
              <a:gd name="connsiteX0" fmla="*/ 2715960 w 2715960"/>
              <a:gd name="connsiteY0" fmla="*/ 0 h 2114914"/>
              <a:gd name="connsiteX1" fmla="*/ 248805 w 2715960"/>
              <a:gd name="connsiteY1" fmla="*/ 1104181 h 2114914"/>
              <a:gd name="connsiteX2" fmla="*/ 84903 w 2715960"/>
              <a:gd name="connsiteY2" fmla="*/ 2035834 h 2114914"/>
              <a:gd name="connsiteX3" fmla="*/ 93530 w 2715960"/>
              <a:gd name="connsiteY3" fmla="*/ 2001329 h 2114914"/>
              <a:gd name="connsiteX0" fmla="*/ 2701649 w 2701649"/>
              <a:gd name="connsiteY0" fmla="*/ 0 h 2001329"/>
              <a:gd name="connsiteX1" fmla="*/ 234494 w 2701649"/>
              <a:gd name="connsiteY1" fmla="*/ 1104181 h 2001329"/>
              <a:gd name="connsiteX2" fmla="*/ 79219 w 2701649"/>
              <a:gd name="connsiteY2" fmla="*/ 2001329 h 2001329"/>
              <a:gd name="connsiteX0" fmla="*/ 2697800 w 2697800"/>
              <a:gd name="connsiteY0" fmla="*/ 0 h 2009955"/>
              <a:gd name="connsiteX1" fmla="*/ 230645 w 2697800"/>
              <a:gd name="connsiteY1" fmla="*/ 1104181 h 2009955"/>
              <a:gd name="connsiteX2" fmla="*/ 83997 w 2697800"/>
              <a:gd name="connsiteY2" fmla="*/ 2009955 h 2009955"/>
              <a:gd name="connsiteX0" fmla="*/ 2711200 w 2711200"/>
              <a:gd name="connsiteY0" fmla="*/ 0 h 2009955"/>
              <a:gd name="connsiteX1" fmla="*/ 244045 w 2711200"/>
              <a:gd name="connsiteY1" fmla="*/ 1104181 h 2009955"/>
              <a:gd name="connsiteX2" fmla="*/ 97397 w 2711200"/>
              <a:gd name="connsiteY2" fmla="*/ 2009955 h 2009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11200" h="2009955">
                <a:moveTo>
                  <a:pt x="2711200" y="0"/>
                </a:moveTo>
                <a:cubicBezTo>
                  <a:pt x="1696877" y="382437"/>
                  <a:pt x="679679" y="769189"/>
                  <a:pt x="244045" y="1104181"/>
                </a:cubicBezTo>
                <a:cubicBezTo>
                  <a:pt x="-191589" y="1439173"/>
                  <a:pt x="86614" y="1823049"/>
                  <a:pt x="97397" y="2009955"/>
                </a:cubicBez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A816765F-EC97-B91E-D091-6BCA0F73BBA2}"/>
              </a:ext>
            </a:extLst>
          </p:cNvPr>
          <p:cNvSpPr/>
          <p:nvPr/>
        </p:nvSpPr>
        <p:spPr>
          <a:xfrm>
            <a:off x="5124091" y="3071004"/>
            <a:ext cx="1159093" cy="2053087"/>
          </a:xfrm>
          <a:custGeom>
            <a:avLst/>
            <a:gdLst>
              <a:gd name="connsiteX0" fmla="*/ 1147313 w 1147313"/>
              <a:gd name="connsiteY0" fmla="*/ 0 h 2070340"/>
              <a:gd name="connsiteX1" fmla="*/ 785003 w 1147313"/>
              <a:gd name="connsiteY1" fmla="*/ 1604513 h 2070340"/>
              <a:gd name="connsiteX2" fmla="*/ 0 w 1147313"/>
              <a:gd name="connsiteY2" fmla="*/ 2070340 h 2070340"/>
              <a:gd name="connsiteX0" fmla="*/ 1147313 w 1162189"/>
              <a:gd name="connsiteY0" fmla="*/ 0 h 2070340"/>
              <a:gd name="connsiteX1" fmla="*/ 1078301 w 1162189"/>
              <a:gd name="connsiteY1" fmla="*/ 1362973 h 2070340"/>
              <a:gd name="connsiteX2" fmla="*/ 0 w 1162189"/>
              <a:gd name="connsiteY2" fmla="*/ 2070340 h 2070340"/>
              <a:gd name="connsiteX0" fmla="*/ 1043796 w 1141589"/>
              <a:gd name="connsiteY0" fmla="*/ 0 h 2053087"/>
              <a:gd name="connsiteX1" fmla="*/ 1078301 w 1141589"/>
              <a:gd name="connsiteY1" fmla="*/ 1345720 h 2053087"/>
              <a:gd name="connsiteX2" fmla="*/ 0 w 1141589"/>
              <a:gd name="connsiteY2" fmla="*/ 2053087 h 2053087"/>
              <a:gd name="connsiteX0" fmla="*/ 1043796 w 1220523"/>
              <a:gd name="connsiteY0" fmla="*/ 0 h 2053087"/>
              <a:gd name="connsiteX1" fmla="*/ 1078301 w 1220523"/>
              <a:gd name="connsiteY1" fmla="*/ 1345720 h 2053087"/>
              <a:gd name="connsiteX2" fmla="*/ 0 w 1220523"/>
              <a:gd name="connsiteY2" fmla="*/ 2053087 h 2053087"/>
              <a:gd name="connsiteX0" fmla="*/ 1043796 w 1159093"/>
              <a:gd name="connsiteY0" fmla="*/ 0 h 2053087"/>
              <a:gd name="connsiteX1" fmla="*/ 923025 w 1159093"/>
              <a:gd name="connsiteY1" fmla="*/ 1259456 h 2053087"/>
              <a:gd name="connsiteX2" fmla="*/ 0 w 1159093"/>
              <a:gd name="connsiteY2" fmla="*/ 2053087 h 2053087"/>
              <a:gd name="connsiteX0" fmla="*/ 1043796 w 1159093"/>
              <a:gd name="connsiteY0" fmla="*/ 0 h 2053087"/>
              <a:gd name="connsiteX1" fmla="*/ 923025 w 1159093"/>
              <a:gd name="connsiteY1" fmla="*/ 1259456 h 2053087"/>
              <a:gd name="connsiteX2" fmla="*/ 0 w 1159093"/>
              <a:gd name="connsiteY2" fmla="*/ 2053087 h 2053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9093" h="2053087">
                <a:moveTo>
                  <a:pt x="1043796" y="0"/>
                </a:moveTo>
                <a:cubicBezTo>
                  <a:pt x="1277427" y="629728"/>
                  <a:pt x="1114244" y="914399"/>
                  <a:pt x="923025" y="1259456"/>
                </a:cubicBezTo>
                <a:cubicBezTo>
                  <a:pt x="731806" y="1604513"/>
                  <a:pt x="262386" y="1906438"/>
                  <a:pt x="0" y="2053087"/>
                </a:cubicBez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Figura a mano libera: forma 18">
            <a:extLst>
              <a:ext uri="{FF2B5EF4-FFF2-40B4-BE49-F238E27FC236}">
                <a16:creationId xmlns:a16="http://schemas.microsoft.com/office/drawing/2014/main" id="{00234EF1-1B38-51C3-9853-36F68A9757D4}"/>
              </a:ext>
            </a:extLst>
          </p:cNvPr>
          <p:cNvSpPr/>
          <p:nvPr/>
        </p:nvSpPr>
        <p:spPr>
          <a:xfrm>
            <a:off x="6314536" y="3088257"/>
            <a:ext cx="895480" cy="1906437"/>
          </a:xfrm>
          <a:custGeom>
            <a:avLst/>
            <a:gdLst>
              <a:gd name="connsiteX0" fmla="*/ 0 w 895480"/>
              <a:gd name="connsiteY0" fmla="*/ 0 h 1906437"/>
              <a:gd name="connsiteX1" fmla="*/ 785004 w 895480"/>
              <a:gd name="connsiteY1" fmla="*/ 1026543 h 1906437"/>
              <a:gd name="connsiteX2" fmla="*/ 871268 w 895480"/>
              <a:gd name="connsiteY2" fmla="*/ 1906437 h 1906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5480" h="1906437">
                <a:moveTo>
                  <a:pt x="0" y="0"/>
                </a:moveTo>
                <a:cubicBezTo>
                  <a:pt x="319896" y="354402"/>
                  <a:pt x="639793" y="708804"/>
                  <a:pt x="785004" y="1026543"/>
                </a:cubicBezTo>
                <a:cubicBezTo>
                  <a:pt x="930215" y="1344282"/>
                  <a:pt x="900741" y="1625359"/>
                  <a:pt x="871268" y="1906437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6B5B3BB-C3B0-7326-121D-1AB8B0E1E326}"/>
              </a:ext>
            </a:extLst>
          </p:cNvPr>
          <p:cNvSpPr txBox="1"/>
          <p:nvPr/>
        </p:nvSpPr>
        <p:spPr>
          <a:xfrm>
            <a:off x="5080958" y="763632"/>
            <a:ext cx="3950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b="0" dirty="0" err="1">
                <a:solidFill>
                  <a:srgbClr val="C00000"/>
                </a:solidFill>
                <a:latin typeface="Calibri" panose="020F0502020204030204" pitchFamily="34" charset="0"/>
              </a:rPr>
              <a:t>Winney</a:t>
            </a:r>
            <a:r>
              <a:rPr lang="it-IT" b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it-IT" b="0" i="1" dirty="0">
                <a:solidFill>
                  <a:srgbClr val="C00000"/>
                </a:solidFill>
                <a:latin typeface="Calibri" panose="020F0502020204030204" pitchFamily="34" charset="0"/>
              </a:rPr>
              <a:t>et al. </a:t>
            </a:r>
            <a:r>
              <a:rPr lang="it-IT" dirty="0">
                <a:solidFill>
                  <a:srgbClr val="C00000"/>
                </a:solidFill>
                <a:latin typeface="Calibri" panose="020F0502020204030204" pitchFamily="34" charset="0"/>
              </a:rPr>
              <a:t>PRD 108, 054018</a:t>
            </a:r>
            <a:endParaRPr lang="it-IT" sz="1800" b="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21" name="Picture 6">
            <a:extLst>
              <a:ext uri="{FF2B5EF4-FFF2-40B4-BE49-F238E27FC236}">
                <a16:creationId xmlns:a16="http://schemas.microsoft.com/office/drawing/2014/main" id="{21170770-600F-065D-DC0C-EAA497D82D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894" y="472281"/>
            <a:ext cx="1019988" cy="764931"/>
          </a:xfrm>
          <a:prstGeom prst="rect">
            <a:avLst/>
          </a:prstGeom>
        </p:spPr>
      </p:pic>
      <p:sp>
        <p:nvSpPr>
          <p:cNvPr id="22" name="Segnaposto numero diapositiva 10">
            <a:extLst>
              <a:ext uri="{FF2B5EF4-FFF2-40B4-BE49-F238E27FC236}">
                <a16:creationId xmlns:a16="http://schemas.microsoft.com/office/drawing/2014/main" id="{438F5FDF-C5A4-BCFD-064D-5AFAA3911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48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  <p:bldP spid="19" grpId="0" animBg="1"/>
      <p:bldP spid="20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Total cross </a:t>
            </a:r>
            <a:r>
              <a:rPr lang="it-IT" sz="3600" dirty="0" err="1"/>
              <a:t>section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16A27E4-30CF-692C-69B1-E06B5F6CF2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0558"/>
          <a:stretch/>
        </p:blipFill>
        <p:spPr>
          <a:xfrm>
            <a:off x="405442" y="1153236"/>
            <a:ext cx="3533613" cy="89122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D7405B6-34B9-DE2E-F8DC-7885940491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955" y="2148214"/>
            <a:ext cx="8514090" cy="4044012"/>
          </a:xfrm>
          <a:prstGeom prst="rect">
            <a:avLst/>
          </a:prstGeom>
        </p:spPr>
      </p:pic>
      <p:sp>
        <p:nvSpPr>
          <p:cNvPr id="13" name="Segnaposto numero diapositiva 10">
            <a:extLst>
              <a:ext uri="{FF2B5EF4-FFF2-40B4-BE49-F238E27FC236}">
                <a16:creationId xmlns:a16="http://schemas.microsoft.com/office/drawing/2014/main" id="{560ACB7C-14DD-87FB-3F49-838C4CD72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8018FCF4-FE37-0BBC-14EE-89D62B6A8F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320"/>
          <a:stretch/>
        </p:blipFill>
        <p:spPr>
          <a:xfrm>
            <a:off x="4572000" y="1153236"/>
            <a:ext cx="3533613" cy="56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38509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Differential</a:t>
            </a:r>
            <a:r>
              <a:rPr lang="it-IT" sz="3600" dirty="0"/>
              <a:t> cross </a:t>
            </a:r>
            <a:r>
              <a:rPr lang="it-IT" sz="3600" dirty="0" err="1"/>
              <a:t>section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B384426A-4AC4-4E94-D933-A07FBEA24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355" y="997094"/>
            <a:ext cx="7410091" cy="5415962"/>
          </a:xfrm>
          <a:prstGeom prst="rect">
            <a:avLst/>
          </a:prstGeom>
        </p:spPr>
      </p:pic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FFEB6CAA-C74C-162A-21AD-9959C925A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12D2CB8-C683-A9D3-EAE5-E20F846B85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586" y="2654889"/>
            <a:ext cx="7530860" cy="370577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A4594FB-5788-54B6-A2F3-F7ED0E1567F0}"/>
              </a:ext>
            </a:extLst>
          </p:cNvPr>
          <p:cNvSpPr txBox="1"/>
          <p:nvPr/>
        </p:nvSpPr>
        <p:spPr>
          <a:xfrm>
            <a:off x="1500997" y="1177561"/>
            <a:ext cx="558678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realized</a:t>
            </a:r>
            <a:r>
              <a:rPr lang="it-IT" dirty="0"/>
              <a:t> with the </a:t>
            </a:r>
            <a:r>
              <a:rPr lang="it-IT" dirty="0" err="1"/>
              <a:t>interference</a:t>
            </a:r>
            <a:r>
              <a:rPr lang="it-IT" dirty="0"/>
              <a:t> of </a:t>
            </a:r>
            <a:r>
              <a:rPr lang="it-IT" dirty="0" err="1"/>
              <a:t>various</a:t>
            </a:r>
            <a:r>
              <a:rPr lang="it-IT" dirty="0"/>
              <a:t> </a:t>
            </a:r>
            <a:r>
              <a:rPr lang="it-IT" dirty="0" err="1"/>
              <a:t>waves</a:t>
            </a:r>
            <a:r>
              <a:rPr lang="it-IT" dirty="0"/>
              <a:t>, </a:t>
            </a:r>
            <a:br>
              <a:rPr lang="it-IT" dirty="0"/>
            </a:br>
            <a:r>
              <a:rPr lang="it-IT" dirty="0"/>
              <a:t>	- </a:t>
            </a:r>
            <a:r>
              <a:rPr lang="it-IT" dirty="0" err="1"/>
              <a:t>constructive</a:t>
            </a:r>
            <a:r>
              <a:rPr lang="it-IT" dirty="0"/>
              <a:t> in the </a:t>
            </a:r>
            <a:r>
              <a:rPr lang="it-IT" dirty="0" err="1"/>
              <a:t>forward</a:t>
            </a:r>
            <a:r>
              <a:rPr lang="it-IT" dirty="0"/>
              <a:t> </a:t>
            </a:r>
            <a:r>
              <a:rPr lang="it-IT" dirty="0" err="1"/>
              <a:t>direction</a:t>
            </a:r>
            <a:br>
              <a:rPr lang="it-IT" dirty="0"/>
            </a:br>
            <a:r>
              <a:rPr lang="it-IT" dirty="0"/>
              <a:t>	- </a:t>
            </a:r>
            <a:r>
              <a:rPr lang="it-IT" dirty="0" err="1"/>
              <a:t>distructive</a:t>
            </a:r>
            <a:r>
              <a:rPr lang="it-IT" dirty="0"/>
              <a:t> in the </a:t>
            </a:r>
            <a:r>
              <a:rPr lang="it-IT" dirty="0" err="1"/>
              <a:t>backward</a:t>
            </a:r>
            <a:r>
              <a:rPr lang="it-IT" dirty="0"/>
              <a:t> </a:t>
            </a:r>
            <a:r>
              <a:rPr lang="it-IT" dirty="0" err="1"/>
              <a:t>direction</a:t>
            </a:r>
            <a:br>
              <a:rPr lang="it-IT" dirty="0"/>
            </a:br>
            <a:r>
              <a:rPr lang="it-IT" dirty="0" err="1"/>
              <a:t>because</a:t>
            </a:r>
            <a:r>
              <a:rPr lang="it-IT" dirty="0"/>
              <a:t> of the Legendre </a:t>
            </a:r>
            <a:r>
              <a:rPr lang="it-IT" dirty="0" err="1"/>
              <a:t>polynomials</a:t>
            </a:r>
            <a:endParaRPr lang="it-IT" dirty="0"/>
          </a:p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/>
              <a:t>Good </a:t>
            </a:r>
            <a:r>
              <a:rPr lang="it-IT" dirty="0" err="1"/>
              <a:t>hierarchy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</a:t>
            </a:r>
            <a:r>
              <a:rPr lang="it-IT" dirty="0" err="1"/>
              <a:t>waves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3254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Contribution</a:t>
            </a:r>
            <a:r>
              <a:rPr lang="it-IT" sz="3600" dirty="0"/>
              <a:t> of open charm</a:t>
            </a:r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8539A2A7-7C17-F5BF-17F9-9BCE7187B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A6A9377-F014-FB93-0F00-C2EF252B9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240" y="1982472"/>
            <a:ext cx="3238952" cy="94310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771EA0D-45E4-2248-E3C7-E29F91A521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7981"/>
          <a:stretch/>
        </p:blipFill>
        <p:spPr>
          <a:xfrm>
            <a:off x="0" y="3779825"/>
            <a:ext cx="9144000" cy="161020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576EDFA-7844-A1D9-24D8-F06B385FD295}"/>
              </a:ext>
            </a:extLst>
          </p:cNvPr>
          <p:cNvSpPr txBox="1"/>
          <p:nvPr/>
        </p:nvSpPr>
        <p:spPr>
          <a:xfrm>
            <a:off x="4244196" y="16131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73C86DF3-48F7-E1FB-88F1-C201DAC0E96A}"/>
                  </a:ext>
                </a:extLst>
              </p:cNvPr>
              <p:cNvSpPr txBox="1"/>
              <p:nvPr/>
            </p:nvSpPr>
            <p:spPr>
              <a:xfrm>
                <a:off x="4479175" y="1382779"/>
                <a:ext cx="4519763" cy="1754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Naively </a:t>
                </a:r>
                <a:r>
                  <a:rPr lang="it-IT" dirty="0" err="1"/>
                  <a:t>Wilk’s</a:t>
                </a:r>
                <a:r>
                  <a:rPr lang="it-IT" dirty="0"/>
                  <a:t> </a:t>
                </a:r>
                <a:r>
                  <a:rPr lang="it-IT" dirty="0" err="1"/>
                  <a:t>theorem</a:t>
                </a:r>
                <a:r>
                  <a:rPr lang="it-IT" dirty="0"/>
                  <a:t> </a:t>
                </a:r>
                <a:r>
                  <a:rPr lang="it-IT" dirty="0" err="1"/>
                  <a:t>says</a:t>
                </a:r>
                <a:br>
                  <a:rPr lang="it-IT" dirty="0"/>
                </a:br>
                <a:r>
                  <a:rPr lang="it-IT" dirty="0"/>
                  <a:t>the single </a:t>
                </a:r>
                <a:r>
                  <a:rPr lang="it-IT" dirty="0" err="1"/>
                  <a:t>channel</a:t>
                </a:r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</a:t>
                </a:r>
                <a:r>
                  <a:rPr lang="it-IT" dirty="0" err="1"/>
                  <a:t>unfavored</a:t>
                </a:r>
                <a:r>
                  <a:rPr lang="it-IT" dirty="0"/>
                  <a:t> </a:t>
                </a:r>
                <a:r>
                  <a:rPr lang="it-IT" dirty="0" err="1"/>
                  <a:t>at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3.7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endParaRPr lang="it-IT" dirty="0"/>
              </a:p>
              <a:p>
                <a:r>
                  <a:rPr lang="it-IT" dirty="0"/>
                  <a:t>(no look </a:t>
                </a:r>
                <a:r>
                  <a:rPr lang="it-IT" dirty="0" err="1"/>
                  <a:t>elsewhere</a:t>
                </a:r>
                <a:r>
                  <a:rPr lang="it-IT" dirty="0"/>
                  <a:t> etc.),</a:t>
                </a:r>
              </a:p>
              <a:p>
                <a:r>
                  <a:rPr lang="it-IT" dirty="0"/>
                  <a:t> </a:t>
                </a:r>
                <a:r>
                  <a:rPr lang="it-IT" dirty="0" err="1"/>
                  <a:t>indication</a:t>
                </a:r>
                <a:r>
                  <a:rPr lang="it-IT" dirty="0"/>
                  <a:t> </a:t>
                </a:r>
                <a:r>
                  <a:rPr lang="it-IT" dirty="0" err="1"/>
                  <a:t>but</a:t>
                </a:r>
                <a:r>
                  <a:rPr lang="it-IT" dirty="0"/>
                  <a:t> </a:t>
                </a:r>
                <a:r>
                  <a:rPr lang="it-IT" dirty="0" err="1"/>
                  <a:t>not</a:t>
                </a:r>
                <a:r>
                  <a:rPr lang="it-IT" dirty="0"/>
                  <a:t> the end of the story</a:t>
                </a:r>
              </a:p>
              <a:p>
                <a:endParaRPr lang="it-IT" dirty="0"/>
              </a:p>
              <a:p>
                <a:r>
                  <a:rPr lang="it-IT" dirty="0" err="1"/>
                  <a:t>Contribution</a:t>
                </a:r>
                <a:r>
                  <a:rPr lang="it-IT" dirty="0"/>
                  <a:t> of open charm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&gt;25%</m:t>
                    </m:r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at</a:t>
                </a:r>
                <a:r>
                  <a:rPr lang="it-IT" dirty="0"/>
                  <a:t> 90% CL</a:t>
                </a:r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73C86DF3-48F7-E1FB-88F1-C201DAC0E9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9175" y="1382779"/>
                <a:ext cx="4519763" cy="1754326"/>
              </a:xfrm>
              <a:prstGeom prst="rect">
                <a:avLst/>
              </a:prstGeom>
              <a:blipFill>
                <a:blip r:embed="rId5"/>
                <a:stretch>
                  <a:fillRect l="-1215" t="-2083" r="-270" b="-451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017466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Vector</a:t>
            </a:r>
            <a:r>
              <a:rPr lang="it-IT" sz="3600" dirty="0"/>
              <a:t> </a:t>
            </a:r>
            <a:r>
              <a:rPr lang="it-IT" sz="3600" dirty="0" err="1"/>
              <a:t>Meson</a:t>
            </a:r>
            <a:r>
              <a:rPr lang="it-IT" sz="3600" dirty="0"/>
              <a:t> </a:t>
            </a:r>
            <a:r>
              <a:rPr lang="it-IT" sz="3600" dirty="0" err="1"/>
              <a:t>Dominance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8539A2A7-7C17-F5BF-17F9-9BCE7187B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9F7414A-EB3B-E524-40ED-B06A265E3B2A}"/>
              </a:ext>
            </a:extLst>
          </p:cNvPr>
          <p:cNvSpPr txBox="1"/>
          <p:nvPr/>
        </p:nvSpPr>
        <p:spPr>
          <a:xfrm>
            <a:off x="131788" y="1149126"/>
            <a:ext cx="90433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/>
              <a:t>Since</a:t>
            </a:r>
            <a:r>
              <a:rPr lang="it-IT" sz="2000" dirty="0"/>
              <a:t> </a:t>
            </a:r>
            <a:r>
              <a:rPr lang="it-IT" sz="2000" dirty="0" err="1"/>
              <a:t>unitary</a:t>
            </a:r>
            <a:r>
              <a:rPr lang="it-IT" sz="2000" dirty="0"/>
              <a:t> model </a:t>
            </a:r>
            <a:r>
              <a:rPr lang="it-IT" sz="2000" dirty="0" err="1"/>
              <a:t>parametrize</a:t>
            </a:r>
            <a:r>
              <a:rPr lang="it-IT" sz="2000" dirty="0"/>
              <a:t> </a:t>
            </a:r>
            <a:r>
              <a:rPr lang="it-IT" sz="2000" dirty="0" err="1"/>
              <a:t>separately</a:t>
            </a:r>
            <a:r>
              <a:rPr lang="it-IT" sz="2000" dirty="0"/>
              <a:t> the production and scattering </a:t>
            </a:r>
            <a:r>
              <a:rPr lang="it-IT" sz="2000" dirty="0" err="1"/>
              <a:t>amplitude</a:t>
            </a:r>
            <a:r>
              <a:rPr lang="it-IT" sz="2000" dirty="0"/>
              <a:t>,</a:t>
            </a:r>
            <a:br>
              <a:rPr lang="it-IT" sz="2000" dirty="0"/>
            </a:br>
            <a:r>
              <a:rPr lang="it-IT" sz="2000" dirty="0"/>
              <a:t>one can compare with the </a:t>
            </a:r>
            <a:r>
              <a:rPr lang="it-IT" sz="2000" dirty="0" err="1"/>
              <a:t>predictions</a:t>
            </a:r>
            <a:r>
              <a:rPr lang="it-IT" sz="2000" dirty="0"/>
              <a:t> of VMD</a:t>
            </a:r>
          </a:p>
        </p:txBody>
      </p:sp>
      <p:pic>
        <p:nvPicPr>
          <p:cNvPr id="6" name="diagram.pdf" descr="diagram.pdf">
            <a:extLst>
              <a:ext uri="{FF2B5EF4-FFF2-40B4-BE49-F238E27FC236}">
                <a16:creationId xmlns:a16="http://schemas.microsoft.com/office/drawing/2014/main" id="{5F405D9B-B6B8-DF02-51F6-8F27A6C3EE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13" t="5297" r="66755" b="80377"/>
          <a:stretch/>
        </p:blipFill>
        <p:spPr>
          <a:xfrm>
            <a:off x="2183982" y="2313870"/>
            <a:ext cx="422694" cy="44426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F05EDBF5-3DCE-9DF3-7455-B28DF67A00A2}"/>
              </a:ext>
            </a:extLst>
          </p:cNvPr>
          <p:cNvCxnSpPr>
            <a:cxnSpLocks/>
          </p:cNvCxnSpPr>
          <p:nvPr/>
        </p:nvCxnSpPr>
        <p:spPr>
          <a:xfrm>
            <a:off x="2598050" y="2740545"/>
            <a:ext cx="362310" cy="30657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A82F0CDD-1315-B951-D781-76DE79E93505}"/>
              </a:ext>
            </a:extLst>
          </p:cNvPr>
          <p:cNvCxnSpPr>
            <a:cxnSpLocks/>
          </p:cNvCxnSpPr>
          <p:nvPr/>
        </p:nvCxnSpPr>
        <p:spPr>
          <a:xfrm flipH="1">
            <a:off x="2897099" y="2382881"/>
            <a:ext cx="785004" cy="66423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82B0874B-5002-E85A-6097-067F60948F00}"/>
              </a:ext>
            </a:extLst>
          </p:cNvPr>
          <p:cNvCxnSpPr>
            <a:cxnSpLocks/>
          </p:cNvCxnSpPr>
          <p:nvPr/>
        </p:nvCxnSpPr>
        <p:spPr>
          <a:xfrm flipV="1">
            <a:off x="2175356" y="3004043"/>
            <a:ext cx="785004" cy="66423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F35704BA-259A-2A1E-EF64-3EBBF7B84C94}"/>
              </a:ext>
            </a:extLst>
          </p:cNvPr>
          <p:cNvCxnSpPr>
            <a:cxnSpLocks/>
          </p:cNvCxnSpPr>
          <p:nvPr/>
        </p:nvCxnSpPr>
        <p:spPr>
          <a:xfrm flipH="1" flipV="1">
            <a:off x="2897099" y="3004043"/>
            <a:ext cx="785004" cy="66423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e 14">
            <a:extLst>
              <a:ext uri="{FF2B5EF4-FFF2-40B4-BE49-F238E27FC236}">
                <a16:creationId xmlns:a16="http://schemas.microsoft.com/office/drawing/2014/main" id="{51C04D1C-6D08-1E89-19C0-F001AD27FACC}"/>
              </a:ext>
            </a:extLst>
          </p:cNvPr>
          <p:cNvSpPr/>
          <p:nvPr/>
        </p:nvSpPr>
        <p:spPr>
          <a:xfrm>
            <a:off x="2736073" y="2874586"/>
            <a:ext cx="362310" cy="3065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42436F46-210D-5AF1-2164-4F8823B667D5}"/>
                  </a:ext>
                </a:extLst>
              </p:cNvPr>
              <p:cNvSpPr txBox="1"/>
              <p:nvPr/>
            </p:nvSpPr>
            <p:spPr>
              <a:xfrm>
                <a:off x="876959" y="2787556"/>
                <a:ext cx="1519262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600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it-IT" sz="2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it-IT" sz="2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2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sz="26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it-IT" sz="2600" dirty="0"/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42436F46-210D-5AF1-2164-4F8823B667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959" y="2787556"/>
                <a:ext cx="1519262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D53E11C4-D0A0-EE41-628F-0544D894EAB3}"/>
              </a:ext>
            </a:extLst>
          </p:cNvPr>
          <p:cNvCxnSpPr>
            <a:cxnSpLocks/>
          </p:cNvCxnSpPr>
          <p:nvPr/>
        </p:nvCxnSpPr>
        <p:spPr>
          <a:xfrm>
            <a:off x="5176337" y="2380106"/>
            <a:ext cx="752103" cy="63639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3DD0333C-990E-FBFE-4D3D-18FBD5912484}"/>
              </a:ext>
            </a:extLst>
          </p:cNvPr>
          <p:cNvCxnSpPr>
            <a:cxnSpLocks/>
          </p:cNvCxnSpPr>
          <p:nvPr/>
        </p:nvCxnSpPr>
        <p:spPr>
          <a:xfrm flipH="1">
            <a:off x="5865179" y="2352267"/>
            <a:ext cx="785004" cy="66423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FFF59F76-A2AC-3652-04D2-3D08C7CC8C0B}"/>
              </a:ext>
            </a:extLst>
          </p:cNvPr>
          <p:cNvCxnSpPr>
            <a:cxnSpLocks/>
          </p:cNvCxnSpPr>
          <p:nvPr/>
        </p:nvCxnSpPr>
        <p:spPr>
          <a:xfrm flipV="1">
            <a:off x="5143436" y="2973429"/>
            <a:ext cx="785004" cy="66423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549058FA-E9BB-7B97-C670-F3E27E71A36E}"/>
              </a:ext>
            </a:extLst>
          </p:cNvPr>
          <p:cNvCxnSpPr>
            <a:cxnSpLocks/>
          </p:cNvCxnSpPr>
          <p:nvPr/>
        </p:nvCxnSpPr>
        <p:spPr>
          <a:xfrm flipH="1" flipV="1">
            <a:off x="5865179" y="2973429"/>
            <a:ext cx="785004" cy="66423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e 21">
            <a:extLst>
              <a:ext uri="{FF2B5EF4-FFF2-40B4-BE49-F238E27FC236}">
                <a16:creationId xmlns:a16="http://schemas.microsoft.com/office/drawing/2014/main" id="{F181CFEC-474A-A1DC-EA76-6048ED5CE9E5}"/>
              </a:ext>
            </a:extLst>
          </p:cNvPr>
          <p:cNvSpPr/>
          <p:nvPr/>
        </p:nvSpPr>
        <p:spPr>
          <a:xfrm>
            <a:off x="5704153" y="2843972"/>
            <a:ext cx="362310" cy="3065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6DD3283E-6BF9-3430-D083-5F238B5B5387}"/>
                  </a:ext>
                </a:extLst>
              </p:cNvPr>
              <p:cNvSpPr txBox="1"/>
              <p:nvPr/>
            </p:nvSpPr>
            <p:spPr>
              <a:xfrm>
                <a:off x="3926520" y="2704189"/>
                <a:ext cx="1460272" cy="5280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6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it-IT" sz="2600" b="0" i="1" smtClean="0">
                            <a:latin typeface="Cambria Math" panose="02040503050406030204" pitchFamily="18" charset="0"/>
                          </a:rPr>
                          <m:t>𝛾𝜓</m:t>
                        </m:r>
                      </m:sub>
                    </m:sSub>
                    <m:r>
                      <a:rPr lang="it-IT" sz="2600" b="0" i="1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it-IT" sz="2600" dirty="0"/>
                  <a:t> </a:t>
                </a:r>
              </a:p>
            </p:txBody>
          </p:sp>
        </mc:Choice>
        <mc:Fallback xmlns="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6DD3283E-6BF9-3430-D083-5F238B5B53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6520" y="2704189"/>
                <a:ext cx="1460272" cy="5280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CF2B5BC8-31C3-B27E-83A3-6BD08D002690}"/>
              </a:ext>
            </a:extLst>
          </p:cNvPr>
          <p:cNvSpPr txBox="1"/>
          <p:nvPr/>
        </p:nvSpPr>
        <p:spPr>
          <a:xfrm>
            <a:off x="130592" y="4109825"/>
            <a:ext cx="88667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The </a:t>
            </a:r>
            <a:r>
              <a:rPr lang="it-IT" sz="2200" dirty="0" err="1"/>
              <a:t>value</a:t>
            </a:r>
            <a:r>
              <a:rPr lang="it-IT" sz="2200" dirty="0"/>
              <a:t> of the scattering </a:t>
            </a:r>
            <a:r>
              <a:rPr lang="it-IT" sz="2200" dirty="0" err="1"/>
              <a:t>amplitude</a:t>
            </a:r>
            <a:r>
              <a:rPr lang="it-IT" sz="2200" dirty="0"/>
              <a:t> </a:t>
            </a:r>
            <a:r>
              <a:rPr lang="it-IT" sz="2200" dirty="0" err="1"/>
              <a:t>at</a:t>
            </a:r>
            <a:r>
              <a:rPr lang="it-IT" sz="2200" dirty="0"/>
              <a:t> </a:t>
            </a:r>
            <a:r>
              <a:rPr lang="it-IT" sz="2200" dirty="0" err="1"/>
              <a:t>threshold</a:t>
            </a:r>
            <a:r>
              <a:rPr lang="it-IT" sz="2200" dirty="0"/>
              <a:t> </a:t>
            </a:r>
            <a:r>
              <a:rPr lang="it-IT" sz="2200" dirty="0" err="1"/>
              <a:t>is</a:t>
            </a:r>
            <a:r>
              <a:rPr lang="it-IT" sz="2200" dirty="0"/>
              <a:t> </a:t>
            </a:r>
            <a:r>
              <a:rPr lang="it-IT" sz="2200" dirty="0" err="1"/>
              <a:t>called</a:t>
            </a:r>
            <a:r>
              <a:rPr lang="it-IT" sz="2200" dirty="0"/>
              <a:t> scattering </a:t>
            </a:r>
            <a:r>
              <a:rPr lang="it-IT" sz="2200" dirty="0" err="1"/>
              <a:t>length</a:t>
            </a:r>
            <a:endParaRPr lang="it-IT" sz="2200" dirty="0"/>
          </a:p>
          <a:p>
            <a:r>
              <a:rPr lang="it-IT" sz="2200" dirty="0" err="1"/>
              <a:t>According</a:t>
            </a:r>
            <a:r>
              <a:rPr lang="it-IT" sz="2200" dirty="0"/>
              <a:t> to VMD, a small </a:t>
            </a:r>
            <a:r>
              <a:rPr lang="it-IT" sz="2200" dirty="0" err="1"/>
              <a:t>photoproduction</a:t>
            </a:r>
            <a:r>
              <a:rPr lang="it-IT" sz="2200" dirty="0"/>
              <a:t> cross </a:t>
            </a:r>
            <a:r>
              <a:rPr lang="it-IT" sz="2200" dirty="0" err="1"/>
              <a:t>sections</a:t>
            </a:r>
            <a:r>
              <a:rPr lang="it-IT" sz="2200" dirty="0"/>
              <a:t> </a:t>
            </a:r>
            <a:r>
              <a:rPr lang="it-IT" sz="2200" dirty="0" err="1"/>
              <a:t>implies</a:t>
            </a:r>
            <a:r>
              <a:rPr lang="it-IT" sz="2200" dirty="0"/>
              <a:t> a small scattering </a:t>
            </a:r>
            <a:r>
              <a:rPr lang="it-IT" sz="2200" dirty="0" err="1"/>
              <a:t>length</a:t>
            </a:r>
            <a:r>
              <a:rPr lang="it-IT" sz="2200" dirty="0"/>
              <a:t> O(1am) </a:t>
            </a: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9C733014-9ED3-0E4E-C660-7D72070ACE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592" y="5279525"/>
            <a:ext cx="4586766" cy="638159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DBC76289-F1D5-AF8E-1953-828D28A0DC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8311" y="5304855"/>
            <a:ext cx="4289489" cy="560558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117C3F11-6151-8608-507B-97197353746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5940" b="42680"/>
          <a:stretch/>
        </p:blipFill>
        <p:spPr>
          <a:xfrm>
            <a:off x="6650183" y="2589905"/>
            <a:ext cx="2132070" cy="4914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BA12BBBF-9DAF-4F6A-7500-243B1F119D2F}"/>
                  </a:ext>
                </a:extLst>
              </p:cNvPr>
              <p:cNvSpPr txBox="1"/>
              <p:nvPr/>
            </p:nvSpPr>
            <p:spPr>
              <a:xfrm>
                <a:off x="6972639" y="3155094"/>
                <a:ext cx="1676485" cy="408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But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𝐺</m:t>
                    </m:r>
                    <m:d>
                      <m:dPr>
                        <m:ctrlPr>
                          <a:rPr lang="it-IT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it-IT" b="0" i="0" dirty="0" smtClean="0">
                                <a:latin typeface="Cambria Math" panose="02040503050406030204" pitchFamily="18" charset="0"/>
                              </a:rPr>
                              <m:t>th</m:t>
                            </m:r>
                          </m:sub>
                        </m:sSub>
                      </m:e>
                    </m:d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BA12BBBF-9DAF-4F6A-7500-243B1F119D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2639" y="3155094"/>
                <a:ext cx="1676485" cy="408830"/>
              </a:xfrm>
              <a:prstGeom prst="rect">
                <a:avLst/>
              </a:prstGeom>
              <a:blipFill>
                <a:blip r:embed="rId10"/>
                <a:stretch>
                  <a:fillRect l="-3273" t="-2985" b="-1940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58654A6F-44CA-126F-BED3-11B70EAE7CB9}"/>
              </a:ext>
            </a:extLst>
          </p:cNvPr>
          <p:cNvSpPr txBox="1"/>
          <p:nvPr/>
        </p:nvSpPr>
        <p:spPr>
          <a:xfrm>
            <a:off x="37563" y="4289439"/>
            <a:ext cx="9143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With the </a:t>
            </a:r>
            <a:r>
              <a:rPr lang="it-IT" sz="2200" dirty="0" err="1"/>
              <a:t>unitary</a:t>
            </a:r>
            <a:r>
              <a:rPr lang="it-IT" sz="2200" dirty="0"/>
              <a:t> model, the </a:t>
            </a:r>
            <a:r>
              <a:rPr lang="it-IT" sz="2200" dirty="0" err="1"/>
              <a:t>value</a:t>
            </a:r>
            <a:r>
              <a:rPr lang="it-IT" sz="2200" dirty="0"/>
              <a:t> of the </a:t>
            </a:r>
            <a:r>
              <a:rPr lang="it-IT" sz="2200" dirty="0" err="1"/>
              <a:t>amplitude</a:t>
            </a:r>
            <a:r>
              <a:rPr lang="it-IT" sz="2200" dirty="0"/>
              <a:t> </a:t>
            </a:r>
            <a:r>
              <a:rPr lang="it-IT" sz="2200" dirty="0" err="1"/>
              <a:t>at</a:t>
            </a:r>
            <a:r>
              <a:rPr lang="it-IT" sz="2200" dirty="0"/>
              <a:t> </a:t>
            </a:r>
            <a:r>
              <a:rPr lang="it-IT" sz="2200" dirty="0" err="1"/>
              <a:t>threshold</a:t>
            </a:r>
            <a:r>
              <a:rPr lang="it-IT" sz="2200" dirty="0"/>
              <a:t> </a:t>
            </a:r>
            <a:r>
              <a:rPr lang="it-IT" sz="2200" dirty="0" err="1"/>
              <a:t>is</a:t>
            </a:r>
            <a:r>
              <a:rPr lang="it-IT" sz="2200" dirty="0"/>
              <a:t> an </a:t>
            </a:r>
            <a:r>
              <a:rPr lang="it-IT" sz="2200" dirty="0" err="1"/>
              <a:t>unrelated</a:t>
            </a:r>
            <a:r>
              <a:rPr lang="it-IT" sz="2200" dirty="0"/>
              <a:t> </a:t>
            </a:r>
            <a:r>
              <a:rPr lang="it-IT" sz="2200" dirty="0" err="1"/>
              <a:t>parameter</a:t>
            </a:r>
            <a:r>
              <a:rPr lang="it-IT" sz="2200" dirty="0"/>
              <a:t>, the scattering </a:t>
            </a:r>
            <a:r>
              <a:rPr lang="it-IT" sz="2200" dirty="0" err="1"/>
              <a:t>length</a:t>
            </a:r>
            <a:r>
              <a:rPr lang="it-IT" sz="2200" dirty="0"/>
              <a:t> </a:t>
            </a:r>
            <a:r>
              <a:rPr lang="it-IT" sz="2200" dirty="0" err="1"/>
              <a:t>enters</a:t>
            </a:r>
            <a:r>
              <a:rPr lang="it-IT" sz="2200" dirty="0"/>
              <a:t> with the energy </a:t>
            </a:r>
            <a:r>
              <a:rPr lang="it-IT" sz="2200" dirty="0" err="1"/>
              <a:t>dependence</a:t>
            </a:r>
            <a:endParaRPr lang="it-IT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F3575235-A2A1-7C3B-E01D-962595103B7C}"/>
                  </a:ext>
                </a:extLst>
              </p:cNvPr>
              <p:cNvSpPr txBox="1"/>
              <p:nvPr/>
            </p:nvSpPr>
            <p:spPr>
              <a:xfrm>
                <a:off x="1863152" y="2066177"/>
                <a:ext cx="3656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F3575235-A2A1-7C3B-E01D-962595103B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3152" y="2066177"/>
                <a:ext cx="365613" cy="369332"/>
              </a:xfrm>
              <a:prstGeom prst="rect">
                <a:avLst/>
              </a:prstGeom>
              <a:blipFill>
                <a:blip r:embed="rId11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EAC50BBD-A350-518B-A83D-400CD500D063}"/>
                  </a:ext>
                </a:extLst>
              </p:cNvPr>
              <p:cNvSpPr txBox="1"/>
              <p:nvPr/>
            </p:nvSpPr>
            <p:spPr>
              <a:xfrm>
                <a:off x="3621505" y="2039274"/>
                <a:ext cx="4028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EAC50BBD-A350-518B-A83D-400CD500D0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1505" y="2039274"/>
                <a:ext cx="402866" cy="369332"/>
              </a:xfrm>
              <a:prstGeom prst="rect">
                <a:avLst/>
              </a:prstGeom>
              <a:blipFill>
                <a:blip r:embed="rId12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71348CBA-50AC-B4F0-C4C2-D57F928B712A}"/>
                  </a:ext>
                </a:extLst>
              </p:cNvPr>
              <p:cNvSpPr txBox="1"/>
              <p:nvPr/>
            </p:nvSpPr>
            <p:spPr>
              <a:xfrm>
                <a:off x="3651961" y="3593454"/>
                <a:ext cx="3686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71348CBA-50AC-B4F0-C4C2-D57F928B71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1961" y="3593454"/>
                <a:ext cx="368626" cy="369332"/>
              </a:xfrm>
              <a:prstGeom prst="rect">
                <a:avLst/>
              </a:prstGeom>
              <a:blipFill>
                <a:blip r:embed="rId13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2396275F-2253-E86A-21B5-A54644AC19FD}"/>
                  </a:ext>
                </a:extLst>
              </p:cNvPr>
              <p:cNvSpPr txBox="1"/>
              <p:nvPr/>
            </p:nvSpPr>
            <p:spPr>
              <a:xfrm>
                <a:off x="1966729" y="3601933"/>
                <a:ext cx="3686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2396275F-2253-E86A-21B5-A54644AC19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6729" y="3601933"/>
                <a:ext cx="368626" cy="369332"/>
              </a:xfrm>
              <a:prstGeom prst="rect">
                <a:avLst/>
              </a:prstGeom>
              <a:blipFill>
                <a:blip r:embed="rId1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E7195DDA-9640-620B-E0AA-0A984D230287}"/>
                  </a:ext>
                </a:extLst>
              </p:cNvPr>
              <p:cNvSpPr txBox="1"/>
              <p:nvPr/>
            </p:nvSpPr>
            <p:spPr>
              <a:xfrm>
                <a:off x="4861374" y="2018160"/>
                <a:ext cx="4028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E7195DDA-9640-620B-E0AA-0A984D2302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1374" y="2018160"/>
                <a:ext cx="402866" cy="369332"/>
              </a:xfrm>
              <a:prstGeom prst="rect">
                <a:avLst/>
              </a:prstGeom>
              <a:blipFill>
                <a:blip r:embed="rId15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54B0DE66-401A-8375-5AD0-339E9819ADF8}"/>
                  </a:ext>
                </a:extLst>
              </p:cNvPr>
              <p:cNvSpPr txBox="1"/>
              <p:nvPr/>
            </p:nvSpPr>
            <p:spPr>
              <a:xfrm>
                <a:off x="6619727" y="1991257"/>
                <a:ext cx="4028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54B0DE66-401A-8375-5AD0-339E9819AD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9727" y="1991257"/>
                <a:ext cx="402866" cy="369332"/>
              </a:xfrm>
              <a:prstGeom prst="rect">
                <a:avLst/>
              </a:prstGeom>
              <a:blipFill>
                <a:blip r:embed="rId1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AC2ED91E-3850-34BF-2BB3-CB87BA882D09}"/>
                  </a:ext>
                </a:extLst>
              </p:cNvPr>
              <p:cNvSpPr txBox="1"/>
              <p:nvPr/>
            </p:nvSpPr>
            <p:spPr>
              <a:xfrm>
                <a:off x="6650183" y="3545437"/>
                <a:ext cx="3686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AC2ED91E-3850-34BF-2BB3-CB87BA882D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0183" y="3545437"/>
                <a:ext cx="368626" cy="369332"/>
              </a:xfrm>
              <a:prstGeom prst="rect">
                <a:avLst/>
              </a:prstGeom>
              <a:blipFill>
                <a:blip r:embed="rId17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62621537-3D95-6C74-5F7F-4C78F4A3DE21}"/>
                  </a:ext>
                </a:extLst>
              </p:cNvPr>
              <p:cNvSpPr txBox="1"/>
              <p:nvPr/>
            </p:nvSpPr>
            <p:spPr>
              <a:xfrm>
                <a:off x="4964951" y="3553916"/>
                <a:ext cx="3686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62621537-3D95-6C74-5F7F-4C78F4A3DE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4951" y="3553916"/>
                <a:ext cx="368626" cy="369332"/>
              </a:xfrm>
              <a:prstGeom prst="rect">
                <a:avLst/>
              </a:prstGeom>
              <a:blipFill>
                <a:blip r:embed="rId18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Immagine 27">
            <a:extLst>
              <a:ext uri="{FF2B5EF4-FFF2-40B4-BE49-F238E27FC236}">
                <a16:creationId xmlns:a16="http://schemas.microsoft.com/office/drawing/2014/main" id="{74070264-BB30-0816-D289-C493F2DF6921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r="34403"/>
          <a:stretch/>
        </p:blipFill>
        <p:spPr>
          <a:xfrm>
            <a:off x="1118557" y="2082801"/>
            <a:ext cx="5408762" cy="187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6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2" grpId="0" animBg="1"/>
      <p:bldP spid="23" grpId="0"/>
      <p:bldP spid="25" grpId="0"/>
      <p:bldP spid="32" grpId="0"/>
      <p:bldP spid="33" grpId="0"/>
      <p:bldP spid="3" grpId="0"/>
      <p:bldP spid="4" grpId="0"/>
      <p:bldP spid="7" grpId="0"/>
      <p:bldP spid="9" grpId="0"/>
      <p:bldP spid="11" grpId="0"/>
      <p:bldP spid="14" grpId="0"/>
      <p:bldP spid="17" grpId="0"/>
      <p:bldP spid="2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Vector</a:t>
            </a:r>
            <a:r>
              <a:rPr lang="it-IT" sz="3600" dirty="0"/>
              <a:t> </a:t>
            </a:r>
            <a:r>
              <a:rPr lang="it-IT" sz="3600" dirty="0" err="1"/>
              <a:t>Meson</a:t>
            </a:r>
            <a:r>
              <a:rPr lang="it-IT" sz="3600" dirty="0"/>
              <a:t> </a:t>
            </a:r>
            <a:r>
              <a:rPr lang="it-IT" sz="3600" dirty="0" err="1"/>
              <a:t>Dominance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8539A2A7-7C17-F5BF-17F9-9BCE7187B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5ACED55-6E57-A2D6-B564-EB65343E60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-347"/>
          <a:stretch/>
        </p:blipFill>
        <p:spPr>
          <a:xfrm>
            <a:off x="0" y="3429000"/>
            <a:ext cx="9144000" cy="260529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0EC01FB-E3AA-04B3-1B31-69E9D1681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607" y="1682273"/>
            <a:ext cx="3206428" cy="99191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18CFBA54-F12D-A5D6-D26E-A3803C14D4A1}"/>
              </a:ext>
            </a:extLst>
          </p:cNvPr>
          <p:cNvSpPr txBox="1"/>
          <p:nvPr/>
        </p:nvSpPr>
        <p:spPr>
          <a:xfrm>
            <a:off x="3546498" y="1085079"/>
            <a:ext cx="55213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VMD </a:t>
            </a:r>
            <a:r>
              <a:rPr lang="it-IT" dirty="0" err="1"/>
              <a:t>badly</a:t>
            </a:r>
            <a:r>
              <a:rPr lang="it-IT" dirty="0"/>
              <a:t> </a:t>
            </a:r>
            <a:r>
              <a:rPr lang="it-IT" dirty="0" err="1"/>
              <a:t>excluded</a:t>
            </a:r>
            <a:r>
              <a:rPr lang="it-IT" dirty="0"/>
              <a:t>, </a:t>
            </a:r>
            <a:r>
              <a:rPr lang="it-IT" dirty="0" err="1"/>
              <a:t>except</a:t>
            </a:r>
            <a:r>
              <a:rPr lang="it-IT" dirty="0"/>
              <a:t> for the </a:t>
            </a:r>
            <a:r>
              <a:rPr lang="it-IT" dirty="0" err="1"/>
              <a:t>poorly</a:t>
            </a:r>
            <a:r>
              <a:rPr lang="it-IT" dirty="0"/>
              <a:t> </a:t>
            </a:r>
            <a:r>
              <a:rPr lang="it-IT" dirty="0" err="1"/>
              <a:t>constrained</a:t>
            </a:r>
            <a:r>
              <a:rPr lang="it-IT" dirty="0"/>
              <a:t> 3C-R model</a:t>
            </a:r>
          </a:p>
          <a:p>
            <a:endParaRPr lang="it-IT" dirty="0"/>
          </a:p>
          <a:p>
            <a:r>
              <a:rPr lang="it-IT" dirty="0"/>
              <a:t>Scattering </a:t>
            </a:r>
            <a:r>
              <a:rPr lang="it-IT" dirty="0" err="1"/>
              <a:t>lengths</a:t>
            </a:r>
            <a:r>
              <a:rPr lang="it-IT" dirty="0"/>
              <a:t> </a:t>
            </a:r>
            <a:r>
              <a:rPr lang="it-IT" dirty="0" err="1"/>
              <a:t>generally</a:t>
            </a:r>
            <a:r>
              <a:rPr lang="it-IT" dirty="0"/>
              <a:t> of O(1fm),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smaller</a:t>
            </a:r>
            <a:r>
              <a:rPr lang="it-IT" dirty="0"/>
              <a:t> </a:t>
            </a:r>
            <a:r>
              <a:rPr lang="it-IT" dirty="0" err="1"/>
              <a:t>ones</a:t>
            </a:r>
            <a:br>
              <a:rPr lang="it-IT" dirty="0"/>
            </a:br>
            <a:r>
              <a:rPr lang="it-IT" dirty="0"/>
              <a:t>are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excluded</a:t>
            </a:r>
            <a:endParaRPr lang="it-IT" dirty="0"/>
          </a:p>
          <a:p>
            <a:endParaRPr lang="it-IT" dirty="0"/>
          </a:p>
          <a:p>
            <a:r>
              <a:rPr lang="it-IT" dirty="0" err="1"/>
              <a:t>Crucial</a:t>
            </a:r>
            <a:r>
              <a:rPr lang="it-IT" dirty="0"/>
              <a:t> to </a:t>
            </a:r>
            <a:r>
              <a:rPr lang="it-IT" dirty="0" err="1"/>
              <a:t>constrain</a:t>
            </a:r>
            <a:r>
              <a:rPr lang="it-IT" dirty="0"/>
              <a:t> </a:t>
            </a:r>
            <a:r>
              <a:rPr lang="it-IT" dirty="0" err="1"/>
              <a:t>better</a:t>
            </a:r>
            <a:r>
              <a:rPr lang="it-IT" dirty="0"/>
              <a:t>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fits</a:t>
            </a:r>
            <a:r>
              <a:rPr lang="it-IT" dirty="0"/>
              <a:t> by </a:t>
            </a:r>
            <a:r>
              <a:rPr lang="it-IT" dirty="0" err="1"/>
              <a:t>measuring</a:t>
            </a:r>
            <a:r>
              <a:rPr lang="it-IT" dirty="0"/>
              <a:t> open charm </a:t>
            </a:r>
            <a:r>
              <a:rPr lang="it-IT" dirty="0" err="1"/>
              <a:t>final</a:t>
            </a:r>
            <a:r>
              <a:rPr lang="it-IT" dirty="0"/>
              <a:t> </a:t>
            </a:r>
            <a:r>
              <a:rPr lang="it-IT" dirty="0" err="1"/>
              <a:t>states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1571421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Total cross </a:t>
            </a:r>
            <a:r>
              <a:rPr lang="it-IT" sz="3600" dirty="0" err="1"/>
              <a:t>section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8539A2A7-7C17-F5BF-17F9-9BCE7187B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BD41205-86D6-DD5B-321C-C80EAFDF0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22731"/>
            <a:ext cx="3688592" cy="36125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B6F0F1A5-0243-A9A4-F070-4FBD54FE88F3}"/>
                  </a:ext>
                </a:extLst>
              </p:cNvPr>
              <p:cNvSpPr txBox="1"/>
              <p:nvPr/>
            </p:nvSpPr>
            <p:spPr>
              <a:xfrm>
                <a:off x="4144357" y="1746463"/>
                <a:ext cx="4637333" cy="31430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dirty="0"/>
                  <a:t>With optical </a:t>
                </a:r>
                <a:r>
                  <a:rPr lang="it-IT" sz="2200" dirty="0" err="1"/>
                  <a:t>theorem</a:t>
                </a:r>
                <a:r>
                  <a:rPr lang="it-IT" sz="2200" dirty="0"/>
                  <a:t> one </a:t>
                </a:r>
                <a:r>
                  <a:rPr lang="it-IT" sz="2200" dirty="0" err="1"/>
                  <a:t>gets</a:t>
                </a:r>
                <a:r>
                  <a:rPr lang="it-IT" sz="2200" dirty="0"/>
                  <a:t> the </a:t>
                </a:r>
                <a:r>
                  <a:rPr lang="it-IT" sz="2200" dirty="0" err="1"/>
                  <a:t>total</a:t>
                </a:r>
                <a:r>
                  <a:rPr lang="it-IT" sz="2200" dirty="0"/>
                  <a:t> cross </a:t>
                </a:r>
                <a:r>
                  <a:rPr lang="it-IT" sz="2200" dirty="0" err="1"/>
                  <a:t>section</a:t>
                </a:r>
                <a:r>
                  <a:rPr lang="it-IT" sz="2200" dirty="0"/>
                  <a:t>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2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nor/>
                      </m:rPr>
                      <a:rPr lang="it-IT" sz="2200" b="0" i="0" smtClean="0"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it-IT" sz="2200" dirty="0"/>
                  <a:t>. </a:t>
                </a:r>
              </a:p>
              <a:p>
                <a:endParaRPr lang="it-IT" sz="2200" dirty="0"/>
              </a:p>
              <a:p>
                <a:r>
                  <a:rPr lang="it-IT" sz="2200" dirty="0" err="1"/>
                  <a:t>This</a:t>
                </a:r>
                <a:r>
                  <a:rPr lang="it-IT" sz="2200" dirty="0"/>
                  <a:t> </a:t>
                </a:r>
                <a:r>
                  <a:rPr lang="it-IT" sz="2200" dirty="0" err="1"/>
                  <a:t>has</a:t>
                </a:r>
                <a:r>
                  <a:rPr lang="it-IT" sz="2200" dirty="0"/>
                  <a:t> </a:t>
                </a:r>
                <a:r>
                  <a:rPr lang="it-IT" sz="2200" dirty="0" err="1"/>
                  <a:t>been</a:t>
                </a:r>
                <a:r>
                  <a:rPr lang="it-IT" sz="2200" dirty="0"/>
                  <a:t> </a:t>
                </a:r>
                <a:r>
                  <a:rPr lang="it-IT" sz="2200" dirty="0" err="1"/>
                  <a:t>estimated</a:t>
                </a:r>
                <a:r>
                  <a:rPr lang="it-IT" sz="2200" dirty="0"/>
                  <a:t> from</a:t>
                </a:r>
                <a:br>
                  <a:rPr lang="it-IT" sz="2200" dirty="0"/>
                </a:br>
                <a:r>
                  <a:rPr lang="it-IT" sz="2200" dirty="0"/>
                  <a:t>the A-</a:t>
                </a:r>
                <a:r>
                  <a:rPr lang="it-IT" sz="2200" dirty="0" err="1"/>
                  <a:t>dependence</a:t>
                </a:r>
                <a:r>
                  <a:rPr lang="it-IT" sz="2200" dirty="0"/>
                  <a:t> of </a:t>
                </a:r>
                <a:r>
                  <a:rPr lang="it-IT" sz="2200" dirty="0" err="1"/>
                  <a:t>nuclear</a:t>
                </a:r>
                <a:r>
                  <a:rPr lang="it-IT" sz="2200" dirty="0"/>
                  <a:t> targets,</a:t>
                </a:r>
                <a:br>
                  <a:rPr lang="it-IT" sz="2200" dirty="0"/>
                </a:br>
                <a14:m>
                  <m:oMath xmlns:m="http://schemas.openxmlformats.org/officeDocument/2006/math"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m:rPr>
                        <m:nor/>
                      </m:rPr>
                      <a:rPr lang="it-IT" sz="2200" b="0" i="0" smtClean="0">
                        <a:latin typeface="Cambria Math" panose="02040503050406030204" pitchFamily="18" charset="0"/>
                      </a:rPr>
                      <m:t>mb</m:t>
                    </m:r>
                  </m:oMath>
                </a14:m>
                <a:r>
                  <a:rPr lang="it-IT" sz="2200" dirty="0"/>
                  <a:t> </a:t>
                </a:r>
                <a:r>
                  <a:rPr lang="it-IT" sz="2200" dirty="0" err="1"/>
                  <a:t>at</a:t>
                </a:r>
                <a:r>
                  <a:rPr lang="it-IT" sz="22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=6.2 </m:t>
                    </m:r>
                    <m:r>
                      <m:rPr>
                        <m:nor/>
                      </m:rPr>
                      <a:rPr lang="it-IT" sz="2200" b="0" i="0" smtClean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it-IT" sz="2200" dirty="0"/>
                  <a:t>. </a:t>
                </a:r>
                <a:br>
                  <a:rPr lang="it-IT" sz="2200" dirty="0"/>
                </a:br>
                <a:br>
                  <a:rPr lang="it-IT" sz="2200" dirty="0"/>
                </a:br>
                <a:r>
                  <a:rPr lang="it-IT" sz="2200" dirty="0"/>
                  <a:t>VMD </a:t>
                </a:r>
                <a:r>
                  <a:rPr lang="it-IT" sz="2200" dirty="0" err="1"/>
                  <a:t>estimates</a:t>
                </a:r>
                <a:r>
                  <a:rPr lang="it-IT" sz="2200" dirty="0"/>
                  <a:t> </a:t>
                </a:r>
                <a:r>
                  <a:rPr lang="it-IT" sz="2200" dirty="0" err="1"/>
                  <a:t>provide</a:t>
                </a:r>
                <a:r>
                  <a:rPr lang="it-IT" sz="2200" dirty="0"/>
                  <a:t> </a:t>
                </a:r>
                <a:r>
                  <a:rPr lang="it-IT" sz="2200" dirty="0" err="1"/>
                  <a:t>values</a:t>
                </a:r>
                <a:r>
                  <a:rPr lang="it-IT" sz="2200" dirty="0"/>
                  <a:t> </a:t>
                </a:r>
                <a:r>
                  <a:rPr lang="it-IT" sz="2200" dirty="0" err="1"/>
                  <a:t>at</a:t>
                </a:r>
                <a:r>
                  <a:rPr lang="it-IT" sz="2200" dirty="0"/>
                  <a:t> </a:t>
                </a:r>
                <a:r>
                  <a:rPr lang="it-IT" sz="2200" dirty="0" err="1"/>
                  <a:t>least</a:t>
                </a:r>
                <a:r>
                  <a:rPr lang="it-IT" sz="2200" dirty="0"/>
                  <a:t> 1order of </a:t>
                </a:r>
                <a:r>
                  <a:rPr lang="it-IT" sz="2200" dirty="0" err="1"/>
                  <a:t>magnitude</a:t>
                </a:r>
                <a:r>
                  <a:rPr lang="it-IT" sz="2200" dirty="0"/>
                  <a:t> </a:t>
                </a:r>
                <a:r>
                  <a:rPr lang="it-IT" sz="2200" dirty="0" err="1"/>
                  <a:t>smaller</a:t>
                </a:r>
                <a:endParaRPr lang="it-IT" sz="2200" dirty="0"/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B6F0F1A5-0243-A9A4-F070-4FBD54FE88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4357" y="1746463"/>
                <a:ext cx="4637333" cy="3143040"/>
              </a:xfrm>
              <a:prstGeom prst="rect">
                <a:avLst/>
              </a:prstGeom>
              <a:blipFill>
                <a:blip r:embed="rId4"/>
                <a:stretch>
                  <a:fillRect l="-1708" t="-1163" b="-310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46853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69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>
                <a:solidFill>
                  <a:schemeClr val="tx2"/>
                </a:solidFill>
              </a:rPr>
              <a:t>Bound</a:t>
            </a:r>
            <a:r>
              <a:rPr lang="it-IT" sz="3600" dirty="0">
                <a:solidFill>
                  <a:schemeClr val="tx2"/>
                </a:solidFill>
              </a:rPr>
              <a:t> and </a:t>
            </a:r>
            <a:r>
              <a:rPr lang="it-IT" sz="3600" dirty="0" err="1">
                <a:solidFill>
                  <a:schemeClr val="tx2"/>
                </a:solidFill>
              </a:rPr>
              <a:t>virtual</a:t>
            </a:r>
            <a:r>
              <a:rPr lang="it-IT" sz="3600" dirty="0">
                <a:solidFill>
                  <a:schemeClr val="tx2"/>
                </a:solidFill>
              </a:rPr>
              <a:t> </a:t>
            </a:r>
            <a:r>
              <a:rPr lang="it-IT" sz="3600" dirty="0" err="1">
                <a:solidFill>
                  <a:schemeClr val="tx2"/>
                </a:solidFill>
              </a:rPr>
              <a:t>states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BCCC685B-F443-0CEE-99C1-F5DFAD84C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989" y="1450013"/>
            <a:ext cx="3801005" cy="37914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3F9D95B4-2A54-C430-9F3A-8BB77361D497}"/>
                  </a:ext>
                </a:extLst>
              </p:cNvPr>
              <p:cNvSpPr txBox="1"/>
              <p:nvPr/>
            </p:nvSpPr>
            <p:spPr>
              <a:xfrm>
                <a:off x="4154213" y="2418918"/>
                <a:ext cx="4532587" cy="10842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f>
                            <m:f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𝑖𝑘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  <m:d>
                            <m:d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3F9D95B4-2A54-C430-9F3A-8BB77361D4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4213" y="2418918"/>
                <a:ext cx="4532587" cy="10842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asellaDiTesto 2">
            <a:extLst>
              <a:ext uri="{FF2B5EF4-FFF2-40B4-BE49-F238E27FC236}">
                <a16:creationId xmlns:a16="http://schemas.microsoft.com/office/drawing/2014/main" id="{886FE308-3064-42C6-6216-6DA921436819}"/>
              </a:ext>
            </a:extLst>
          </p:cNvPr>
          <p:cNvSpPr txBox="1"/>
          <p:nvPr/>
        </p:nvSpPr>
        <p:spPr>
          <a:xfrm>
            <a:off x="4154213" y="1383562"/>
            <a:ext cx="4532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The </a:t>
            </a:r>
            <a:r>
              <a:rPr lang="it-IT" sz="2400" dirty="0" err="1"/>
              <a:t>amplitude</a:t>
            </a:r>
            <a:r>
              <a:rPr lang="it-IT" sz="2400" dirty="0"/>
              <a:t> close to </a:t>
            </a:r>
            <a:r>
              <a:rPr lang="it-IT" sz="2400" dirty="0" err="1"/>
              <a:t>threshold</a:t>
            </a:r>
            <a:r>
              <a:rPr lang="it-IT" sz="2400" dirty="0"/>
              <a:t> can be </a:t>
            </a:r>
            <a:r>
              <a:rPr lang="it-IT" sz="2400" dirty="0" err="1"/>
              <a:t>expanded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endParaRPr lang="it-IT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524DB433-6B4E-1278-559B-DFF864A9113F}"/>
                  </a:ext>
                </a:extLst>
              </p:cNvPr>
              <p:cNvSpPr txBox="1"/>
              <p:nvPr/>
            </p:nvSpPr>
            <p:spPr>
              <a:xfrm>
                <a:off x="4154212" y="3882660"/>
                <a:ext cx="4532587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it-IT" sz="2400" dirty="0"/>
                  <a:t>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the scattering </a:t>
                </a:r>
                <a:r>
                  <a:rPr lang="it-IT" sz="2400" dirty="0" err="1"/>
                  <a:t>length</a:t>
                </a:r>
                <a:endParaRPr lang="it-IT" sz="24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it-IT" sz="2400" dirty="0" err="1"/>
                  <a:t>is</a:t>
                </a:r>
                <a:r>
                  <a:rPr lang="it-IT" sz="2400" dirty="0"/>
                  <a:t> the </a:t>
                </a:r>
                <a:r>
                  <a:rPr lang="it-IT" sz="2400" dirty="0" err="1"/>
                  <a:t>effective</a:t>
                </a:r>
                <a:r>
                  <a:rPr lang="it-IT" sz="2400" dirty="0"/>
                  <a:t> range</a:t>
                </a:r>
              </a:p>
              <a:p>
                <a:endParaRPr lang="it-IT" sz="2400" dirty="0"/>
              </a:p>
              <a:p>
                <a:r>
                  <a:rPr lang="it-IT" sz="2400" dirty="0"/>
                  <a:t>The </a:t>
                </a:r>
                <a:r>
                  <a:rPr lang="it-IT" sz="2400" dirty="0" err="1"/>
                  <a:t>sign</a:t>
                </a:r>
                <a:r>
                  <a:rPr lang="it-IT" sz="2400" dirty="0"/>
                  <a:t> of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it-IT" sz="2400" dirty="0"/>
                  <a:t> controls </a:t>
                </a:r>
                <a:r>
                  <a:rPr lang="it-IT" sz="2400" dirty="0" err="1"/>
                  <a:t>whether</a:t>
                </a:r>
                <a:r>
                  <a:rPr lang="it-IT" sz="2400" dirty="0"/>
                  <a:t> </a:t>
                </a:r>
                <a:r>
                  <a:rPr lang="it-IT" sz="2400" dirty="0" err="1"/>
                  <a:t>we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have</a:t>
                </a:r>
                <a:r>
                  <a:rPr lang="it-IT" sz="2400" dirty="0"/>
                  <a:t> a </a:t>
                </a:r>
                <a:r>
                  <a:rPr lang="it-IT" sz="2400" dirty="0" err="1"/>
                  <a:t>bound</a:t>
                </a:r>
                <a:r>
                  <a:rPr lang="it-IT" sz="2400" dirty="0"/>
                  <a:t> or </a:t>
                </a:r>
                <a:r>
                  <a:rPr lang="it-IT" sz="2400" dirty="0" err="1"/>
                  <a:t>virtual</a:t>
                </a:r>
                <a:r>
                  <a:rPr lang="it-IT" sz="2400" dirty="0"/>
                  <a:t> state</a:t>
                </a:r>
              </a:p>
              <a:p>
                <a:endParaRPr lang="it-IT" sz="2400" dirty="0"/>
              </a:p>
            </p:txBody>
          </p:sp>
        </mc:Choice>
        <mc:Fallback xmlns="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524DB433-6B4E-1278-559B-DFF864A911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4212" y="3882660"/>
                <a:ext cx="4532587" cy="2308324"/>
              </a:xfrm>
              <a:prstGeom prst="rect">
                <a:avLst/>
              </a:prstGeom>
              <a:blipFill>
                <a:blip r:embed="rId5"/>
                <a:stretch>
                  <a:fillRect l="-2016" t="-211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602AC9C-20EA-921D-8492-ED64C3C737B9}"/>
              </a:ext>
            </a:extLst>
          </p:cNvPr>
          <p:cNvSpPr txBox="1"/>
          <p:nvPr/>
        </p:nvSpPr>
        <p:spPr>
          <a:xfrm>
            <a:off x="9168" y="5289772"/>
            <a:ext cx="39428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accent1"/>
                </a:solidFill>
              </a:rPr>
              <a:t>Matuschek</a:t>
            </a:r>
            <a:r>
              <a:rPr lang="it-IT" dirty="0">
                <a:solidFill>
                  <a:schemeClr val="accent1"/>
                </a:solidFill>
              </a:rPr>
              <a:t> </a:t>
            </a:r>
            <a:r>
              <a:rPr lang="it-IT" i="1" dirty="0">
                <a:solidFill>
                  <a:schemeClr val="accent1"/>
                </a:solidFill>
              </a:rPr>
              <a:t>et al.</a:t>
            </a:r>
            <a:r>
              <a:rPr lang="it-IT" dirty="0">
                <a:solidFill>
                  <a:schemeClr val="accent1"/>
                </a:solidFill>
              </a:rPr>
              <a:t> EPJA57 (2021) 3, 101 </a:t>
            </a:r>
          </a:p>
        </p:txBody>
      </p:sp>
    </p:spTree>
    <p:extLst>
      <p:ext uri="{BB962C8B-B14F-4D97-AF65-F5344CB8AC3E}">
        <p14:creationId xmlns:p14="http://schemas.microsoft.com/office/powerpoint/2010/main" val="644328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r>
                  <a:rPr lang="it-IT" sz="3600" dirty="0"/>
                  <a:t> </a:t>
                </a:r>
              </a:p>
            </p:txBody>
          </p:sp>
        </mc:Choice>
        <mc:Fallback xmlns="">
          <p:sp>
            <p:nvSpPr>
              <p:cNvPr id="10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0" y="3369899"/>
            <a:ext cx="2845236" cy="27296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156" y="574012"/>
            <a:ext cx="5463767" cy="555224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-181070" y="1191033"/>
                <a:ext cx="3594226" cy="2178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dirty="0"/>
                  <a:t>Large prompt production </a:t>
                </a:r>
                <a:br>
                  <a:rPr lang="it-IT" dirty="0"/>
                </a:br>
                <a:r>
                  <a:rPr lang="it-IT" dirty="0"/>
                  <a:t>at hadron colliders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m:rPr>
                          <m:lit/>
                        </m:rPr>
                        <a:rPr lang="it-IT" b="0" i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𝑇𝑂𝑇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26.3±2.3±1.6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it-IT" dirty="0"/>
              </a:p>
              <a:p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𝑃𝑅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m:rPr>
                          <m:lit/>
                        </m:rPr>
                        <a:rPr lang="it-IT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𝜓𝜋𝜋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)=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1.06±0.11±0.15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nb</m:t>
                      </m:r>
                    </m:oMath>
                  </m:oMathPara>
                </a14:m>
                <a:endParaRPr lang="it-IT" dirty="0"/>
              </a:p>
              <a:p>
                <a:pPr algn="r">
                  <a:spcBef>
                    <a:spcPts val="1200"/>
                  </a:spcBef>
                </a:pPr>
                <a:r>
                  <a:rPr lang="it-IT" dirty="0">
                    <a:solidFill>
                      <a:srgbClr val="C00000"/>
                    </a:solidFill>
                  </a:rPr>
                  <a:t>CMS, JHEP 1304, 154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1070" y="1191033"/>
                <a:ext cx="3594226" cy="2178866"/>
              </a:xfrm>
              <a:prstGeom prst="rect">
                <a:avLst/>
              </a:prstGeom>
              <a:blipFill rotWithShape="0">
                <a:blip r:embed="rId5"/>
                <a:stretch>
                  <a:fillRect t="-1397" r="-1356" b="-335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321860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158620" y="2419163"/>
            <a:ext cx="4012164" cy="34597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821094" y="3723501"/>
            <a:ext cx="102636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 8"/>
          <p:cNvSpPr/>
          <p:nvPr/>
        </p:nvSpPr>
        <p:spPr>
          <a:xfrm>
            <a:off x="821094" y="3536885"/>
            <a:ext cx="1026367" cy="811763"/>
          </a:xfrm>
          <a:custGeom>
            <a:avLst/>
            <a:gdLst>
              <a:gd name="connsiteX0" fmla="*/ 0 w 1026367"/>
              <a:gd name="connsiteY0" fmla="*/ 811763 h 811763"/>
              <a:gd name="connsiteX1" fmla="*/ 1026367 w 1026367"/>
              <a:gd name="connsiteY1" fmla="*/ 811763 h 811763"/>
              <a:gd name="connsiteX2" fmla="*/ 1026367 w 1026367"/>
              <a:gd name="connsiteY2" fmla="*/ 0 h 811763"/>
              <a:gd name="connsiteX3" fmla="*/ 1026367 w 1026367"/>
              <a:gd name="connsiteY3" fmla="*/ 0 h 81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6367" h="811763">
                <a:moveTo>
                  <a:pt x="0" y="811763"/>
                </a:moveTo>
                <a:lnTo>
                  <a:pt x="1026367" y="811763"/>
                </a:lnTo>
                <a:lnTo>
                  <a:pt x="1026367" y="0"/>
                </a:lnTo>
                <a:lnTo>
                  <a:pt x="1026367" y="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6490" y="2676595"/>
            <a:ext cx="2155371" cy="844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70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Bound and virtual states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1104900" y="1358920"/>
                <a:ext cx="639127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Example from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𝑝𝑛</m:t>
                    </m:r>
                  </m:oMath>
                </a14:m>
                <a:r>
                  <a:rPr lang="it-IT" sz="2400" dirty="0"/>
                  <a:t> scattering</a:t>
                </a:r>
                <a:br>
                  <a:rPr lang="it-IT" sz="2400" dirty="0"/>
                </a:br>
                <a:r>
                  <a:rPr lang="it-IT" sz="2400" dirty="0"/>
                  <a:t>Bound state on the real axis 1st sheet (deuteron)</a:t>
                </a: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900" y="1358920"/>
                <a:ext cx="6391275" cy="830997"/>
              </a:xfrm>
              <a:prstGeom prst="rect">
                <a:avLst/>
              </a:prstGeom>
              <a:blipFill rotWithShape="0">
                <a:blip r:embed="rId3"/>
                <a:stretch>
                  <a:fillRect l="-1430" t="-5882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/>
          <p:cNvCxnSpPr/>
          <p:nvPr/>
        </p:nvCxnSpPr>
        <p:spPr>
          <a:xfrm>
            <a:off x="821094" y="3515095"/>
            <a:ext cx="1026367" cy="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/>
          <p:nvPr/>
        </p:nvCxnSpPr>
        <p:spPr>
          <a:xfrm>
            <a:off x="1838130" y="3521003"/>
            <a:ext cx="587828" cy="59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821094" y="2676596"/>
            <a:ext cx="0" cy="242783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158620" y="2652425"/>
                <a:ext cx="6955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620" y="2652425"/>
                <a:ext cx="695575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2160036" y="3168622"/>
                <a:ext cx="3516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0036" y="3168622"/>
                <a:ext cx="351635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1740060" y="4215815"/>
                <a:ext cx="528927" cy="3989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sPre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0060" y="4215815"/>
                <a:ext cx="528927" cy="39895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1739285" y="3618977"/>
                <a:ext cx="528927" cy="3989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sPre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9285" y="3618977"/>
                <a:ext cx="528927" cy="39895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ounded Rectangle 37"/>
          <p:cNvSpPr/>
          <p:nvPr/>
        </p:nvSpPr>
        <p:spPr>
          <a:xfrm>
            <a:off x="4883605" y="2419163"/>
            <a:ext cx="4012164" cy="34597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2" name="Oval 61"/>
          <p:cNvSpPr/>
          <p:nvPr/>
        </p:nvSpPr>
        <p:spPr>
          <a:xfrm>
            <a:off x="6665914" y="3859373"/>
            <a:ext cx="121298" cy="1212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Freeform 38"/>
              <p:cNvSpPr/>
              <p:nvPr/>
            </p:nvSpPr>
            <p:spPr>
              <a:xfrm>
                <a:off x="5326809" y="3117486"/>
                <a:ext cx="3125755" cy="1912776"/>
              </a:xfrm>
              <a:custGeom>
                <a:avLst/>
                <a:gdLst>
                  <a:gd name="connsiteX0" fmla="*/ 0 w 3125755"/>
                  <a:gd name="connsiteY0" fmla="*/ 1912776 h 1912776"/>
                  <a:gd name="connsiteX1" fmla="*/ 0 w 3125755"/>
                  <a:gd name="connsiteY1" fmla="*/ 0 h 1912776"/>
                  <a:gd name="connsiteX2" fmla="*/ 3125755 w 3125755"/>
                  <a:gd name="connsiteY2" fmla="*/ 0 h 1912776"/>
                  <a:gd name="connsiteX3" fmla="*/ 3125755 w 3125755"/>
                  <a:gd name="connsiteY3" fmla="*/ 765110 h 1912776"/>
                  <a:gd name="connsiteX4" fmla="*/ 1408923 w 3125755"/>
                  <a:gd name="connsiteY4" fmla="*/ 765110 h 1912776"/>
                  <a:gd name="connsiteX5" fmla="*/ 1352939 w 3125755"/>
                  <a:gd name="connsiteY5" fmla="*/ 802433 h 1912776"/>
                  <a:gd name="connsiteX6" fmla="*/ 1418253 w 3125755"/>
                  <a:gd name="connsiteY6" fmla="*/ 849086 h 1912776"/>
                  <a:gd name="connsiteX7" fmla="*/ 3116425 w 3125755"/>
                  <a:gd name="connsiteY7" fmla="*/ 849086 h 1912776"/>
                  <a:gd name="connsiteX8" fmla="*/ 3116425 w 3125755"/>
                  <a:gd name="connsiteY8" fmla="*/ 1903445 h 1912776"/>
                  <a:gd name="connsiteX9" fmla="*/ 0 w 3125755"/>
                  <a:gd name="connsiteY9" fmla="*/ 1912776 h 191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25755" h="1912776">
                    <a:moveTo>
                      <a:pt x="0" y="1912776"/>
                    </a:moveTo>
                    <a:lnTo>
                      <a:pt x="0" y="0"/>
                    </a:lnTo>
                    <a:lnTo>
                      <a:pt x="3125755" y="0"/>
                    </a:lnTo>
                    <a:lnTo>
                      <a:pt x="3125755" y="765110"/>
                    </a:lnTo>
                    <a:lnTo>
                      <a:pt x="1408923" y="765110"/>
                    </a:lnTo>
                    <a:lnTo>
                      <a:pt x="1352939" y="802433"/>
                    </a:lnTo>
                    <a:lnTo>
                      <a:pt x="1418253" y="849086"/>
                    </a:lnTo>
                    <a:lnTo>
                      <a:pt x="3116425" y="849086"/>
                    </a:lnTo>
                    <a:lnTo>
                      <a:pt x="3116425" y="1903445"/>
                    </a:lnTo>
                    <a:lnTo>
                      <a:pt x="0" y="1912776"/>
                    </a:lnTo>
                    <a:close/>
                  </a:path>
                </a:pathLst>
              </a:custGeom>
              <a:solidFill>
                <a:schemeClr val="bg1">
                  <a:alpha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9" name="Freeform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6809" y="3117486"/>
                <a:ext cx="3125755" cy="1912776"/>
              </a:xfrm>
              <a:custGeom>
                <a:avLst/>
                <a:gdLst>
                  <a:gd name="connsiteX0" fmla="*/ 0 w 3125755"/>
                  <a:gd name="connsiteY0" fmla="*/ 1912776 h 1912776"/>
                  <a:gd name="connsiteX1" fmla="*/ 0 w 3125755"/>
                  <a:gd name="connsiteY1" fmla="*/ 0 h 1912776"/>
                  <a:gd name="connsiteX2" fmla="*/ 3125755 w 3125755"/>
                  <a:gd name="connsiteY2" fmla="*/ 0 h 1912776"/>
                  <a:gd name="connsiteX3" fmla="*/ 3125755 w 3125755"/>
                  <a:gd name="connsiteY3" fmla="*/ 765110 h 1912776"/>
                  <a:gd name="connsiteX4" fmla="*/ 1408923 w 3125755"/>
                  <a:gd name="connsiteY4" fmla="*/ 765110 h 1912776"/>
                  <a:gd name="connsiteX5" fmla="*/ 1352939 w 3125755"/>
                  <a:gd name="connsiteY5" fmla="*/ 802433 h 1912776"/>
                  <a:gd name="connsiteX6" fmla="*/ 1418253 w 3125755"/>
                  <a:gd name="connsiteY6" fmla="*/ 849086 h 1912776"/>
                  <a:gd name="connsiteX7" fmla="*/ 3116425 w 3125755"/>
                  <a:gd name="connsiteY7" fmla="*/ 849086 h 1912776"/>
                  <a:gd name="connsiteX8" fmla="*/ 3116425 w 3125755"/>
                  <a:gd name="connsiteY8" fmla="*/ 1903445 h 1912776"/>
                  <a:gd name="connsiteX9" fmla="*/ 0 w 3125755"/>
                  <a:gd name="connsiteY9" fmla="*/ 1912776 h 191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25755" h="1912776">
                    <a:moveTo>
                      <a:pt x="0" y="1912776"/>
                    </a:moveTo>
                    <a:lnTo>
                      <a:pt x="0" y="0"/>
                    </a:lnTo>
                    <a:lnTo>
                      <a:pt x="3125755" y="0"/>
                    </a:lnTo>
                    <a:lnTo>
                      <a:pt x="3125755" y="765110"/>
                    </a:lnTo>
                    <a:lnTo>
                      <a:pt x="1408923" y="765110"/>
                    </a:lnTo>
                    <a:lnTo>
                      <a:pt x="1352939" y="802433"/>
                    </a:lnTo>
                    <a:lnTo>
                      <a:pt x="1418253" y="849086"/>
                    </a:lnTo>
                    <a:lnTo>
                      <a:pt x="3116425" y="849086"/>
                    </a:lnTo>
                    <a:lnTo>
                      <a:pt x="3116425" y="1903445"/>
                    </a:lnTo>
                    <a:lnTo>
                      <a:pt x="0" y="1912776"/>
                    </a:lnTo>
                    <a:close/>
                  </a:path>
                </a:pathLst>
              </a:custGeom>
              <a:blipFill rotWithShape="0"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Connector 47"/>
          <p:cNvCxnSpPr/>
          <p:nvPr/>
        </p:nvCxnSpPr>
        <p:spPr>
          <a:xfrm>
            <a:off x="6670417" y="3120615"/>
            <a:ext cx="0" cy="168523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5193619" y="3920386"/>
            <a:ext cx="147423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Freeform 40"/>
          <p:cNvSpPr/>
          <p:nvPr/>
        </p:nvSpPr>
        <p:spPr>
          <a:xfrm>
            <a:off x="5281127" y="3061024"/>
            <a:ext cx="3219061" cy="2034073"/>
          </a:xfrm>
          <a:custGeom>
            <a:avLst/>
            <a:gdLst>
              <a:gd name="connsiteX0" fmla="*/ 3135085 w 3219061"/>
              <a:gd name="connsiteY0" fmla="*/ 1903445 h 2034073"/>
              <a:gd name="connsiteX1" fmla="*/ 3135085 w 3219061"/>
              <a:gd name="connsiteY1" fmla="*/ 111967 h 2034073"/>
              <a:gd name="connsiteX2" fmla="*/ 102636 w 3219061"/>
              <a:gd name="connsiteY2" fmla="*/ 111967 h 2034073"/>
              <a:gd name="connsiteX3" fmla="*/ 102636 w 3219061"/>
              <a:gd name="connsiteY3" fmla="*/ 0 h 2034073"/>
              <a:gd name="connsiteX4" fmla="*/ 3219061 w 3219061"/>
              <a:gd name="connsiteY4" fmla="*/ 0 h 2034073"/>
              <a:gd name="connsiteX5" fmla="*/ 3219061 w 3219061"/>
              <a:gd name="connsiteY5" fmla="*/ 2034073 h 2034073"/>
              <a:gd name="connsiteX6" fmla="*/ 0 w 3219061"/>
              <a:gd name="connsiteY6" fmla="*/ 2034073 h 2034073"/>
              <a:gd name="connsiteX7" fmla="*/ 0 w 3219061"/>
              <a:gd name="connsiteY7" fmla="*/ 1894114 h 2034073"/>
              <a:gd name="connsiteX8" fmla="*/ 3135085 w 3219061"/>
              <a:gd name="connsiteY8" fmla="*/ 1903445 h 203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19061" h="2034073">
                <a:moveTo>
                  <a:pt x="3135085" y="1903445"/>
                </a:moveTo>
                <a:lnTo>
                  <a:pt x="3135085" y="111967"/>
                </a:lnTo>
                <a:lnTo>
                  <a:pt x="102636" y="111967"/>
                </a:lnTo>
                <a:lnTo>
                  <a:pt x="102636" y="0"/>
                </a:lnTo>
                <a:lnTo>
                  <a:pt x="3219061" y="0"/>
                </a:lnTo>
                <a:lnTo>
                  <a:pt x="3219061" y="2034073"/>
                </a:lnTo>
                <a:lnTo>
                  <a:pt x="0" y="2034073"/>
                </a:lnTo>
                <a:lnTo>
                  <a:pt x="0" y="1894114"/>
                </a:lnTo>
                <a:lnTo>
                  <a:pt x="3135085" y="19034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Rectangle 41"/>
          <p:cNvSpPr/>
          <p:nvPr/>
        </p:nvSpPr>
        <p:spPr>
          <a:xfrm>
            <a:off x="5187819" y="3021757"/>
            <a:ext cx="233267" cy="2008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Oval 50"/>
          <p:cNvSpPr/>
          <p:nvPr/>
        </p:nvSpPr>
        <p:spPr>
          <a:xfrm>
            <a:off x="5915747" y="3859373"/>
            <a:ext cx="121298" cy="1212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7897921" y="3508780"/>
                <a:ext cx="7085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Re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7921" y="3508780"/>
                <a:ext cx="708527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6637764" y="2856725"/>
                <a:ext cx="7098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Im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7764" y="2856725"/>
                <a:ext cx="709874" cy="3693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TextBox 62"/>
          <p:cNvSpPr txBox="1"/>
          <p:nvPr/>
        </p:nvSpPr>
        <p:spPr>
          <a:xfrm>
            <a:off x="1847461" y="3556216"/>
            <a:ext cx="1074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Deuteron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456085" y="3959654"/>
            <a:ext cx="1074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Deuteron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pole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427820" y="3962879"/>
            <a:ext cx="1136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Dineutron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pole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104900" y="1351506"/>
            <a:ext cx="6391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Decreasing the potential strength,</a:t>
            </a:r>
            <a:br>
              <a:rPr lang="it-IT" sz="2400" dirty="0"/>
            </a:br>
            <a:r>
              <a:rPr lang="it-IT" sz="2400" dirty="0"/>
              <a:t>the pole reaches threshold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104900" y="1358919"/>
            <a:ext cx="6391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The pole jumps on the 2nd sheet (dineutron),</a:t>
            </a:r>
            <a:br>
              <a:rPr lang="it-IT" sz="2400" dirty="0"/>
            </a:br>
            <a:r>
              <a:rPr lang="it-IT" sz="2400" dirty="0"/>
              <a:t>it becomes a virtual state</a:t>
            </a:r>
          </a:p>
        </p:txBody>
      </p:sp>
    </p:spTree>
    <p:extLst>
      <p:ext uri="{BB962C8B-B14F-4D97-AF65-F5344CB8AC3E}">
        <p14:creationId xmlns:p14="http://schemas.microsoft.com/office/powerpoint/2010/main" val="241357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L -3.33333E-6 -0.0377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9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3.33333E-6 -0.0314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7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22222E-6 L 0.08212 0.0004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3773 L -3.33333E-6 -0.0715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9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0.00046 L -0.08316 0.0004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6" grpId="0"/>
      <p:bldP spid="36" grpId="0"/>
      <p:bldP spid="37" grpId="0"/>
      <p:bldP spid="62" grpId="0" animBg="1"/>
      <p:bldP spid="62" grpId="1" animBg="1"/>
      <p:bldP spid="51" grpId="0" animBg="1"/>
      <p:bldP spid="51" grpId="1" animBg="1"/>
      <p:bldP spid="63" grpId="0"/>
      <p:bldP spid="64" grpId="0"/>
      <p:bldP spid="65" grpId="0"/>
      <p:bldP spid="66" grpId="0"/>
      <p:bldP spid="66" grpId="1"/>
      <p:bldP spid="67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Learning about confinement</a:t>
            </a:r>
          </a:p>
        </p:txBody>
      </p:sp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71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2" b="20816"/>
          <a:stretch/>
        </p:blipFill>
        <p:spPr>
          <a:xfrm>
            <a:off x="99213" y="3894586"/>
            <a:ext cx="3293706" cy="25162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213" y="6041520"/>
            <a:ext cx="1548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D. Leinweber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73830" y="1639600"/>
            <a:ext cx="40599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/>
              <a:t>If quarks were infinitely heavy,</a:t>
            </a:r>
            <a:br>
              <a:rPr lang="it-IT" sz="2200" dirty="0"/>
            </a:br>
            <a:r>
              <a:rPr lang="it-IT" sz="2200" dirty="0"/>
              <a:t>gluonic field is confined in a </a:t>
            </a:r>
            <a:r>
              <a:rPr lang="it-IT" sz="2200" dirty="0">
                <a:solidFill>
                  <a:srgbClr val="FF0000"/>
                </a:solidFill>
              </a:rPr>
              <a:t>string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99214" y="1111848"/>
            <a:ext cx="3330125" cy="2653689"/>
            <a:chOff x="99214" y="1111848"/>
            <a:chExt cx="3330125" cy="265368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14" y="1111848"/>
              <a:ext cx="3293706" cy="2653689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6" name="TextBox 5"/>
            <p:cNvSpPr txBox="1"/>
            <p:nvPr/>
          </p:nvSpPr>
          <p:spPr>
            <a:xfrm>
              <a:off x="707465" y="3035726"/>
              <a:ext cx="7825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C00000"/>
                  </a:solidFill>
                </a:rPr>
                <a:t>G. Bali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19909013">
              <a:off x="1207064" y="1792977"/>
              <a:ext cx="2222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0000FF"/>
                  </a:solidFill>
                </a:rPr>
                <a:t>Linear rising potential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3620278" y="2850461"/>
                <a:ext cx="5523722" cy="24645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2200" dirty="0"/>
                  <a:t>What is a</a:t>
                </a:r>
                <a:r>
                  <a:rPr lang="it-IT" sz="2200" dirty="0">
                    <a:solidFill>
                      <a:srgbClr val="FF0000"/>
                    </a:solidFill>
                  </a:rPr>
                  <a:t> constituent gluon</a:t>
                </a:r>
                <a:r>
                  <a:rPr lang="it-IT" sz="2200" dirty="0"/>
                  <a:t>?</a:t>
                </a:r>
              </a:p>
              <a:p>
                <a:endParaRPr lang="it-IT" sz="2200" dirty="0">
                  <a:solidFill>
                    <a:srgbClr val="FF0000"/>
                  </a:solidFill>
                </a:endParaRPr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/>
                  <a:t>vibration of the string?</a:t>
                </a:r>
                <a:br>
                  <a:rPr lang="it-IT" sz="2200" dirty="0"/>
                </a:br>
                <a:r>
                  <a:rPr lang="it-IT" sz="2200" b="1" dirty="0"/>
                  <a:t>→ </a:t>
                </a:r>
                <a:r>
                  <a:rPr lang="it-IT" sz="2200" dirty="0"/>
                  <a:t>degenerate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0,</m:t>
                            </m:r>
                            <m:r>
                              <a:rPr lang="it-IT" sz="22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,2</m:t>
                            </m:r>
                          </m:e>
                        </m:d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2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,1,</m:t>
                            </m:r>
                            <m:r>
                              <a:rPr lang="it-IT" sz="22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e>
                        </m:d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+−</m:t>
                        </m:r>
                      </m:sup>
                    </m:sSup>
                  </m:oMath>
                </a14:m>
                <a:r>
                  <a:rPr lang="it-IT" sz="2200" dirty="0"/>
                  <a:t> </a:t>
                </a:r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endParaRPr lang="it-IT" sz="2200" dirty="0"/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/>
                  <a:t>excitation of a quasiparticle?</a:t>
                </a:r>
                <a:br>
                  <a:rPr lang="it-IT" sz="2200" dirty="0"/>
                </a:br>
                <a:r>
                  <a:rPr lang="it-IT" sz="2200" b="1" dirty="0"/>
                  <a:t>→ </a:t>
                </a:r>
                <a:r>
                  <a:rPr lang="it-IT" sz="2200" dirty="0"/>
                  <a:t>degenerate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it-IT" sz="22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0,</m:t>
                            </m:r>
                            <m:r>
                              <a:rPr lang="it-IT" sz="22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it-IT" sz="2200" i="1">
                                <a:latin typeface="Cambria Math" panose="02040503050406030204" pitchFamily="18" charset="0"/>
                              </a:rPr>
                              <m:t>,2</m:t>
                            </m:r>
                          </m:e>
                        </m:d>
                      </m:e>
                      <m:sup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  <m:r>
                      <a:rPr lang="it-IT" sz="2200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0278" y="2850461"/>
                <a:ext cx="5523722" cy="2464521"/>
              </a:xfrm>
              <a:prstGeom prst="rect">
                <a:avLst/>
              </a:prstGeom>
              <a:blipFill rotWithShape="0">
                <a:blip r:embed="rId5"/>
                <a:stretch>
                  <a:fillRect l="-1876" t="-1733" b="-420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201" y="2307072"/>
            <a:ext cx="906244" cy="10867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3620278" y="3898055"/>
                <a:ext cx="5523722" cy="21248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200" dirty="0">
                    <a:solidFill>
                      <a:srgbClr val="FF0000"/>
                    </a:solidFill>
                  </a:rPr>
                  <a:t>excitation of a quasiparticle!</a:t>
                </a:r>
                <a:br>
                  <a:rPr lang="it-IT" sz="2200" dirty="0"/>
                </a:br>
                <a:r>
                  <a:rPr lang="it-IT" sz="2200" b="1" dirty="0"/>
                  <a:t>→ </a:t>
                </a:r>
                <a:r>
                  <a:rPr lang="it-IT" sz="2200" dirty="0"/>
                  <a:t>degenerate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0,</m:t>
                            </m:r>
                            <m:r>
                              <a:rPr lang="it-IT" sz="22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,2</m:t>
                            </m:r>
                          </m:e>
                        </m:d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</m:oMath>
                </a14:m>
                <a:br>
                  <a:rPr lang="it-IT" sz="2200" dirty="0"/>
                </a:br>
                <a:r>
                  <a:rPr lang="it-IT" sz="2200" dirty="0"/>
                  <a:t>says Lattice QCD...  </a:t>
                </a:r>
              </a:p>
              <a:p>
                <a:pPr marL="342900" indent="-342900">
                  <a:buClr>
                    <a:srgbClr val="C00000"/>
                  </a:buClr>
                  <a:buSzPct val="120000"/>
                  <a:buFont typeface="Arial" panose="020B0604020202020204" pitchFamily="34" charset="0"/>
                  <a:buChar char="•"/>
                </a:pPr>
                <a:endParaRPr lang="it-IT" sz="2200" dirty="0"/>
              </a:p>
              <a:p>
                <a:pPr algn="ctr">
                  <a:buClr>
                    <a:srgbClr val="C00000"/>
                  </a:buClr>
                  <a:buSzPct val="120000"/>
                </a:pPr>
                <a:r>
                  <a:rPr lang="it-IT" sz="2200" dirty="0">
                    <a:solidFill>
                      <a:srgbClr val="FF0000"/>
                    </a:solidFill>
                  </a:rPr>
                  <a:t>What about real data?</a:t>
                </a:r>
              </a:p>
              <a:p>
                <a:pPr>
                  <a:buClr>
                    <a:srgbClr val="C00000"/>
                  </a:buClr>
                  <a:buSzPct val="120000"/>
                </a:pPr>
                <a:endParaRPr lang="it-IT" sz="2200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0278" y="3898055"/>
                <a:ext cx="5523722" cy="2124812"/>
              </a:xfrm>
              <a:prstGeom prst="rect">
                <a:avLst/>
              </a:prstGeom>
              <a:blipFill rotWithShape="0">
                <a:blip r:embed="rId7"/>
                <a:stretch>
                  <a:fillRect l="-1876" t="-429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3" y="1136212"/>
            <a:ext cx="3215486" cy="26293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TextBox 18"/>
          <p:cNvSpPr txBox="1"/>
          <p:nvPr/>
        </p:nvSpPr>
        <p:spPr>
          <a:xfrm>
            <a:off x="1717410" y="3086884"/>
            <a:ext cx="1575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C. Morningstar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3" y="3888527"/>
            <a:ext cx="3284613" cy="252232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60347" y="3898055"/>
            <a:ext cx="97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J. Dudek</a:t>
            </a:r>
          </a:p>
        </p:txBody>
      </p:sp>
    </p:spTree>
    <p:extLst>
      <p:ext uri="{BB962C8B-B14F-4D97-AF65-F5344CB8AC3E}">
        <p14:creationId xmlns:p14="http://schemas.microsoft.com/office/powerpoint/2010/main" val="323682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8" grpId="0"/>
      <p:bldP spid="19" grpId="0"/>
      <p:bldP spid="21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Hybrid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218" y="511049"/>
            <a:ext cx="3645840" cy="25441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218" y="2939918"/>
            <a:ext cx="3645840" cy="25441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39328" y="5691518"/>
            <a:ext cx="2566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Small signal in data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278" y="854792"/>
            <a:ext cx="494522" cy="49452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104567" y="1934217"/>
            <a:ext cx="2052746" cy="2011402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it-IT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/>
              <p:cNvSpPr/>
              <p:nvPr/>
            </p:nvSpPr>
            <p:spPr>
              <a:xfrm>
                <a:off x="1774822" y="3105004"/>
                <a:ext cx="712237" cy="712237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2" name="Oval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4822" y="3105004"/>
                <a:ext cx="712237" cy="712237"/>
              </a:xfrm>
              <a:prstGeom prst="ellipse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 rot="2133737" flipH="1">
            <a:off x="1923223" y="2418525"/>
            <a:ext cx="1080689" cy="419130"/>
            <a:chOff x="2856975" y="2759743"/>
            <a:chExt cx="2607154" cy="1011146"/>
          </a:xfrm>
        </p:grpSpPr>
        <p:sp>
          <p:nvSpPr>
            <p:cNvPr id="14" name="Freeform 13"/>
            <p:cNvSpPr/>
            <p:nvPr/>
          </p:nvSpPr>
          <p:spPr>
            <a:xfrm>
              <a:off x="3565350" y="3058520"/>
              <a:ext cx="1042996" cy="474428"/>
            </a:xfrm>
            <a:custGeom>
              <a:avLst/>
              <a:gdLst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55495 h 755495"/>
                <a:gd name="connsiteX1" fmla="*/ 205274 w 1371600"/>
                <a:gd name="connsiteY1" fmla="*/ 65030 h 755495"/>
                <a:gd name="connsiteX2" fmla="*/ 438539 w 1371600"/>
                <a:gd name="connsiteY2" fmla="*/ 690181 h 755495"/>
                <a:gd name="connsiteX3" fmla="*/ 223935 w 1371600"/>
                <a:gd name="connsiteY3" fmla="*/ 671520 h 755495"/>
                <a:gd name="connsiteX4" fmla="*/ 531845 w 1371600"/>
                <a:gd name="connsiteY4" fmla="*/ 37038 h 755495"/>
                <a:gd name="connsiteX5" fmla="*/ 765110 w 1371600"/>
                <a:gd name="connsiteY5" fmla="*/ 662189 h 755495"/>
                <a:gd name="connsiteX6" fmla="*/ 559837 w 1371600"/>
                <a:gd name="connsiteY6" fmla="*/ 652859 h 755495"/>
                <a:gd name="connsiteX7" fmla="*/ 905070 w 1371600"/>
                <a:gd name="connsiteY7" fmla="*/ 37038 h 755495"/>
                <a:gd name="connsiteX8" fmla="*/ 1101012 w 1371600"/>
                <a:gd name="connsiteY8" fmla="*/ 615536 h 755495"/>
                <a:gd name="connsiteX9" fmla="*/ 895739 w 1371600"/>
                <a:gd name="connsiteY9" fmla="*/ 615536 h 755495"/>
                <a:gd name="connsiteX10" fmla="*/ 1194319 w 1371600"/>
                <a:gd name="connsiteY10" fmla="*/ 46369 h 755495"/>
                <a:gd name="connsiteX11" fmla="*/ 1371600 w 1371600"/>
                <a:gd name="connsiteY11" fmla="*/ 512900 h 755495"/>
                <a:gd name="connsiteX0" fmla="*/ 0 w 1371600"/>
                <a:gd name="connsiteY0" fmla="*/ 755495 h 778993"/>
                <a:gd name="connsiteX1" fmla="*/ 205274 w 1371600"/>
                <a:gd name="connsiteY1" fmla="*/ 65030 h 778993"/>
                <a:gd name="connsiteX2" fmla="*/ 438539 w 1371600"/>
                <a:gd name="connsiteY2" fmla="*/ 690181 h 778993"/>
                <a:gd name="connsiteX3" fmla="*/ 223935 w 1371600"/>
                <a:gd name="connsiteY3" fmla="*/ 671520 h 778993"/>
                <a:gd name="connsiteX4" fmla="*/ 531845 w 1371600"/>
                <a:gd name="connsiteY4" fmla="*/ 37038 h 778993"/>
                <a:gd name="connsiteX5" fmla="*/ 765110 w 1371600"/>
                <a:gd name="connsiteY5" fmla="*/ 662189 h 778993"/>
                <a:gd name="connsiteX6" fmla="*/ 559837 w 1371600"/>
                <a:gd name="connsiteY6" fmla="*/ 652859 h 778993"/>
                <a:gd name="connsiteX7" fmla="*/ 905070 w 1371600"/>
                <a:gd name="connsiteY7" fmla="*/ 37038 h 778993"/>
                <a:gd name="connsiteX8" fmla="*/ 1101012 w 1371600"/>
                <a:gd name="connsiteY8" fmla="*/ 615536 h 778993"/>
                <a:gd name="connsiteX9" fmla="*/ 895739 w 1371600"/>
                <a:gd name="connsiteY9" fmla="*/ 615536 h 778993"/>
                <a:gd name="connsiteX10" fmla="*/ 1194319 w 1371600"/>
                <a:gd name="connsiteY10" fmla="*/ 46369 h 778993"/>
                <a:gd name="connsiteX11" fmla="*/ 1371600 w 1371600"/>
                <a:gd name="connsiteY11" fmla="*/ 512900 h 778993"/>
                <a:gd name="connsiteX0" fmla="*/ 0 w 1371600"/>
                <a:gd name="connsiteY0" fmla="*/ 755495 h 775053"/>
                <a:gd name="connsiteX1" fmla="*/ 205274 w 1371600"/>
                <a:gd name="connsiteY1" fmla="*/ 65030 h 775053"/>
                <a:gd name="connsiteX2" fmla="*/ 438539 w 1371600"/>
                <a:gd name="connsiteY2" fmla="*/ 690181 h 775053"/>
                <a:gd name="connsiteX3" fmla="*/ 223935 w 1371600"/>
                <a:gd name="connsiteY3" fmla="*/ 671520 h 775053"/>
                <a:gd name="connsiteX4" fmla="*/ 531845 w 1371600"/>
                <a:gd name="connsiteY4" fmla="*/ 37038 h 775053"/>
                <a:gd name="connsiteX5" fmla="*/ 765110 w 1371600"/>
                <a:gd name="connsiteY5" fmla="*/ 662189 h 775053"/>
                <a:gd name="connsiteX6" fmla="*/ 559837 w 1371600"/>
                <a:gd name="connsiteY6" fmla="*/ 652859 h 775053"/>
                <a:gd name="connsiteX7" fmla="*/ 905070 w 1371600"/>
                <a:gd name="connsiteY7" fmla="*/ 37038 h 775053"/>
                <a:gd name="connsiteX8" fmla="*/ 1101012 w 1371600"/>
                <a:gd name="connsiteY8" fmla="*/ 615536 h 775053"/>
                <a:gd name="connsiteX9" fmla="*/ 895739 w 1371600"/>
                <a:gd name="connsiteY9" fmla="*/ 615536 h 775053"/>
                <a:gd name="connsiteX10" fmla="*/ 1194319 w 1371600"/>
                <a:gd name="connsiteY10" fmla="*/ 46369 h 775053"/>
                <a:gd name="connsiteX11" fmla="*/ 1371600 w 1371600"/>
                <a:gd name="connsiteY11" fmla="*/ 512900 h 775053"/>
                <a:gd name="connsiteX0" fmla="*/ 0 w 1371600"/>
                <a:gd name="connsiteY0" fmla="*/ 756520 h 776078"/>
                <a:gd name="connsiteX1" fmla="*/ 205274 w 1371600"/>
                <a:gd name="connsiteY1" fmla="*/ 66055 h 776078"/>
                <a:gd name="connsiteX2" fmla="*/ 438539 w 1371600"/>
                <a:gd name="connsiteY2" fmla="*/ 691206 h 776078"/>
                <a:gd name="connsiteX3" fmla="*/ 223935 w 1371600"/>
                <a:gd name="connsiteY3" fmla="*/ 672545 h 776078"/>
                <a:gd name="connsiteX4" fmla="*/ 531845 w 1371600"/>
                <a:gd name="connsiteY4" fmla="*/ 38063 h 776078"/>
                <a:gd name="connsiteX5" fmla="*/ 765110 w 1371600"/>
                <a:gd name="connsiteY5" fmla="*/ 663214 h 776078"/>
                <a:gd name="connsiteX6" fmla="*/ 559837 w 1371600"/>
                <a:gd name="connsiteY6" fmla="*/ 653884 h 776078"/>
                <a:gd name="connsiteX7" fmla="*/ 905070 w 1371600"/>
                <a:gd name="connsiteY7" fmla="*/ 38063 h 776078"/>
                <a:gd name="connsiteX8" fmla="*/ 1101012 w 1371600"/>
                <a:gd name="connsiteY8" fmla="*/ 616561 h 776078"/>
                <a:gd name="connsiteX9" fmla="*/ 895739 w 1371600"/>
                <a:gd name="connsiteY9" fmla="*/ 616561 h 776078"/>
                <a:gd name="connsiteX10" fmla="*/ 1194319 w 1371600"/>
                <a:gd name="connsiteY10" fmla="*/ 47394 h 776078"/>
                <a:gd name="connsiteX11" fmla="*/ 1371600 w 1371600"/>
                <a:gd name="connsiteY11" fmla="*/ 513925 h 776078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71600" h="773138">
                  <a:moveTo>
                    <a:pt x="0" y="753580"/>
                  </a:moveTo>
                  <a:cubicBezTo>
                    <a:pt x="68425" y="523425"/>
                    <a:pt x="132184" y="74001"/>
                    <a:pt x="205274" y="63115"/>
                  </a:cubicBezTo>
                  <a:cubicBezTo>
                    <a:pt x="278364" y="52229"/>
                    <a:pt x="515026" y="605037"/>
                    <a:pt x="438539" y="688266"/>
                  </a:cubicBezTo>
                  <a:cubicBezTo>
                    <a:pt x="362052" y="771495"/>
                    <a:pt x="285567" y="728004"/>
                    <a:pt x="223935" y="669605"/>
                  </a:cubicBezTo>
                  <a:cubicBezTo>
                    <a:pt x="162303" y="611206"/>
                    <a:pt x="454090" y="-173261"/>
                    <a:pt x="531845" y="35123"/>
                  </a:cubicBezTo>
                  <a:lnTo>
                    <a:pt x="765110" y="660274"/>
                  </a:lnTo>
                  <a:cubicBezTo>
                    <a:pt x="769775" y="762911"/>
                    <a:pt x="444759" y="856218"/>
                    <a:pt x="559837" y="650944"/>
                  </a:cubicBezTo>
                  <a:lnTo>
                    <a:pt x="905070" y="35123"/>
                  </a:lnTo>
                  <a:cubicBezTo>
                    <a:pt x="995266" y="28903"/>
                    <a:pt x="1179339" y="531626"/>
                    <a:pt x="1101012" y="613621"/>
                  </a:cubicBezTo>
                  <a:cubicBezTo>
                    <a:pt x="1022685" y="695616"/>
                    <a:pt x="959211" y="673253"/>
                    <a:pt x="895739" y="613621"/>
                  </a:cubicBezTo>
                  <a:cubicBezTo>
                    <a:pt x="832267" y="553989"/>
                    <a:pt x="1135225" y="-111056"/>
                    <a:pt x="1194319" y="44454"/>
                  </a:cubicBezTo>
                  <a:lnTo>
                    <a:pt x="1371600" y="510985"/>
                  </a:ln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Oval 14"/>
                <p:cNvSpPr/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solidFill>
                  <a:srgbClr val="FF66CC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acc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3" name="Oval 4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blipFill rotWithShape="0">
                  <a:blip r:embed="rId11"/>
                  <a:stretch>
                    <a:fillRect r="-32955" b="-2247"/>
                  </a:stretch>
                </a:blipFill>
                <a:ln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Oval 15"/>
                <p:cNvSpPr/>
                <p:nvPr/>
              </p:nvSpPr>
              <p:spPr>
                <a:xfrm>
                  <a:off x="4484414" y="2759743"/>
                  <a:ext cx="979715" cy="97971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4" name="Oval 4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4414" y="2759743"/>
                  <a:ext cx="979715" cy="979715"/>
                </a:xfrm>
                <a:prstGeom prst="ellipse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val 16"/>
              <p:cNvSpPr/>
              <p:nvPr/>
            </p:nvSpPr>
            <p:spPr>
              <a:xfrm>
                <a:off x="1239448" y="2400238"/>
                <a:ext cx="702676" cy="702676"/>
              </a:xfrm>
              <a:prstGeom prst="ellipse">
                <a:avLst/>
              </a:prstGeom>
              <a:solidFill>
                <a:srgbClr val="33CC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7" name="Oval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9448" y="2400238"/>
                <a:ext cx="702676" cy="702676"/>
              </a:xfrm>
              <a:prstGeom prst="ellipse">
                <a:avLst/>
              </a:prstGeom>
              <a:blipFill rotWithShape="0">
                <a:blip r:embed="rId13"/>
                <a:stretch>
                  <a:fillRect r="-19167"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714121" y="1186491"/>
                <a:ext cx="2071401" cy="9242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dirty="0"/>
                  <a:t>Excited gluon,</a:t>
                </a:r>
                <a:br>
                  <a:rPr lang="it-IT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+−</m:t>
                          </m:r>
                        </m:sup>
                      </m:sSup>
                    </m:oMath>
                  </m:oMathPara>
                </a14:m>
                <a:br>
                  <a:rPr lang="it-IT" dirty="0"/>
                </a:br>
                <a:r>
                  <a:rPr lang="it-IT" dirty="0"/>
                  <a:t>mass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4121" y="1186491"/>
                <a:ext cx="2071401" cy="924227"/>
              </a:xfrm>
              <a:prstGeom prst="rect">
                <a:avLst/>
              </a:prstGeom>
              <a:blipFill rotWithShape="0">
                <a:blip r:embed="rId14"/>
                <a:stretch>
                  <a:fillRect l="-5882" t="-3974" b="-99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78763" y="4191885"/>
                <a:ext cx="4544257" cy="1837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Look for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it-IT" sz="2400" dirty="0"/>
                  <a:t> state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</m:e>
                      <m:sup>
                        <m: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𝑷𝑪</m:t>
                        </m:r>
                      </m:sup>
                    </m:sSup>
                    <m:r>
                      <a:rPr lang="it-IT" sz="24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  <m:sup>
                        <m: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</m:oMath>
                </a14:m>
                <a:endParaRPr lang="it-IT" sz="2400" b="1" dirty="0">
                  <a:solidFill>
                    <a:srgbClr val="0000FF"/>
                  </a:solidFill>
                </a:endParaRPr>
              </a:p>
              <a:p>
                <a:r>
                  <a:rPr lang="it-IT" sz="2400" dirty="0"/>
                  <a:t>decaying into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it-IT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it-IT" sz="24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m:rPr>
                                  <m:nor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and</m:t>
                              </m:r>
                              <m:r>
                                <m:rPr>
                                  <m:nor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p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mr>
                          <m:m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63" y="4191885"/>
                <a:ext cx="4544257" cy="1837554"/>
              </a:xfrm>
              <a:prstGeom prst="rect">
                <a:avLst/>
              </a:prstGeom>
              <a:blipFill rotWithShape="0">
                <a:blip r:embed="rId15"/>
                <a:stretch>
                  <a:fillRect l="-2011" t="-19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881091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Two hybrid states???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04" y="1078295"/>
            <a:ext cx="3747241" cy="26267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04" y="3623290"/>
            <a:ext cx="3747241" cy="26193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0" t="41383" r="31977" b="29773"/>
          <a:stretch/>
        </p:blipFill>
        <p:spPr>
          <a:xfrm>
            <a:off x="4133460" y="1105716"/>
            <a:ext cx="4874686" cy="20525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2" t="41551" r="31738" b="27247"/>
          <a:stretch/>
        </p:blipFill>
        <p:spPr>
          <a:xfrm>
            <a:off x="4149671" y="4110135"/>
            <a:ext cx="4842263" cy="21915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133460" y="3220128"/>
                <a:ext cx="50292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Neither lattice nor models predict two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</m:oMath>
                </a14:m>
                <a:r>
                  <a:rPr lang="it-IT" sz="2400" dirty="0"/>
                  <a:t> states in this region!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3460" y="3220128"/>
                <a:ext cx="5029200" cy="830997"/>
              </a:xfrm>
              <a:prstGeom prst="rect">
                <a:avLst/>
              </a:prstGeom>
              <a:blipFill rotWithShape="0">
                <a:blip r:embed="rId7"/>
                <a:stretch>
                  <a:fillRect l="-1818" t="-5839" r="-970" b="-1532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814020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Data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(′)</m:t>
                        </m:r>
                      </m:sup>
                    </m:sSup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sz="3600" dirty="0"/>
                  <a:t> </a:t>
                </a:r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74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0554"/>
            <a:ext cx="9143999" cy="40768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1400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1600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blipFill rotWithShape="0">
                <a:blip r:embed="rId10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−+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blipFill rotWithShape="0">
                <a:blip r:embed="rId11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blipFill rotWithShape="0">
                <a:blip r:embed="rId12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523558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647131" y="2506072"/>
            <a:ext cx="5480572" cy="2029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75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Prospects for Hadron Spectroscopy at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JLab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131" y="2787481"/>
            <a:ext cx="5480572" cy="1677071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8305800" y="47459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8058014" y="3338971"/>
                <a:ext cx="822276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8014" y="3338971"/>
                <a:ext cx="822276" cy="430887"/>
              </a:xfrm>
              <a:prstGeom prst="rect">
                <a:avLst/>
              </a:prstGeom>
              <a:blipFill rotWithShape="0">
                <a:blip r:embed="rId4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6791790" y="3981145"/>
                <a:ext cx="785151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it-IT" sz="2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2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1790" y="3981145"/>
                <a:ext cx="785151" cy="430887"/>
              </a:xfrm>
              <a:prstGeom prst="rect">
                <a:avLst/>
              </a:prstGeom>
              <a:blipFill rotWithShape="0">
                <a:blip r:embed="rId5"/>
                <a:stretch>
                  <a:fillRect r="-775" b="-154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57200" y="2803886"/>
                <a:ext cx="1863844" cy="861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it-IT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d>
                            <m:dPr>
                              <m:ctrlPr>
                                <a:rPr lang="it-IT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num>
                        <m:den>
                          <m:r>
                            <a:rPr lang="it-IT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803886"/>
                <a:ext cx="1863844" cy="86132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5044" y="4745961"/>
                <a:ext cx="7130866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2400" dirty="0"/>
                  <a:t>The </a:t>
                </a:r>
                <a14:m>
                  <m:oMath xmlns:m="http://schemas.openxmlformats.org/officeDocument/2006/math"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/>
                  <a:t> contains all the Final State Interactions constrained by unitarity </a:t>
                </a:r>
                <a:r>
                  <a:rPr lang="it-IT" sz="2400" b="1" dirty="0"/>
                  <a:t>→</a:t>
                </a:r>
                <a:r>
                  <a:rPr lang="it-IT" sz="2400" dirty="0"/>
                  <a:t> </a:t>
                </a:r>
                <a:r>
                  <a:rPr lang="it-IT" sz="2400" dirty="0">
                    <a:solidFill>
                      <a:srgbClr val="FF0000"/>
                    </a:solidFill>
                  </a:rPr>
                  <a:t>universal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44" y="4745961"/>
                <a:ext cx="7130866" cy="830997"/>
              </a:xfrm>
              <a:prstGeom prst="rect">
                <a:avLst/>
              </a:prstGeom>
              <a:blipFill rotWithShape="0">
                <a:blip r:embed="rId7"/>
                <a:stretch>
                  <a:fillRect l="-1368" t="-5882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/>
          <p:cNvCxnSpPr/>
          <p:nvPr/>
        </p:nvCxnSpPr>
        <p:spPr>
          <a:xfrm flipH="1" flipV="1">
            <a:off x="1855383" y="3823222"/>
            <a:ext cx="10739" cy="7490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Amplitudes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4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10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400806" y="1229320"/>
                <a:ext cx="844777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dirty="0"/>
                  <a:t>We build the partial wave amplitudes according to the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m:rPr>
                        <m:lit/>
                      </m:rPr>
                      <a:rPr lang="it-IT" sz="2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it-IT" sz="2200" dirty="0">
                    <a:solidFill>
                      <a:srgbClr val="FF0000"/>
                    </a:solidFill>
                  </a:rPr>
                  <a:t> method</a:t>
                </a: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806" y="1229320"/>
                <a:ext cx="8447775" cy="430887"/>
              </a:xfrm>
              <a:prstGeom prst="rect">
                <a:avLst/>
              </a:prstGeom>
              <a:blipFill rotWithShape="0">
                <a:blip r:embed="rId13"/>
                <a:stretch>
                  <a:fillRect l="-938" t="-10000" b="-2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/>
          <p:cNvSpPr/>
          <p:nvPr/>
        </p:nvSpPr>
        <p:spPr>
          <a:xfrm>
            <a:off x="5354614" y="1987239"/>
            <a:ext cx="37678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Rodas, AP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r>
              <a:rPr lang="it-IT" dirty="0">
                <a:solidFill>
                  <a:srgbClr val="C00000"/>
                </a:solidFill>
              </a:rPr>
              <a:t> (JPAC)</a:t>
            </a:r>
            <a:r>
              <a:rPr lang="it-IT" i="1" dirty="0">
                <a:solidFill>
                  <a:srgbClr val="C00000"/>
                </a:solidFill>
              </a:rPr>
              <a:t>, </a:t>
            </a:r>
            <a:r>
              <a:rPr lang="it-IT" dirty="0">
                <a:solidFill>
                  <a:srgbClr val="C00000"/>
                </a:solidFill>
              </a:rPr>
              <a:t>PRL</a:t>
            </a:r>
            <a:endParaRPr lang="it-IT" dirty="0"/>
          </a:p>
        </p:txBody>
      </p:sp>
      <p:sp>
        <p:nvSpPr>
          <p:cNvPr id="44" name="Rectangle 43"/>
          <p:cNvSpPr/>
          <p:nvPr/>
        </p:nvSpPr>
        <p:spPr>
          <a:xfrm>
            <a:off x="2068532" y="1652761"/>
            <a:ext cx="7053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Jackura, Mikhasenko, AP </a:t>
            </a:r>
            <a:r>
              <a:rPr lang="it-IT" i="1" dirty="0">
                <a:solidFill>
                  <a:srgbClr val="C00000"/>
                </a:solidFill>
              </a:rPr>
              <a:t>et al. </a:t>
            </a:r>
            <a:r>
              <a:rPr lang="it-IT" dirty="0">
                <a:solidFill>
                  <a:srgbClr val="C00000"/>
                </a:solidFill>
              </a:rPr>
              <a:t>(JPAC &amp; COMPASS), PLB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37102" y="4622562"/>
                <a:ext cx="826869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The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it-IT" sz="2400" dirty="0"/>
                  <a:t> </a:t>
                </a:r>
                <a:r>
                  <a:rPr lang="it-IT" sz="2400" b="1" dirty="0"/>
                  <a:t>→</a:t>
                </a:r>
                <a:r>
                  <a:rPr lang="it-IT" sz="2400" dirty="0"/>
                  <a:t> background physics, </a:t>
                </a:r>
                <a:r>
                  <a:rPr lang="it-IT" sz="2400" dirty="0">
                    <a:solidFill>
                      <a:srgbClr val="0000FF"/>
                    </a:solidFill>
                  </a:rPr>
                  <a:t>process-dependent, smooth</a:t>
                </a: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2" y="4622562"/>
                <a:ext cx="8268698" cy="461665"/>
              </a:xfrm>
              <a:prstGeom prst="rect">
                <a:avLst/>
              </a:prstGeom>
              <a:blipFill rotWithShape="0">
                <a:blip r:embed="rId14"/>
                <a:stretch>
                  <a:fillRect l="-1105" t="-10526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Freeform 47"/>
          <p:cNvSpPr/>
          <p:nvPr/>
        </p:nvSpPr>
        <p:spPr>
          <a:xfrm>
            <a:off x="2349037" y="3210663"/>
            <a:ext cx="1032054" cy="1461211"/>
          </a:xfrm>
          <a:custGeom>
            <a:avLst/>
            <a:gdLst>
              <a:gd name="connsiteX0" fmla="*/ 54321 w 697301"/>
              <a:gd name="connsiteY0" fmla="*/ 1339913 h 1339913"/>
              <a:gd name="connsiteX1" fmla="*/ 697117 w 697301"/>
              <a:gd name="connsiteY1" fmla="*/ 579422 h 1339913"/>
              <a:gd name="connsiteX2" fmla="*/ 0 w 697301"/>
              <a:gd name="connsiteY2" fmla="*/ 0 h 1339913"/>
              <a:gd name="connsiteX3" fmla="*/ 0 w 697301"/>
              <a:gd name="connsiteY3" fmla="*/ 0 h 1339913"/>
              <a:gd name="connsiteX0" fmla="*/ 54321 w 510917"/>
              <a:gd name="connsiteY0" fmla="*/ 1339913 h 1339913"/>
              <a:gd name="connsiteX1" fmla="*/ 510504 w 510917"/>
              <a:gd name="connsiteY1" fmla="*/ 616745 h 1339913"/>
              <a:gd name="connsiteX2" fmla="*/ 0 w 510917"/>
              <a:gd name="connsiteY2" fmla="*/ 0 h 1339913"/>
              <a:gd name="connsiteX3" fmla="*/ 0 w 510917"/>
              <a:gd name="connsiteY3" fmla="*/ 0 h 1339913"/>
              <a:gd name="connsiteX0" fmla="*/ 54321 w 436653"/>
              <a:gd name="connsiteY0" fmla="*/ 1339913 h 1339913"/>
              <a:gd name="connsiteX1" fmla="*/ 435859 w 436653"/>
              <a:gd name="connsiteY1" fmla="*/ 616745 h 1339913"/>
              <a:gd name="connsiteX2" fmla="*/ 0 w 436653"/>
              <a:gd name="connsiteY2" fmla="*/ 0 h 1339913"/>
              <a:gd name="connsiteX3" fmla="*/ 0 w 436653"/>
              <a:gd name="connsiteY3" fmla="*/ 0 h 1339913"/>
              <a:gd name="connsiteX0" fmla="*/ 390223 w 772555"/>
              <a:gd name="connsiteY0" fmla="*/ 1479872 h 1479872"/>
              <a:gd name="connsiteX1" fmla="*/ 771761 w 772555"/>
              <a:gd name="connsiteY1" fmla="*/ 756704 h 1479872"/>
              <a:gd name="connsiteX2" fmla="*/ 335902 w 772555"/>
              <a:gd name="connsiteY2" fmla="*/ 139959 h 1479872"/>
              <a:gd name="connsiteX3" fmla="*/ 0 w 772555"/>
              <a:gd name="connsiteY3" fmla="*/ 0 h 1479872"/>
              <a:gd name="connsiteX0" fmla="*/ 660811 w 1043143"/>
              <a:gd name="connsiteY0" fmla="*/ 1339913 h 1339913"/>
              <a:gd name="connsiteX1" fmla="*/ 1042349 w 1043143"/>
              <a:gd name="connsiteY1" fmla="*/ 616745 h 1339913"/>
              <a:gd name="connsiteX2" fmla="*/ 606490 w 1043143"/>
              <a:gd name="connsiteY2" fmla="*/ 0 h 1339913"/>
              <a:gd name="connsiteX3" fmla="*/ 0 w 1043143"/>
              <a:gd name="connsiteY3" fmla="*/ 65315 h 1339913"/>
              <a:gd name="connsiteX0" fmla="*/ 660811 w 1044090"/>
              <a:gd name="connsiteY0" fmla="*/ 1274598 h 1274598"/>
              <a:gd name="connsiteX1" fmla="*/ 1042349 w 1044090"/>
              <a:gd name="connsiteY1" fmla="*/ 551430 h 1274598"/>
              <a:gd name="connsiteX2" fmla="*/ 811764 w 1044090"/>
              <a:gd name="connsiteY2" fmla="*/ 18660 h 1274598"/>
              <a:gd name="connsiteX3" fmla="*/ 0 w 1044090"/>
              <a:gd name="connsiteY3" fmla="*/ 0 h 1274598"/>
              <a:gd name="connsiteX0" fmla="*/ 660811 w 1055058"/>
              <a:gd name="connsiteY0" fmla="*/ 1274598 h 1274598"/>
              <a:gd name="connsiteX1" fmla="*/ 1042349 w 1055058"/>
              <a:gd name="connsiteY1" fmla="*/ 551430 h 1274598"/>
              <a:gd name="connsiteX2" fmla="*/ 811764 w 1055058"/>
              <a:gd name="connsiteY2" fmla="*/ 18660 h 1274598"/>
              <a:gd name="connsiteX3" fmla="*/ 0 w 1055058"/>
              <a:gd name="connsiteY3" fmla="*/ 0 h 1274598"/>
              <a:gd name="connsiteX0" fmla="*/ 660811 w 1055058"/>
              <a:gd name="connsiteY0" fmla="*/ 1299840 h 1299840"/>
              <a:gd name="connsiteX1" fmla="*/ 1042349 w 1055058"/>
              <a:gd name="connsiteY1" fmla="*/ 576672 h 1299840"/>
              <a:gd name="connsiteX2" fmla="*/ 811764 w 1055058"/>
              <a:gd name="connsiteY2" fmla="*/ 43902 h 1299840"/>
              <a:gd name="connsiteX3" fmla="*/ 0 w 1055058"/>
              <a:gd name="connsiteY3" fmla="*/ 25242 h 1299840"/>
              <a:gd name="connsiteX0" fmla="*/ 660811 w 1066461"/>
              <a:gd name="connsiteY0" fmla="*/ 1367334 h 1367334"/>
              <a:gd name="connsiteX1" fmla="*/ 1042349 w 1066461"/>
              <a:gd name="connsiteY1" fmla="*/ 644166 h 1367334"/>
              <a:gd name="connsiteX2" fmla="*/ 849086 w 1066461"/>
              <a:gd name="connsiteY2" fmla="*/ 27420 h 1367334"/>
              <a:gd name="connsiteX3" fmla="*/ 0 w 1066461"/>
              <a:gd name="connsiteY3" fmla="*/ 92736 h 1367334"/>
              <a:gd name="connsiteX0" fmla="*/ 660811 w 1043680"/>
              <a:gd name="connsiteY0" fmla="*/ 1367334 h 1367334"/>
              <a:gd name="connsiteX1" fmla="*/ 1042349 w 1043680"/>
              <a:gd name="connsiteY1" fmla="*/ 644166 h 1367334"/>
              <a:gd name="connsiteX2" fmla="*/ 727788 w 1043680"/>
              <a:gd name="connsiteY2" fmla="*/ 27420 h 1367334"/>
              <a:gd name="connsiteX3" fmla="*/ 0 w 1043680"/>
              <a:gd name="connsiteY3" fmla="*/ 92736 h 1367334"/>
              <a:gd name="connsiteX0" fmla="*/ 660811 w 922528"/>
              <a:gd name="connsiteY0" fmla="*/ 1368020 h 1368020"/>
              <a:gd name="connsiteX1" fmla="*/ 921051 w 922528"/>
              <a:gd name="connsiteY1" fmla="*/ 644852 h 1368020"/>
              <a:gd name="connsiteX2" fmla="*/ 727788 w 922528"/>
              <a:gd name="connsiteY2" fmla="*/ 28106 h 1368020"/>
              <a:gd name="connsiteX3" fmla="*/ 0 w 922528"/>
              <a:gd name="connsiteY3" fmla="*/ 93422 h 1368020"/>
              <a:gd name="connsiteX0" fmla="*/ 660811 w 937974"/>
              <a:gd name="connsiteY0" fmla="*/ 1368020 h 1368020"/>
              <a:gd name="connsiteX1" fmla="*/ 921051 w 937974"/>
              <a:gd name="connsiteY1" fmla="*/ 644852 h 1368020"/>
              <a:gd name="connsiteX2" fmla="*/ 727788 w 937974"/>
              <a:gd name="connsiteY2" fmla="*/ 28106 h 1368020"/>
              <a:gd name="connsiteX3" fmla="*/ 0 w 937974"/>
              <a:gd name="connsiteY3" fmla="*/ 93422 h 1368020"/>
              <a:gd name="connsiteX0" fmla="*/ 660811 w 923632"/>
              <a:gd name="connsiteY0" fmla="*/ 1288616 h 1288616"/>
              <a:gd name="connsiteX1" fmla="*/ 921051 w 923632"/>
              <a:gd name="connsiteY1" fmla="*/ 565448 h 1288616"/>
              <a:gd name="connsiteX2" fmla="*/ 699796 w 923632"/>
              <a:gd name="connsiteY2" fmla="*/ 51339 h 1288616"/>
              <a:gd name="connsiteX3" fmla="*/ 0 w 923632"/>
              <a:gd name="connsiteY3" fmla="*/ 14018 h 1288616"/>
              <a:gd name="connsiteX0" fmla="*/ 660811 w 931810"/>
              <a:gd name="connsiteY0" fmla="*/ 1274598 h 1274598"/>
              <a:gd name="connsiteX1" fmla="*/ 921051 w 931810"/>
              <a:gd name="connsiteY1" fmla="*/ 551430 h 1274598"/>
              <a:gd name="connsiteX2" fmla="*/ 587828 w 931810"/>
              <a:gd name="connsiteY2" fmla="*/ 251925 h 1274598"/>
              <a:gd name="connsiteX3" fmla="*/ 0 w 931810"/>
              <a:gd name="connsiteY3" fmla="*/ 0 h 1274598"/>
              <a:gd name="connsiteX0" fmla="*/ 632819 w 903818"/>
              <a:gd name="connsiteY0" fmla="*/ 1395896 h 1395896"/>
              <a:gd name="connsiteX1" fmla="*/ 893059 w 903818"/>
              <a:gd name="connsiteY1" fmla="*/ 672728 h 1395896"/>
              <a:gd name="connsiteX2" fmla="*/ 559836 w 903818"/>
              <a:gd name="connsiteY2" fmla="*/ 373223 h 1395896"/>
              <a:gd name="connsiteX3" fmla="*/ 0 w 903818"/>
              <a:gd name="connsiteY3" fmla="*/ 0 h 1395896"/>
              <a:gd name="connsiteX0" fmla="*/ 632819 w 903818"/>
              <a:gd name="connsiteY0" fmla="*/ 1395896 h 1395896"/>
              <a:gd name="connsiteX1" fmla="*/ 893059 w 903818"/>
              <a:gd name="connsiteY1" fmla="*/ 672728 h 1395896"/>
              <a:gd name="connsiteX2" fmla="*/ 559836 w 903818"/>
              <a:gd name="connsiteY2" fmla="*/ 373223 h 1395896"/>
              <a:gd name="connsiteX3" fmla="*/ 0 w 903818"/>
              <a:gd name="connsiteY3" fmla="*/ 0 h 1395896"/>
              <a:gd name="connsiteX0" fmla="*/ 632819 w 945085"/>
              <a:gd name="connsiteY0" fmla="*/ 1395896 h 1395896"/>
              <a:gd name="connsiteX1" fmla="*/ 893059 w 945085"/>
              <a:gd name="connsiteY1" fmla="*/ 672728 h 1395896"/>
              <a:gd name="connsiteX2" fmla="*/ 0 w 945085"/>
              <a:gd name="connsiteY2" fmla="*/ 0 h 1395896"/>
              <a:gd name="connsiteX0" fmla="*/ 866084 w 1059031"/>
              <a:gd name="connsiteY0" fmla="*/ 1461211 h 1461211"/>
              <a:gd name="connsiteX1" fmla="*/ 893059 w 1059031"/>
              <a:gd name="connsiteY1" fmla="*/ 672728 h 1461211"/>
              <a:gd name="connsiteX2" fmla="*/ 0 w 1059031"/>
              <a:gd name="connsiteY2" fmla="*/ 0 h 1461211"/>
              <a:gd name="connsiteX0" fmla="*/ 866084 w 996729"/>
              <a:gd name="connsiteY0" fmla="*/ 1461211 h 1461211"/>
              <a:gd name="connsiteX1" fmla="*/ 893059 w 996729"/>
              <a:gd name="connsiteY1" fmla="*/ 672728 h 1461211"/>
              <a:gd name="connsiteX2" fmla="*/ 0 w 996729"/>
              <a:gd name="connsiteY2" fmla="*/ 0 h 1461211"/>
              <a:gd name="connsiteX0" fmla="*/ 996713 w 1081436"/>
              <a:gd name="connsiteY0" fmla="*/ 1461211 h 1461211"/>
              <a:gd name="connsiteX1" fmla="*/ 893059 w 1081436"/>
              <a:gd name="connsiteY1" fmla="*/ 672728 h 1461211"/>
              <a:gd name="connsiteX2" fmla="*/ 0 w 1081436"/>
              <a:gd name="connsiteY2" fmla="*/ 0 h 1461211"/>
              <a:gd name="connsiteX0" fmla="*/ 996713 w 1032054"/>
              <a:gd name="connsiteY0" fmla="*/ 1461211 h 1461211"/>
              <a:gd name="connsiteX1" fmla="*/ 893059 w 1032054"/>
              <a:gd name="connsiteY1" fmla="*/ 672728 h 1461211"/>
              <a:gd name="connsiteX2" fmla="*/ 0 w 1032054"/>
              <a:gd name="connsiteY2" fmla="*/ 0 h 1461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2054" h="1461211">
                <a:moveTo>
                  <a:pt x="996713" y="1461211"/>
                </a:moveTo>
                <a:cubicBezTo>
                  <a:pt x="1052049" y="1136640"/>
                  <a:pt x="1059178" y="916263"/>
                  <a:pt x="893059" y="672728"/>
                </a:cubicBezTo>
                <a:cubicBezTo>
                  <a:pt x="726940" y="429193"/>
                  <a:pt x="186054" y="140152"/>
                  <a:pt x="0" y="0"/>
                </a:cubicBez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991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" grpId="0"/>
      <p:bldP spid="47" grpId="0"/>
      <p:bldP spid="48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Fit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(′)</m:t>
                        </m:r>
                      </m:sup>
                    </m:sSup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sz="3600" dirty="0"/>
                  <a:t> </a:t>
                </a:r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76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0554"/>
            <a:ext cx="9143999" cy="40768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1400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1600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blipFill rotWithShape="0">
                <a:blip r:embed="rId10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−+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blipFill rotWithShape="0">
                <a:blip r:embed="rId11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blipFill rotWithShape="0">
                <a:blip r:embed="rId12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7568085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Pole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77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87" y="1012937"/>
            <a:ext cx="4586400" cy="5340135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000" y="1011600"/>
            <a:ext cx="4590000" cy="533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327906" y="4393676"/>
                <a:ext cx="1177694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906" y="4393676"/>
                <a:ext cx="1177694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393586" y="3681000"/>
                <a:ext cx="1177695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3586" y="3681000"/>
                <a:ext cx="1177695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778796" y="4209010"/>
                <a:ext cx="1177694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8796" y="4209010"/>
                <a:ext cx="1177694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7166974" y="3999980"/>
                <a:ext cx="1177695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6974" y="3999980"/>
                <a:ext cx="1177695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187922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Pole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78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00" y="1011600"/>
            <a:ext cx="4586400" cy="5340135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000" y="1011600"/>
            <a:ext cx="4590000" cy="533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668275" y="5359446"/>
                <a:ext cx="475836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8275" y="5359446"/>
                <a:ext cx="475836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258275" y="5174780"/>
                <a:ext cx="475836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8275" y="5174780"/>
                <a:ext cx="475836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243017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Statistical Bootstrap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79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14" name="Picture 13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4000" cy="407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1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13C49F7A-564E-79F1-8C55-CA5617C79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5124" y="3651339"/>
            <a:ext cx="3124682" cy="23259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tangolo 11"/>
              <p:cNvSpPr/>
              <p:nvPr/>
            </p:nvSpPr>
            <p:spPr>
              <a:xfrm>
                <a:off x="3623633" y="2187988"/>
                <a:ext cx="5456378" cy="127727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3900</m:t>
                            </m:r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sSup>
                      <m:sSup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  <m:sSup>
                              <m:sSupPr>
                                <m:ctrlP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br>
                  <a:rPr lang="it-IT" b="0" i="1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=3888.7±3.4 </m:t>
                    </m:r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35±7</m:t>
                    </m:r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MeV</a:t>
                </a:r>
              </a:p>
              <a:p>
                <a:pPr algn="ctr">
                  <a:spcBef>
                    <a:spcPts val="60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4020</m:t>
                            </m:r>
                          </m:e>
                        </m:d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∗0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dirty="0">
                  <a:solidFill>
                    <a:srgbClr val="0000FF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=4023.9±2.4 </m:t>
                    </m:r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=10±6</m:t>
                    </m:r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MeV</a:t>
                </a:r>
              </a:p>
            </p:txBody>
          </p:sp>
        </mc:Choice>
        <mc:Fallback xmlns="">
          <p:sp>
            <p:nvSpPr>
              <p:cNvPr id="12" name="Rettango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3633" y="2187988"/>
                <a:ext cx="5456378" cy="1277273"/>
              </a:xfrm>
              <a:prstGeom prst="rect">
                <a:avLst/>
              </a:prstGeom>
              <a:blipFill rotWithShape="0">
                <a:blip r:embed="rId4"/>
                <a:stretch>
                  <a:fillRect t="-2336" b="-5140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194222" y="-110191"/>
                <a:ext cx="9005978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 fontScale="92500"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/>
                  <a:t>Charged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sz="3600" dirty="0"/>
                  <a:t> states: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3900</m:t>
                        </m:r>
                      </m:e>
                    </m:d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4020</m:t>
                        </m:r>
                      </m:e>
                    </m:d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𝑐𝑠</m:t>
                        </m:r>
                      </m:sub>
                    </m:sSub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(3985)</m:t>
                    </m:r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222" y="-110191"/>
                <a:ext cx="9005978" cy="1076866"/>
              </a:xfrm>
              <a:prstGeom prst="rect">
                <a:avLst/>
              </a:prstGeom>
              <a:blipFill>
                <a:blip r:embed="rId5"/>
                <a:stretch>
                  <a:fillRect l="-1828" b="-192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562082" y="1426488"/>
                <a:ext cx="6250192" cy="6587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dirty="0">
                    <a:latin typeface="Cambria Math" panose="02040503050406030204" pitchFamily="18" charset="0"/>
                  </a:rPr>
                  <a:t>Two states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𝐶</m:t>
                        </m:r>
                      </m:sup>
                    </m:sSup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/>
                          </a:rPr>
                          <m:t>1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/>
                          </a:rPr>
                          <m:t>+−</m:t>
                        </m:r>
                      </m:sup>
                    </m:sSup>
                  </m:oMath>
                </a14:m>
                <a:r>
                  <a:rPr lang="it-IT" dirty="0"/>
                  <a:t> </a:t>
                </a:r>
                <a:r>
                  <a:rPr lang="it-IT" dirty="0">
                    <a:latin typeface="Cambria Math" panose="02040503050406030204" pitchFamily="18" charset="0"/>
                  </a:rPr>
                  <a:t>appear</a:t>
                </a:r>
                <a:br>
                  <a:rPr lang="it-IT" dirty="0">
                    <a:latin typeface="Cambria Math" panose="02040503050406030204" pitchFamily="18" charset="0"/>
                  </a:rPr>
                </a:br>
                <a:r>
                  <a:rPr lang="it-IT" dirty="0">
                    <a:latin typeface="Cambria Math" panose="02040503050406030204" pitchFamily="18" charset="0"/>
                  </a:rPr>
                  <a:t> </a:t>
                </a:r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slightly above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(∗)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thresholds</a:t>
                </a:r>
                <a:endParaRPr lang="it-IT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2082" y="1426488"/>
                <a:ext cx="6250192" cy="658706"/>
              </a:xfrm>
              <a:prstGeom prst="rect">
                <a:avLst/>
              </a:prstGeom>
              <a:blipFill rotWithShape="0">
                <a:blip r:embed="rId6"/>
                <a:stretch>
                  <a:fillRect l="-780" t="-5556" b="-138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Immagin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44889"/>
            <a:ext cx="3030134" cy="21748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94" y="4051541"/>
            <a:ext cx="510582" cy="2393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423" y="996835"/>
            <a:ext cx="8893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Charged quarkonium-like resonances have been found, </a:t>
            </a:r>
            <a:r>
              <a:rPr lang="it-IT" b="1" dirty="0">
                <a:solidFill>
                  <a:srgbClr val="FF0000"/>
                </a:solidFill>
              </a:rPr>
              <a:t>4q needed</a:t>
            </a:r>
            <a:endParaRPr lang="it-I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7" y="1356012"/>
            <a:ext cx="3465029" cy="248619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432" y="3754381"/>
            <a:ext cx="510582" cy="23932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id="{773191F5-6BC0-3084-FC55-D5618AA5370C}"/>
                  </a:ext>
                </a:extLst>
              </p:cNvPr>
              <p:cNvSpPr/>
              <p:nvPr/>
            </p:nvSpPr>
            <p:spPr>
              <a:xfrm>
                <a:off x="3623633" y="5485020"/>
                <a:ext cx="5456378" cy="95231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b="0" dirty="0">
                    <a:solidFill>
                      <a:srgbClr val="FF0000"/>
                    </a:solidFill>
                  </a:rPr>
                  <a:t>Strange partner with </a:t>
                </a:r>
                <a:r>
                  <a:rPr lang="it-IT" b="0" dirty="0" err="1">
                    <a:solidFill>
                      <a:srgbClr val="FF0000"/>
                    </a:solidFill>
                  </a:rPr>
                  <a:t>smaller</a:t>
                </a:r>
                <a:r>
                  <a:rPr lang="it-IT" b="0" dirty="0">
                    <a:solidFill>
                      <a:srgbClr val="FF0000"/>
                    </a:solidFill>
                  </a:rPr>
                  <a:t> </a:t>
                </a:r>
                <a:r>
                  <a:rPr lang="it-IT" b="0" dirty="0" err="1">
                    <a:solidFill>
                      <a:srgbClr val="FF0000"/>
                    </a:solidFill>
                  </a:rPr>
                  <a:t>significance</a:t>
                </a:r>
                <a:r>
                  <a:rPr lang="it-IT" b="0" dirty="0">
                    <a:solidFill>
                      <a:srgbClr val="FF0000"/>
                    </a:solidFill>
                  </a:rPr>
                  <a:t> </a:t>
                </a:r>
                <a:br>
                  <a:rPr lang="it-IT" b="0" dirty="0">
                    <a:solidFill>
                      <a:srgbClr val="FF0000"/>
                    </a:solidFill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𝑐𝑠</m:t>
                          </m:r>
                        </m:sub>
                      </m:sSub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39</m:t>
                              </m:r>
                              <m:r>
                                <a:rPr lang="it-IT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85</m:t>
                              </m:r>
                            </m:e>
                          </m:d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acc>
                        <m:accPr>
                          <m:chr m:val="̅"/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∗0</m:t>
                              </m:r>
                            </m:sup>
                          </m:sSup>
                        </m:e>
                      </m:acc>
                      <m:sSup>
                        <m:sSupPr>
                          <m:ctrlPr>
                            <a:rPr 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br>
                  <a:rPr lang="it-IT" b="0" i="1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it-IT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982.5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−2.6</m:t>
                        </m:r>
                      </m:sub>
                      <m:sup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+1.8</m:t>
                        </m:r>
                      </m:sup>
                    </m:sSubSup>
                    <m:r>
                      <a:rPr lang="it-IT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2.1</m:t>
                    </m:r>
                    <m:r>
                      <a:rPr lang="it-IT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12.8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−4.4</m:t>
                        </m:r>
                      </m:sub>
                      <m:sup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+5.3</m:t>
                        </m:r>
                      </m:sup>
                    </m:sSubSup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±3.0</m:t>
                    </m:r>
                  </m:oMath>
                </a14:m>
                <a:r>
                  <a:rPr lang="it-IT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 MeV</a:t>
                </a:r>
              </a:p>
            </p:txBody>
          </p:sp>
        </mc:Choice>
        <mc:Fallback xmlns=""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id="{773191F5-6BC0-3084-FC55-D5618AA537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3633" y="5485020"/>
                <a:ext cx="5456378" cy="952312"/>
              </a:xfrm>
              <a:prstGeom prst="rect">
                <a:avLst/>
              </a:prstGeom>
              <a:blipFill>
                <a:blip r:embed="rId10"/>
                <a:stretch>
                  <a:fillRect t="-2484" r="-555" b="-6832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766255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Statistical Bootstrap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80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0" y="5658310"/>
                <a:ext cx="9288440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/>
                  <a:t>For each fit, we search poles: two clusters in </a:t>
                </a:r>
                <a:r>
                  <a:rPr lang="it-IT" sz="2200" i="1" dirty="0"/>
                  <a:t>D</a:t>
                </a:r>
                <a:r>
                  <a:rPr lang="it-IT" sz="2200" dirty="0"/>
                  <a:t>-wave: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1320</m:t>
                        </m:r>
                      </m:e>
                    </m:d>
                  </m:oMath>
                </a14:m>
                <a:r>
                  <a:rPr lang="it-IT" sz="2200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it-IT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sz="2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70</m:t>
                        </m:r>
                        <m:r>
                          <a:rPr lang="it-IT" sz="2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658310"/>
                <a:ext cx="9288440" cy="430887"/>
              </a:xfrm>
              <a:prstGeom prst="rect">
                <a:avLst/>
              </a:prstGeom>
              <a:blipFill rotWithShape="0">
                <a:blip r:embed="rId3"/>
                <a:stretch>
                  <a:fillRect l="-853" t="-9859" b="-281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51" y="1094439"/>
            <a:ext cx="6522095" cy="442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9645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Statistical Bootstrap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81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914315" y="5648979"/>
                <a:ext cx="531536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/>
                  <a:t>Only one stable cluster in </a:t>
                </a:r>
                <a14:m>
                  <m:oMath xmlns:m="http://schemas.openxmlformats.org/officeDocument/2006/math">
                    <m:r>
                      <a:rPr lang="it-IT" sz="2200" i="1" dirty="0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it-IT" sz="2200" dirty="0"/>
                  <a:t>-wave: a single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it-IT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4315" y="5648979"/>
                <a:ext cx="5315366" cy="430887"/>
              </a:xfrm>
              <a:prstGeom prst="rect">
                <a:avLst/>
              </a:prstGeom>
              <a:blipFill rotWithShape="0">
                <a:blip r:embed="rId3"/>
                <a:stretch>
                  <a:fillRect l="-1491" t="-10000" b="-2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51" y="1094439"/>
            <a:ext cx="6522095" cy="442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6435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Final results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82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4657852"/>
            <a:ext cx="5187820" cy="1215996"/>
            <a:chOff x="186612" y="4619426"/>
            <a:chExt cx="5187820" cy="1215996"/>
          </a:xfrm>
        </p:grpSpPr>
        <p:sp>
          <p:nvSpPr>
            <p:cNvPr id="7" name="Rectangle 6"/>
            <p:cNvSpPr/>
            <p:nvPr/>
          </p:nvSpPr>
          <p:spPr>
            <a:xfrm>
              <a:off x="186612" y="4619426"/>
              <a:ext cx="5187820" cy="12159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43" t="61502" r="-758" b="-628"/>
            <a:stretch/>
          </p:blipFill>
          <p:spPr>
            <a:xfrm>
              <a:off x="265922" y="4682054"/>
              <a:ext cx="5029200" cy="1080329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233"/>
            <a:ext cx="9144000" cy="29370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74432" y="4657852"/>
            <a:ext cx="38477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Agreement with Lattice is restored</a:t>
            </a:r>
            <a:br>
              <a:rPr lang="it-IT" sz="2000" dirty="0"/>
            </a:br>
            <a:endParaRPr lang="it-IT" sz="2000" dirty="0"/>
          </a:p>
          <a:p>
            <a:r>
              <a:rPr lang="it-IT" sz="2000" dirty="0"/>
              <a:t>That’s the </a:t>
            </a:r>
            <a:r>
              <a:rPr lang="it-IT" sz="2000" dirty="0">
                <a:solidFill>
                  <a:srgbClr val="FF0000"/>
                </a:solidFill>
              </a:rPr>
              <a:t>most rigorous</a:t>
            </a:r>
            <a:r>
              <a:rPr lang="it-IT" sz="2000" dirty="0"/>
              <a:t> extraction</a:t>
            </a:r>
            <a:br>
              <a:rPr lang="it-IT" sz="2000" dirty="0"/>
            </a:br>
            <a:r>
              <a:rPr lang="it-IT" sz="2000" dirty="0"/>
              <a:t>of an exotic meson available so far!</a:t>
            </a:r>
          </a:p>
        </p:txBody>
      </p:sp>
    </p:spTree>
    <p:extLst>
      <p:ext uri="{BB962C8B-B14F-4D97-AF65-F5344CB8AC3E}">
        <p14:creationId xmlns:p14="http://schemas.microsoft.com/office/powerpoint/2010/main" val="7210714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itolo 1"/>
              <p:cNvSpPr txBox="1">
                <a:spLocks/>
              </p:cNvSpPr>
              <p:nvPr/>
            </p:nvSpPr>
            <p:spPr>
              <a:xfrm>
                <a:off x="609600" y="125016"/>
                <a:ext cx="8229600" cy="9001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Searching for resonances in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𝜂𝜋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9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25016"/>
                <a:ext cx="8229600" cy="900102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58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22" y="3940813"/>
            <a:ext cx="8699878" cy="266513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307" y="1565605"/>
            <a:ext cx="3588190" cy="199618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22" y="888894"/>
            <a:ext cx="4026277" cy="305191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Box 1"/>
          <p:cNvSpPr txBox="1"/>
          <p:nvPr/>
        </p:nvSpPr>
        <p:spPr>
          <a:xfrm>
            <a:off x="6367604" y="4078965"/>
            <a:ext cx="225170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Precise determination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of pole position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21045" y="1404141"/>
            <a:ext cx="2129878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Smooth «background»</a:t>
            </a:r>
          </a:p>
        </p:txBody>
      </p:sp>
    </p:spTree>
    <p:extLst>
      <p:ext uri="{BB962C8B-B14F-4D97-AF65-F5344CB8AC3E}">
        <p14:creationId xmlns:p14="http://schemas.microsoft.com/office/powerpoint/2010/main" val="315943241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Systematic studies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84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Determination of the lightest hybrid meson pole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61482"/>
            <a:ext cx="4572000" cy="30976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780"/>
            <a:ext cx="4572000" cy="30976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4674637"/>
            <a:ext cx="83432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For each class, the maximum deviation of mass and width is taken as a systematic error</a:t>
            </a:r>
            <a:br>
              <a:rPr lang="it-IT" dirty="0"/>
            </a:br>
            <a:r>
              <a:rPr lang="it-IT" dirty="0"/>
              <a:t>Deviation smaller than the statistical error are neglected</a:t>
            </a:r>
            <a:br>
              <a:rPr lang="it-IT" dirty="0"/>
            </a:br>
            <a:r>
              <a:rPr lang="it-IT" dirty="0"/>
              <a:t>Systematic of different classes are summed in quadrature</a:t>
            </a:r>
          </a:p>
        </p:txBody>
      </p:sp>
    </p:spTree>
    <p:extLst>
      <p:ext uri="{BB962C8B-B14F-4D97-AF65-F5344CB8AC3E}">
        <p14:creationId xmlns:p14="http://schemas.microsoft.com/office/powerpoint/2010/main" val="242660629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tangolo 11"/>
              <p:cNvSpPr/>
              <p:nvPr/>
            </p:nvSpPr>
            <p:spPr>
              <a:xfrm>
                <a:off x="3611422" y="1762345"/>
                <a:ext cx="5456378" cy="64633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3900</m:t>
                            </m:r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sSup>
                      <m:sSup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  <m:sSup>
                              <m:sSupPr>
                                <m:ctrlP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br>
                  <a:rPr lang="it-IT" b="0" i="1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=3888.7±3.4 </m:t>
                    </m:r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35±7</m:t>
                    </m:r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MeV</a:t>
                </a:r>
              </a:p>
            </p:txBody>
          </p:sp>
        </mc:Choice>
        <mc:Fallback xmlns="">
          <p:sp>
            <p:nvSpPr>
              <p:cNvPr id="12" name="Rettango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1422" y="1762345"/>
                <a:ext cx="5456378" cy="646331"/>
              </a:xfrm>
              <a:prstGeom prst="rect">
                <a:avLst/>
              </a:prstGeom>
              <a:blipFill rotWithShape="0">
                <a:blip r:embed="rId3"/>
                <a:stretch>
                  <a:fillRect t="-3604" b="-9910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85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/>
                  <a:t>Example: The charged</a:t>
                </a:r>
                <a:r>
                  <a:rPr lang="it-IT" sz="3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3900</m:t>
                        </m:r>
                      </m:e>
                    </m:d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4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6" y="1412381"/>
            <a:ext cx="3482072" cy="24991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14" y="1712384"/>
            <a:ext cx="510582" cy="2393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40023" y="1049482"/>
            <a:ext cx="8893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 </a:t>
            </a:r>
            <a:r>
              <a:rPr lang="it-IT" dirty="0">
                <a:solidFill>
                  <a:srgbClr val="FF0000"/>
                </a:solidFill>
              </a:rPr>
              <a:t>charged charmonium-like</a:t>
            </a:r>
            <a:r>
              <a:rPr lang="it-IT" dirty="0"/>
              <a:t> resonance has been claimed by BESIII in 2013.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6" y="3911574"/>
            <a:ext cx="3462150" cy="25220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795" y="4163546"/>
            <a:ext cx="510582" cy="2393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16042" y="5462511"/>
            <a:ext cx="47745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Such a state would require a </a:t>
            </a:r>
            <a:r>
              <a:rPr lang="it-IT" dirty="0">
                <a:solidFill>
                  <a:srgbClr val="FF0000"/>
                </a:solidFill>
              </a:rPr>
              <a:t>minimal 4q content 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/>
              <a:t>and would be manifestly exotic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78" t="25125" r="21764" b="47669"/>
          <a:stretch/>
        </p:blipFill>
        <p:spPr>
          <a:xfrm>
            <a:off x="4398595" y="2585898"/>
            <a:ext cx="3918205" cy="283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5247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635885"/>
            <a:ext cx="9127378" cy="2365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86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0928" y="1016419"/>
            <a:ext cx="8754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One can test different parametrizations of the amplitude, which correspond to</a:t>
            </a:r>
            <a:br>
              <a:rPr lang="it-IT" dirty="0"/>
            </a:br>
            <a:r>
              <a:rPr lang="it-IT" dirty="0">
                <a:solidFill>
                  <a:srgbClr val="FF0000"/>
                </a:solidFill>
              </a:rPr>
              <a:t>different singularities → different natures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07" y="5852640"/>
            <a:ext cx="278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C00000"/>
                </a:solidFill>
              </a:rPr>
              <a:t>Szczepaniak, PLB747, 410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331832" y="4712736"/>
            <a:ext cx="2048005" cy="1101598"/>
            <a:chOff x="0" y="3567065"/>
            <a:chExt cx="4025559" cy="2087655"/>
          </a:xfrm>
        </p:grpSpPr>
        <p:sp>
          <p:nvSpPr>
            <p:cNvPr id="36" name="Rectangle 35"/>
            <p:cNvSpPr/>
            <p:nvPr/>
          </p:nvSpPr>
          <p:spPr>
            <a:xfrm>
              <a:off x="0" y="3567065"/>
              <a:ext cx="4025559" cy="20876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204996" y="4381871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996" y="4381871"/>
                  <a:ext cx="497940" cy="280251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4878" b="-75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1443940" y="4056279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3940" y="4056279"/>
                  <a:ext cx="497940" cy="28025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1951" r="-9756" b="-84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3025625" y="3766766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25625" y="3766766"/>
                  <a:ext cx="497940" cy="28025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60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2018166" y="4368115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18166" y="4368115"/>
                  <a:ext cx="497940" cy="280251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24390" r="-7317" b="-72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3081617" y="4424468"/>
                  <a:ext cx="648330" cy="46661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1617" y="4424468"/>
                  <a:ext cx="648330" cy="466617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3274596" y="5010394"/>
                  <a:ext cx="750963" cy="46661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sz="16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4596" y="5010394"/>
                  <a:ext cx="750963" cy="466617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17742" r="-16129" b="-35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1796506" y="4910499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96506" y="4910499"/>
                  <a:ext cx="497940" cy="280251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4762" t="-4000" r="-40476" b="-72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Connector 9"/>
            <p:cNvCxnSpPr/>
            <p:nvPr/>
          </p:nvCxnSpPr>
          <p:spPr>
            <a:xfrm>
              <a:off x="177838" y="4765691"/>
              <a:ext cx="12389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Freeform 10"/>
            <p:cNvSpPr/>
            <p:nvPr/>
          </p:nvSpPr>
          <p:spPr>
            <a:xfrm>
              <a:off x="1418161" y="4119327"/>
              <a:ext cx="1367073" cy="950614"/>
            </a:xfrm>
            <a:custGeom>
              <a:avLst/>
              <a:gdLst>
                <a:gd name="connsiteX0" fmla="*/ 0 w 1367073"/>
                <a:gd name="connsiteY0" fmla="*/ 642796 h 950614"/>
                <a:gd name="connsiteX1" fmla="*/ 860079 w 1367073"/>
                <a:gd name="connsiteY1" fmla="*/ 0 h 950614"/>
                <a:gd name="connsiteX2" fmla="*/ 1367073 w 1367073"/>
                <a:gd name="connsiteY2" fmla="*/ 950614 h 950614"/>
                <a:gd name="connsiteX3" fmla="*/ 0 w 1367073"/>
                <a:gd name="connsiteY3" fmla="*/ 642796 h 950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7073" h="950614">
                  <a:moveTo>
                    <a:pt x="0" y="642796"/>
                  </a:moveTo>
                  <a:lnTo>
                    <a:pt x="860079" y="0"/>
                  </a:lnTo>
                  <a:lnTo>
                    <a:pt x="1367073" y="950614"/>
                  </a:lnTo>
                  <a:lnTo>
                    <a:pt x="0" y="642796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cxnSp>
          <p:nvCxnSpPr>
            <p:cNvPr id="31" name="Straight Connector 30"/>
            <p:cNvCxnSpPr/>
            <p:nvPr/>
          </p:nvCxnSpPr>
          <p:spPr>
            <a:xfrm flipV="1">
              <a:off x="2267136" y="3802864"/>
              <a:ext cx="1060552" cy="3220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2782432" y="4727287"/>
              <a:ext cx="857209" cy="3389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 flipV="1">
              <a:off x="2782432" y="5066210"/>
              <a:ext cx="903009" cy="3870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136178" y="3993089"/>
            <a:ext cx="2773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Triangle rescattering,</a:t>
            </a:r>
            <a:br>
              <a:rPr lang="it-IT" dirty="0">
                <a:solidFill>
                  <a:srgbClr val="0000FF"/>
                </a:solidFill>
              </a:rPr>
            </a:br>
            <a:r>
              <a:rPr lang="it-IT" dirty="0">
                <a:solidFill>
                  <a:srgbClr val="0000FF"/>
                </a:solidFill>
              </a:rPr>
              <a:t>logarithmic branching point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481870" y="4448781"/>
            <a:ext cx="1764070" cy="1055012"/>
            <a:chOff x="3791831" y="4268181"/>
            <a:chExt cx="1764070" cy="1055012"/>
          </a:xfrm>
        </p:grpSpPr>
        <p:sp>
          <p:nvSpPr>
            <p:cNvPr id="30" name="Ovale 33"/>
            <p:cNvSpPr/>
            <p:nvPr/>
          </p:nvSpPr>
          <p:spPr>
            <a:xfrm rot="683251">
              <a:off x="3791831" y="4268181"/>
              <a:ext cx="1764070" cy="1055012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32" name="Gruppo 5"/>
            <p:cNvGrpSpPr/>
            <p:nvPr/>
          </p:nvGrpSpPr>
          <p:grpSpPr>
            <a:xfrm>
              <a:off x="3900021" y="4526439"/>
              <a:ext cx="792643" cy="496596"/>
              <a:chOff x="397037" y="2317619"/>
              <a:chExt cx="892884" cy="559397"/>
            </a:xfrm>
          </p:grpSpPr>
          <p:sp>
            <p:nvSpPr>
              <p:cNvPr id="34" name="Ovale 13"/>
              <p:cNvSpPr/>
              <p:nvPr/>
            </p:nvSpPr>
            <p:spPr>
              <a:xfrm rot="1702495">
                <a:off x="397037" y="2317619"/>
                <a:ext cx="892884" cy="559397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9" name="Ovale 10"/>
              <p:cNvSpPr/>
              <p:nvPr/>
            </p:nvSpPr>
            <p:spPr>
              <a:xfrm>
                <a:off x="885214" y="2631545"/>
                <a:ext cx="102197" cy="102197"/>
              </a:xfrm>
              <a:prstGeom prst="ellipse">
                <a:avLst/>
              </a:prstGeom>
              <a:solidFill>
                <a:srgbClr val="FF7C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0" name="Ovale 14"/>
              <p:cNvSpPr/>
              <p:nvPr/>
            </p:nvSpPr>
            <p:spPr>
              <a:xfrm>
                <a:off x="661994" y="2457631"/>
                <a:ext cx="102197" cy="102197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41" name="Gruppo 8"/>
            <p:cNvGrpSpPr/>
            <p:nvPr/>
          </p:nvGrpSpPr>
          <p:grpSpPr>
            <a:xfrm>
              <a:off x="4679773" y="4579026"/>
              <a:ext cx="792643" cy="496596"/>
              <a:chOff x="2165075" y="2492259"/>
              <a:chExt cx="892884" cy="559397"/>
            </a:xfrm>
          </p:grpSpPr>
          <p:sp>
            <p:nvSpPr>
              <p:cNvPr id="42" name="Ovale 16"/>
              <p:cNvSpPr/>
              <p:nvPr/>
            </p:nvSpPr>
            <p:spPr>
              <a:xfrm rot="1702495">
                <a:off x="2165075" y="2492259"/>
                <a:ext cx="892884" cy="559397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3" name="Ovale 20"/>
              <p:cNvSpPr/>
              <p:nvPr/>
            </p:nvSpPr>
            <p:spPr>
              <a:xfrm>
                <a:off x="2653252" y="2806185"/>
                <a:ext cx="102197" cy="102197"/>
              </a:xfrm>
              <a:prstGeom prst="ellipse">
                <a:avLst/>
              </a:prstGeom>
              <a:solidFill>
                <a:srgbClr val="FF7C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4" name="Ovale 21"/>
              <p:cNvSpPr/>
              <p:nvPr/>
            </p:nvSpPr>
            <p:spPr>
              <a:xfrm>
                <a:off x="2430032" y="2632271"/>
                <a:ext cx="102197" cy="102197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grpSp>
        <p:nvGrpSpPr>
          <p:cNvPr id="45" name="Group 44"/>
          <p:cNvGrpSpPr/>
          <p:nvPr/>
        </p:nvGrpSpPr>
        <p:grpSpPr>
          <a:xfrm>
            <a:off x="6920322" y="4483510"/>
            <a:ext cx="1678860" cy="1121319"/>
            <a:chOff x="4042235" y="1368305"/>
            <a:chExt cx="1891175" cy="1263125"/>
          </a:xfrm>
        </p:grpSpPr>
        <p:sp>
          <p:nvSpPr>
            <p:cNvPr id="46" name="Ovale 23"/>
            <p:cNvSpPr/>
            <p:nvPr/>
          </p:nvSpPr>
          <p:spPr>
            <a:xfrm rot="1702495">
              <a:off x="4135161" y="1762143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7" name="Ovale 24"/>
            <p:cNvSpPr/>
            <p:nvPr/>
          </p:nvSpPr>
          <p:spPr>
            <a:xfrm>
              <a:off x="4623338" y="2076069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8" name="Ovale 25"/>
            <p:cNvSpPr/>
            <p:nvPr/>
          </p:nvSpPr>
          <p:spPr>
            <a:xfrm>
              <a:off x="4400118" y="1902155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9" name="Ovale 27"/>
            <p:cNvSpPr/>
            <p:nvPr/>
          </p:nvSpPr>
          <p:spPr>
            <a:xfrm rot="1702495">
              <a:off x="4905690" y="1710508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0" name="Ovale 28"/>
            <p:cNvSpPr/>
            <p:nvPr/>
          </p:nvSpPr>
          <p:spPr>
            <a:xfrm>
              <a:off x="5393867" y="2024434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1" name="Ovale 29"/>
            <p:cNvSpPr/>
            <p:nvPr/>
          </p:nvSpPr>
          <p:spPr>
            <a:xfrm>
              <a:off x="5170647" y="1850520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2" name="Ovale 3"/>
            <p:cNvSpPr/>
            <p:nvPr/>
          </p:nvSpPr>
          <p:spPr>
            <a:xfrm>
              <a:off x="4042235" y="1368305"/>
              <a:ext cx="1891175" cy="126312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3474377" y="3962253"/>
            <a:ext cx="18653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(anti)bound state,</a:t>
            </a:r>
            <a:br>
              <a:rPr lang="it-IT" dirty="0">
                <a:solidFill>
                  <a:srgbClr val="0000FF"/>
                </a:solidFill>
              </a:rPr>
            </a:br>
            <a:r>
              <a:rPr lang="it-IT" dirty="0">
                <a:solidFill>
                  <a:srgbClr val="0000FF"/>
                </a:solidFill>
              </a:rPr>
              <a:t>II/IV sheet pole</a:t>
            </a:r>
          </a:p>
          <a:p>
            <a:r>
              <a:rPr lang="it-IT" dirty="0">
                <a:solidFill>
                  <a:srgbClr val="0000FF"/>
                </a:solidFill>
              </a:rPr>
              <a:t>(«molecule»)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905832" y="4001323"/>
            <a:ext cx="18847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Resonance,</a:t>
            </a:r>
            <a:br>
              <a:rPr lang="it-IT" dirty="0">
                <a:solidFill>
                  <a:srgbClr val="0000FF"/>
                </a:solidFill>
              </a:rPr>
            </a:br>
            <a:r>
              <a:rPr lang="it-IT" dirty="0">
                <a:solidFill>
                  <a:srgbClr val="0000FF"/>
                </a:solidFill>
              </a:rPr>
              <a:t>III sheet pole</a:t>
            </a:r>
          </a:p>
          <a:p>
            <a:r>
              <a:rPr lang="it-IT" dirty="0">
                <a:solidFill>
                  <a:srgbClr val="0000FF"/>
                </a:solidFill>
              </a:rPr>
              <a:t>(«compact state»)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376090" y="5340214"/>
            <a:ext cx="278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600" dirty="0">
                <a:solidFill>
                  <a:srgbClr val="C00000"/>
                </a:solidFill>
              </a:rPr>
              <a:t>Tornqvist, Z.Phys. C61, 525</a:t>
            </a:r>
          </a:p>
          <a:p>
            <a:r>
              <a:rPr lang="it-IT" sz="1600" dirty="0">
                <a:solidFill>
                  <a:srgbClr val="C00000"/>
                </a:solidFill>
              </a:rPr>
              <a:t>Swanson, Phys.Rept. 429</a:t>
            </a:r>
          </a:p>
          <a:p>
            <a:r>
              <a:rPr lang="it-IT" sz="1600" dirty="0">
                <a:solidFill>
                  <a:srgbClr val="C00000"/>
                </a:solidFill>
              </a:rPr>
              <a:t>Hanhart </a:t>
            </a:r>
            <a:r>
              <a:rPr lang="it-IT" sz="1600" i="1" dirty="0">
                <a:solidFill>
                  <a:srgbClr val="C00000"/>
                </a:solidFill>
              </a:rPr>
              <a:t>et al.</a:t>
            </a:r>
            <a:r>
              <a:rPr lang="it-IT" sz="1600" dirty="0">
                <a:solidFill>
                  <a:srgbClr val="C00000"/>
                </a:solidFill>
              </a:rPr>
              <a:t> PRL111, 132003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549899" y="5365795"/>
            <a:ext cx="278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C00000"/>
                </a:solidFill>
              </a:rPr>
              <a:t>Maiani </a:t>
            </a:r>
            <a:r>
              <a:rPr lang="it-IT" sz="1600" i="1" dirty="0">
                <a:solidFill>
                  <a:srgbClr val="C00000"/>
                </a:solidFill>
              </a:rPr>
              <a:t>et al.</a:t>
            </a:r>
            <a:r>
              <a:rPr lang="it-IT" sz="1600" dirty="0">
                <a:solidFill>
                  <a:srgbClr val="C00000"/>
                </a:solidFill>
              </a:rPr>
              <a:t>, PRD71, 014028</a:t>
            </a:r>
          </a:p>
          <a:p>
            <a:r>
              <a:rPr lang="it-IT" sz="1600" dirty="0">
                <a:solidFill>
                  <a:srgbClr val="C00000"/>
                </a:solidFill>
              </a:rPr>
              <a:t>Faccini </a:t>
            </a:r>
            <a:r>
              <a:rPr lang="it-IT" sz="1600" i="1" dirty="0">
                <a:solidFill>
                  <a:srgbClr val="C00000"/>
                </a:solidFill>
              </a:rPr>
              <a:t>et al.</a:t>
            </a:r>
            <a:r>
              <a:rPr lang="it-IT" sz="1600" dirty="0">
                <a:solidFill>
                  <a:srgbClr val="C00000"/>
                </a:solidFill>
              </a:rPr>
              <a:t>, PRD87, 111102</a:t>
            </a:r>
          </a:p>
          <a:p>
            <a:r>
              <a:rPr lang="it-IT" sz="1600" dirty="0">
                <a:solidFill>
                  <a:srgbClr val="C00000"/>
                </a:solidFill>
              </a:rPr>
              <a:t>Esposito </a:t>
            </a:r>
            <a:r>
              <a:rPr lang="it-IT" sz="1600" i="1" dirty="0">
                <a:solidFill>
                  <a:srgbClr val="C00000"/>
                </a:solidFill>
              </a:rPr>
              <a:t>et al.,</a:t>
            </a:r>
            <a:r>
              <a:rPr lang="it-IT" sz="1600" dirty="0">
                <a:solidFill>
                  <a:srgbClr val="C00000"/>
                </a:solidFill>
              </a:rPr>
              <a:t> Phys.Rept. 668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>
                    <a:solidFill>
                      <a:schemeClr val="tx2"/>
                    </a:solidFill>
                  </a:rPr>
                  <a:t>Amplitude analysis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(3900)</m:t>
                    </m:r>
                  </m:oMath>
                </a14:m>
                <a:r>
                  <a:rPr lang="it-IT" sz="3600" dirty="0">
                    <a:solidFill>
                      <a:schemeClr val="tx2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7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10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6280765" y="1293418"/>
            <a:ext cx="2846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AP </a:t>
            </a:r>
            <a:r>
              <a:rPr lang="it-IT" i="1" dirty="0">
                <a:solidFill>
                  <a:srgbClr val="C00000"/>
                </a:solidFill>
              </a:rPr>
              <a:t>et al. </a:t>
            </a:r>
            <a:r>
              <a:rPr lang="it-IT" dirty="0">
                <a:solidFill>
                  <a:srgbClr val="C00000"/>
                </a:solidFill>
              </a:rPr>
              <a:t>(JPAC), PLB772, 200</a:t>
            </a:r>
          </a:p>
        </p:txBody>
      </p:sp>
      <p:sp>
        <p:nvSpPr>
          <p:cNvPr id="59" name="Rectangle 5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958" y="1735953"/>
            <a:ext cx="1711614" cy="145052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025" y="1635885"/>
            <a:ext cx="1711614" cy="1469861"/>
          </a:xfrm>
          <a:prstGeom prst="rect">
            <a:avLst/>
          </a:prstGeom>
        </p:spPr>
      </p:pic>
      <p:cxnSp>
        <p:nvCxnSpPr>
          <p:cNvPr id="61" name="Straight Arrow Connector 60"/>
          <p:cNvCxnSpPr/>
          <p:nvPr/>
        </p:nvCxnSpPr>
        <p:spPr>
          <a:xfrm>
            <a:off x="3871750" y="2303191"/>
            <a:ext cx="940236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3782858" y="1907774"/>
                <a:ext cx="97642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3900</m:t>
                          </m:r>
                        </m:e>
                      </m:d>
                      <m:r>
                        <a:rPr lang="it-IT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2858" y="1907774"/>
                <a:ext cx="976423" cy="338554"/>
              </a:xfrm>
              <a:prstGeom prst="rect">
                <a:avLst/>
              </a:prstGeom>
              <a:blipFill rotWithShape="0">
                <a:blip r:embed="rId13"/>
                <a:stretch>
                  <a:fillRect r="-937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3" name="Straight Arrow Connector 62"/>
          <p:cNvCxnSpPr/>
          <p:nvPr/>
        </p:nvCxnSpPr>
        <p:spPr>
          <a:xfrm flipV="1">
            <a:off x="2421871" y="3293151"/>
            <a:ext cx="0" cy="264697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1963502" y="3596365"/>
                <a:ext cx="9167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(2420)</m:t>
                      </m:r>
                    </m:oMath>
                  </m:oMathPara>
                </a14:m>
                <a:endParaRPr lang="it-IT" sz="1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3502" y="3596365"/>
                <a:ext cx="916738" cy="338554"/>
              </a:xfrm>
              <a:prstGeom prst="rect">
                <a:avLst/>
              </a:prstGeom>
              <a:blipFill rotWithShape="0">
                <a:blip r:embed="rId14"/>
                <a:stretch>
                  <a:fillRect r="-12667" b="-109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5" name="Straight Arrow Connector 64"/>
          <p:cNvCxnSpPr/>
          <p:nvPr/>
        </p:nvCxnSpPr>
        <p:spPr>
          <a:xfrm flipV="1">
            <a:off x="929005" y="3120990"/>
            <a:ext cx="548953" cy="259620"/>
          </a:xfrm>
          <a:prstGeom prst="straightConnector1">
            <a:avLst/>
          </a:prstGeom>
          <a:ln>
            <a:solidFill>
              <a:srgbClr val="018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131631" y="3368094"/>
                <a:ext cx="114359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: 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018401"/>
                          </a:solidFill>
                          <a:latin typeface="Cambria Math" panose="02040503050406030204" pitchFamily="18" charset="0"/>
                        </a:rPr>
                        <m:t>(2400)</m:t>
                      </m:r>
                    </m:oMath>
                  </m:oMathPara>
                </a14:m>
                <a:endParaRPr lang="it-IT" sz="1600" dirty="0">
                  <a:solidFill>
                    <a:srgbClr val="018401"/>
                  </a:solidFill>
                </a:endParaRPr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631" y="3368094"/>
                <a:ext cx="1143592" cy="338554"/>
              </a:xfrm>
              <a:prstGeom prst="rect">
                <a:avLst/>
              </a:prstGeom>
              <a:blipFill rotWithShape="0">
                <a:blip r:embed="rId15"/>
                <a:stretch>
                  <a:fillRect r="-12299" b="-109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5183290" y="3336130"/>
                <a:ext cx="115972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3900</m:t>
                          </m:r>
                        </m:e>
                      </m:d>
                      <m:r>
                        <a:rPr lang="it-IT" sz="1600" b="0" i="1" smtClean="0">
                          <a:solidFill>
                            <a:srgbClr val="018401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sz="1600" dirty="0">
                  <a:solidFill>
                    <a:srgbClr val="018401"/>
                  </a:solidFill>
                </a:endParaRPr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3290" y="3336130"/>
                <a:ext cx="1159722" cy="338554"/>
              </a:xfrm>
              <a:prstGeom prst="rect">
                <a:avLst/>
              </a:prstGeom>
              <a:blipFill rotWithShape="0">
                <a:blip r:embed="rId16"/>
                <a:stretch>
                  <a:fillRect r="-994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8" name="Straight Arrow Connector 67"/>
          <p:cNvCxnSpPr/>
          <p:nvPr/>
        </p:nvCxnSpPr>
        <p:spPr>
          <a:xfrm flipV="1">
            <a:off x="5781697" y="3051173"/>
            <a:ext cx="295051" cy="293601"/>
          </a:xfrm>
          <a:prstGeom prst="straightConnector1">
            <a:avLst/>
          </a:prstGeom>
          <a:ln>
            <a:solidFill>
              <a:srgbClr val="018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V="1">
            <a:off x="6979142" y="3137613"/>
            <a:ext cx="0" cy="264697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/>
              <p:cNvSpPr txBox="1"/>
              <p:nvPr/>
            </p:nvSpPr>
            <p:spPr>
              <a:xfrm>
                <a:off x="6520773" y="3440827"/>
                <a:ext cx="9167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"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(980)"</m:t>
                      </m:r>
                    </m:oMath>
                  </m:oMathPara>
                </a14:m>
                <a:endParaRPr lang="it-IT" sz="1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0773" y="3440827"/>
                <a:ext cx="916738" cy="338554"/>
              </a:xfrm>
              <a:prstGeom prst="rect">
                <a:avLst/>
              </a:prstGeom>
              <a:blipFill rotWithShape="0">
                <a:blip r:embed="rId17"/>
                <a:stretch>
                  <a:fillRect r="-31333" b="-89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071429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87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>
                <a:solidFill>
                  <a:schemeClr val="tx2"/>
                </a:solidFill>
              </a:rPr>
              <a:t>Fit: III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7" cy="20423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7" cy="20423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8" cy="2456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8" cy="2456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7" cy="2042354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29855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88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>
                <a:solidFill>
                  <a:schemeClr val="tx2"/>
                </a:solidFill>
              </a:rPr>
              <a:t>Fit: III+tr.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6" cy="20423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6" cy="20423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7" cy="2456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7" cy="2456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6" cy="204235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18778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89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>
                <a:solidFill>
                  <a:schemeClr val="tx2"/>
                </a:solidFill>
              </a:rPr>
              <a:t>Fit: IV+tr.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6" cy="20423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6" cy="20423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7" cy="24563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7" cy="2456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6" cy="204235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338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199" y="-27384"/>
                <a:ext cx="8425543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/>
                  <a:t>Charged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sz="3600" dirty="0"/>
                  <a:t> states: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10610</m:t>
                        </m:r>
                      </m:e>
                    </m:d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(10650)</m:t>
                    </m:r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9" y="-27384"/>
                <a:ext cx="8425543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171" b="-2102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tangolo 11"/>
              <p:cNvSpPr/>
              <p:nvPr/>
            </p:nvSpPr>
            <p:spPr>
              <a:xfrm>
                <a:off x="2963224" y="4088521"/>
                <a:ext cx="5723576" cy="183127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10610</m:t>
                            </m:r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𝑛𝑆</m:t>
                        </m:r>
                      </m:e>
                    </m:d>
                    <m:sSup>
                      <m:sSup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𝑛𝑃</m:t>
                        </m:r>
                      </m:e>
                    </m:d>
                    <m:sSup>
                      <m:sSup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  <m:sSup>
                              <m:sSupPr>
                                <m:ctrlP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br>
                  <a:rPr lang="it-IT" b="0" i="1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=10607.2±2.0 </m:t>
                    </m:r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18.4±2.4</m:t>
                    </m:r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MeV</a:t>
                </a:r>
              </a:p>
              <a:p>
                <a:pPr algn="ctr">
                  <a:spcBef>
                    <a:spcPts val="600"/>
                  </a:spcBef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sSup>
                      <m:sSupPr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10650</m:t>
                            </m:r>
                          </m:e>
                        </m:d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it-IT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𝑛𝑆</m:t>
                        </m:r>
                      </m:e>
                    </m:d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𝑛𝑃</m:t>
                        </m:r>
                      </m:e>
                    </m:d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∗0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dirty="0">
                  <a:solidFill>
                    <a:srgbClr val="0000FF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=10652.2±1.5 </m:t>
                    </m:r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=11</m:t>
                    </m:r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.5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2.2</m:t>
                    </m:r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MeV</a:t>
                </a:r>
              </a:p>
            </p:txBody>
          </p:sp>
        </mc:Choice>
        <mc:Fallback xmlns="">
          <p:sp>
            <p:nvSpPr>
              <p:cNvPr id="8" name="Rettango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3224" y="4088521"/>
                <a:ext cx="5723576" cy="1831271"/>
              </a:xfrm>
              <a:prstGeom prst="rect">
                <a:avLst/>
              </a:prstGeom>
              <a:blipFill rotWithShape="0">
                <a:blip r:embed="rId4"/>
                <a:stretch>
                  <a:fillRect b="-3279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896" y="1472891"/>
            <a:ext cx="2698433" cy="24765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9" y="1588898"/>
            <a:ext cx="2626117" cy="2058746"/>
          </a:xfrm>
          <a:prstGeom prst="rect">
            <a:avLst/>
          </a:prstGeom>
          <a:solidFill>
            <a:schemeClr val="bg1"/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115140" y="1492646"/>
                <a:ext cx="4028860" cy="147732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Anomalous dipion width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r>
                  <a:rPr lang="it-IT" b="0" dirty="0"/>
                  <a:t>,</a:t>
                </a:r>
              </a:p>
              <a:p>
                <a:r>
                  <a:rPr lang="it-IT" dirty="0"/>
                  <a:t>2 orders of magnitude larger than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endParaRPr lang="it-IT" dirty="0"/>
              </a:p>
              <a:p>
                <a:endParaRPr lang="it-IT" dirty="0"/>
              </a:p>
              <a:p>
                <a:r>
                  <a:rPr lang="it-IT" dirty="0"/>
                  <a:t>Moreover, observed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𝑛𝑃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br>
                  <a:rPr lang="it-IT" dirty="0"/>
                </a:br>
                <a:r>
                  <a:rPr lang="it-IT" dirty="0"/>
                  <a:t>which violates HQSS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5140" y="1492646"/>
                <a:ext cx="4028860" cy="1477328"/>
              </a:xfrm>
              <a:prstGeom prst="rect">
                <a:avLst/>
              </a:prstGeom>
              <a:blipFill rotWithShape="0">
                <a:blip r:embed="rId7"/>
                <a:stretch>
                  <a:fillRect l="-1210" t="-2479" b="-578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75706" y="4773323"/>
            <a:ext cx="2548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0000FF"/>
                </a:solidFill>
              </a:rPr>
              <a:t>2 twin resonances!</a:t>
            </a:r>
          </a:p>
        </p:txBody>
      </p:sp>
      <p:pic>
        <p:nvPicPr>
          <p:cNvPr id="10" name="Immagin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752093"/>
            <a:ext cx="520699" cy="42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97972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90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>
                <a:solidFill>
                  <a:schemeClr val="tx2"/>
                </a:solidFill>
              </a:rPr>
              <a:t>Fit: tr.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5" cy="20423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5" cy="20423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6" cy="24563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6" cy="2456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5" cy="204235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34341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91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>
                <a:solidFill>
                  <a:schemeClr val="tx2"/>
                </a:solidFill>
              </a:rPr>
              <a:t>Pole extraction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709" y="1025118"/>
            <a:ext cx="2922386" cy="198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443" y="3174395"/>
            <a:ext cx="2922386" cy="198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810" y="3163529"/>
            <a:ext cx="2922386" cy="198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810" y="1025118"/>
            <a:ext cx="2922386" cy="198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12836" y="1187803"/>
            <a:ext cx="66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III+tr.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65455" y="1180843"/>
            <a:ext cx="68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IV+tr.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1" y="3163529"/>
            <a:ext cx="2922386" cy="19799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3" y="1025118"/>
            <a:ext cx="2919661" cy="1980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03937" y="1187803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III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566" y="5386952"/>
            <a:ext cx="4070234" cy="91229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75" y="5185554"/>
            <a:ext cx="4798337" cy="136901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1420" y="6442231"/>
            <a:ext cx="36938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Not conclusive at this stage</a:t>
            </a:r>
          </a:p>
        </p:txBody>
      </p:sp>
    </p:spTree>
    <p:extLst>
      <p:ext uri="{BB962C8B-B14F-4D97-AF65-F5344CB8AC3E}">
        <p14:creationId xmlns:p14="http://schemas.microsoft.com/office/powerpoint/2010/main" val="242754445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72000" y="3067164"/>
            <a:ext cx="4495800" cy="3025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92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Pole hunting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55192" y="1109784"/>
            <a:ext cx="38711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dirty="0"/>
              <a:t>Extracting physics information means to hunt for poles in the complex plane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327" y="3123552"/>
            <a:ext cx="4141276" cy="28326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92" y="985294"/>
            <a:ext cx="3434422" cy="27017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92" y="3698746"/>
            <a:ext cx="3434422" cy="270174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5392" y="1038843"/>
            <a:ext cx="813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I sheet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5392" y="3651739"/>
            <a:ext cx="871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II sheet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5068816" y="4843605"/>
            <a:ext cx="199469" cy="271603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6581870" y="3521798"/>
            <a:ext cx="108878" cy="499273"/>
          </a:xfrm>
          <a:prstGeom prst="straightConnector1">
            <a:avLst/>
          </a:prstGeom>
          <a:ln>
            <a:solidFill>
              <a:srgbClr val="018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7188451" y="4843604"/>
            <a:ext cx="905347" cy="2716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537071" y="5041717"/>
            <a:ext cx="1309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Bound state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089956" y="3124272"/>
            <a:ext cx="1324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18401"/>
                </a:solidFill>
              </a:rPr>
              <a:t>Virtual state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875787" y="5049619"/>
            <a:ext cx="120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Resonance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74077" y="2273140"/>
            <a:ext cx="32017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Pole position → Mass and width</a:t>
            </a:r>
          </a:p>
          <a:p>
            <a:r>
              <a:rPr lang="it-IT" dirty="0"/>
              <a:t>Residues → Couplings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53273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25">
            <a:extLst>
              <a:ext uri="{FF2B5EF4-FFF2-40B4-BE49-F238E27FC236}">
                <a16:creationId xmlns:a16="http://schemas.microsoft.com/office/drawing/2014/main" id="{B4962FA9-1EB8-2DB0-A526-C3D5518E64C1}"/>
              </a:ext>
            </a:extLst>
          </p:cNvPr>
          <p:cNvGrpSpPr/>
          <p:nvPr/>
        </p:nvGrpSpPr>
        <p:grpSpPr>
          <a:xfrm>
            <a:off x="5717402" y="3206225"/>
            <a:ext cx="2522996" cy="1329869"/>
            <a:chOff x="54834" y="1033898"/>
            <a:chExt cx="2897916" cy="1603445"/>
          </a:xfrm>
        </p:grpSpPr>
        <p:grpSp>
          <p:nvGrpSpPr>
            <p:cNvPr id="16" name="Group 4">
              <a:extLst>
                <a:ext uri="{FF2B5EF4-FFF2-40B4-BE49-F238E27FC236}">
                  <a16:creationId xmlns:a16="http://schemas.microsoft.com/office/drawing/2014/main" id="{E6CF906E-E48F-7711-7873-9A9B54967335}"/>
                </a:ext>
              </a:extLst>
            </p:cNvPr>
            <p:cNvGrpSpPr/>
            <p:nvPr/>
          </p:nvGrpSpPr>
          <p:grpSpPr>
            <a:xfrm>
              <a:off x="54834" y="1033898"/>
              <a:ext cx="2897916" cy="1603445"/>
              <a:chOff x="5503574" y="4197927"/>
              <a:chExt cx="3110490" cy="1905723"/>
            </a:xfrm>
          </p:grpSpPr>
          <p:sp>
            <p:nvSpPr>
              <p:cNvPr id="19" name="Rectangle 2">
                <a:extLst>
                  <a:ext uri="{FF2B5EF4-FFF2-40B4-BE49-F238E27FC236}">
                    <a16:creationId xmlns:a16="http://schemas.microsoft.com/office/drawing/2014/main" id="{93AB378E-20B4-72B5-FE11-F5CEB9168298}"/>
                  </a:ext>
                </a:extLst>
              </p:cNvPr>
              <p:cNvSpPr/>
              <p:nvPr/>
            </p:nvSpPr>
            <p:spPr>
              <a:xfrm>
                <a:off x="5503574" y="4197927"/>
                <a:ext cx="3110490" cy="190572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grpSp>
            <p:nvGrpSpPr>
              <p:cNvPr id="20" name="Group 5">
                <a:extLst>
                  <a:ext uri="{FF2B5EF4-FFF2-40B4-BE49-F238E27FC236}">
                    <a16:creationId xmlns:a16="http://schemas.microsoft.com/office/drawing/2014/main" id="{0F8F55B0-1845-7729-F79F-311D965C18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03574" y="4378037"/>
                <a:ext cx="3022600" cy="1512888"/>
                <a:chOff x="3372" y="1706"/>
                <a:chExt cx="1904" cy="953"/>
              </a:xfrm>
            </p:grpSpPr>
            <p:pic>
              <p:nvPicPr>
                <p:cNvPr id="21" name="Picture 6">
                  <a:extLst>
                    <a:ext uri="{FF2B5EF4-FFF2-40B4-BE49-F238E27FC236}">
                      <a16:creationId xmlns:a16="http://schemas.microsoft.com/office/drawing/2014/main" id="{711081E5-DCE2-441C-08BB-9FCA87CA153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77" y="2449"/>
                  <a:ext cx="418" cy="10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2" name="Picture 7">
                  <a:extLst>
                    <a:ext uri="{FF2B5EF4-FFF2-40B4-BE49-F238E27FC236}">
                      <a16:creationId xmlns:a16="http://schemas.microsoft.com/office/drawing/2014/main" id="{2B7430FE-F2A4-F7BD-6917-2C00DF4336C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77" y="2284"/>
                  <a:ext cx="418" cy="10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3" name="Line 8">
                  <a:extLst>
                    <a:ext uri="{FF2B5EF4-FFF2-40B4-BE49-F238E27FC236}">
                      <a16:creationId xmlns:a16="http://schemas.microsoft.com/office/drawing/2014/main" id="{AFD04042-E7FA-097C-0E51-F1DBEDD26B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690" y="2089"/>
                  <a:ext cx="687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24" name="Line 9">
                  <a:extLst>
                    <a:ext uri="{FF2B5EF4-FFF2-40B4-BE49-F238E27FC236}">
                      <a16:creationId xmlns:a16="http://schemas.microsoft.com/office/drawing/2014/main" id="{879BAAD4-BFC7-7051-B30A-AEE361F826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690" y="2509"/>
                  <a:ext cx="687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25" name="Line 10">
                  <a:extLst>
                    <a:ext uri="{FF2B5EF4-FFF2-40B4-BE49-F238E27FC236}">
                      <a16:creationId xmlns:a16="http://schemas.microsoft.com/office/drawing/2014/main" id="{B0824838-A50C-13BF-1DF5-0CD0A0BDE76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77" y="2089"/>
                  <a:ext cx="0" cy="42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pic>
              <p:nvPicPr>
                <p:cNvPr id="26" name="Picture 11">
                  <a:extLst>
                    <a:ext uri="{FF2B5EF4-FFF2-40B4-BE49-F238E27FC236}">
                      <a16:creationId xmlns:a16="http://schemas.microsoft.com/office/drawing/2014/main" id="{CBFD5DB8-CE7E-CAF9-93D0-E9965C22E11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77" y="1706"/>
                  <a:ext cx="899" cy="4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7" name="Oval 12">
                  <a:extLst>
                    <a:ext uri="{FF2B5EF4-FFF2-40B4-BE49-F238E27FC236}">
                      <a16:creationId xmlns:a16="http://schemas.microsoft.com/office/drawing/2014/main" id="{A25B3F61-5A97-5B3F-1797-7D6A1CB6DB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34" y="2209"/>
                  <a:ext cx="247" cy="390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hangingPunct="0"/>
                  <a:r>
                    <a:rPr lang="en-US" sz="2800" dirty="0">
                      <a:latin typeface="Times New Roman" panose="02020603050405020304" pitchFamily="18" charset="0"/>
                    </a:rPr>
                    <a:t>G</a:t>
                  </a:r>
                </a:p>
              </p:txBody>
            </p:sp>
            <p:sp>
              <p:nvSpPr>
                <p:cNvPr id="28" name="Line 13">
                  <a:extLst>
                    <a:ext uri="{FF2B5EF4-FFF2-40B4-BE49-F238E27FC236}">
                      <a16:creationId xmlns:a16="http://schemas.microsoft.com/office/drawing/2014/main" id="{B394ECA2-7279-062E-66A4-19B10E6B4C6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981" y="2239"/>
                  <a:ext cx="137" cy="6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29" name="Line 14">
                  <a:extLst>
                    <a:ext uri="{FF2B5EF4-FFF2-40B4-BE49-F238E27FC236}">
                      <a16:creationId xmlns:a16="http://schemas.microsoft.com/office/drawing/2014/main" id="{DC3569E6-4963-A2CC-8EEA-B8411C85AD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981" y="2209"/>
                  <a:ext cx="219" cy="9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0" name="Line 15">
                  <a:extLst>
                    <a:ext uri="{FF2B5EF4-FFF2-40B4-BE49-F238E27FC236}">
                      <a16:creationId xmlns:a16="http://schemas.microsoft.com/office/drawing/2014/main" id="{685B2606-B47B-C684-4291-B0E82048694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81" y="2419"/>
                  <a:ext cx="110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1" name="Line 16">
                  <a:extLst>
                    <a:ext uri="{FF2B5EF4-FFF2-40B4-BE49-F238E27FC236}">
                      <a16:creationId xmlns:a16="http://schemas.microsoft.com/office/drawing/2014/main" id="{DDF549E0-AD23-48D8-E03F-ED6DDA5DCC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008" y="2419"/>
                  <a:ext cx="192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2" name="Line 17">
                  <a:extLst>
                    <a:ext uri="{FF2B5EF4-FFF2-40B4-BE49-F238E27FC236}">
                      <a16:creationId xmlns:a16="http://schemas.microsoft.com/office/drawing/2014/main" id="{B669FB39-9225-C43B-A27A-0F265B1EE0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81" y="2509"/>
                  <a:ext cx="137" cy="9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3" name="Line 18">
                  <a:extLst>
                    <a:ext uri="{FF2B5EF4-FFF2-40B4-BE49-F238E27FC236}">
                      <a16:creationId xmlns:a16="http://schemas.microsoft.com/office/drawing/2014/main" id="{B6A886FF-93AF-230A-9B25-B0E8B41DBC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81" y="2509"/>
                  <a:ext cx="219" cy="15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4" name="Line 19">
                  <a:extLst>
                    <a:ext uri="{FF2B5EF4-FFF2-40B4-BE49-F238E27FC236}">
                      <a16:creationId xmlns:a16="http://schemas.microsoft.com/office/drawing/2014/main" id="{AF547481-6D81-02BE-431A-52F206F8E4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37" y="2089"/>
                  <a:ext cx="165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35" name="Line 20">
                  <a:extLst>
                    <a:ext uri="{FF2B5EF4-FFF2-40B4-BE49-F238E27FC236}">
                      <a16:creationId xmlns:a16="http://schemas.microsoft.com/office/drawing/2014/main" id="{91278A07-5C70-37EA-9371-6E5457DE56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075" y="2509"/>
                  <a:ext cx="27" cy="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6" name="Text Box 21">
                      <a:extLst>
                        <a:ext uri="{FF2B5EF4-FFF2-40B4-BE49-F238E27FC236}">
                          <a16:creationId xmlns:a16="http://schemas.microsoft.com/office/drawing/2014/main" id="{90C0E3B8-17F3-D34D-A423-856332561C98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372" y="2160"/>
                      <a:ext cx="445" cy="30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>
                      <a:spAutoFit/>
                    </a:bodyPr>
                    <a:lstStyle/>
                    <a:p>
                      <a:pPr eaLnBrk="0" hangingPunct="0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1600" i="1" dirty="0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sz="1600" i="1" dirty="0" smtClean="0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it-IT" sz="1600" b="0" i="1" dirty="0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oMath>
                        </m:oMathPara>
                      </a14:m>
                      <a:endParaRPr lang="en-US" sz="1600" dirty="0">
                        <a:latin typeface="Symbol" panose="05050102010706020507" pitchFamily="18" charset="2"/>
                      </a:endParaRPr>
                    </a:p>
                  </p:txBody>
                </p:sp>
              </mc:Choice>
              <mc:Fallback xmlns="">
                <p:sp>
                  <p:nvSpPr>
                    <p:cNvPr id="25" name="Text Box 2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 bwMode="auto">
                    <a:xfrm>
                      <a:off x="3372" y="2160"/>
                      <a:ext cx="445" cy="306"/>
                    </a:xfrm>
                    <a:prstGeom prst="rect">
                      <a:avLst/>
                    </a:prstGeom>
                    <a:blipFill rotWithShape="0">
                      <a:blip r:embed="rId7"/>
                      <a:stretch>
                        <a:fillRect b="-14545"/>
                      </a:stretch>
                    </a:blipFill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37">
                  <a:extLst>
                    <a:ext uri="{FF2B5EF4-FFF2-40B4-BE49-F238E27FC236}">
                      <a16:creationId xmlns:a16="http://schemas.microsoft.com/office/drawing/2014/main" id="{3CBCE66F-8440-B347-1EF4-9EF0ABE88248}"/>
                    </a:ext>
                  </a:extLst>
                </p:cNvPr>
                <p:cNvSpPr txBox="1"/>
                <p:nvPr/>
              </p:nvSpPr>
              <p:spPr>
                <a:xfrm>
                  <a:off x="857862" y="1327680"/>
                  <a:ext cx="35067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7862" y="1327680"/>
                  <a:ext cx="350673" cy="369332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38">
                  <a:extLst>
                    <a:ext uri="{FF2B5EF4-FFF2-40B4-BE49-F238E27FC236}">
                      <a16:creationId xmlns:a16="http://schemas.microsoft.com/office/drawing/2014/main" id="{A25A1B53-EBE4-99AC-29DD-75AC430FF651}"/>
                    </a:ext>
                  </a:extLst>
                </p:cNvPr>
                <p:cNvSpPr txBox="1"/>
                <p:nvPr/>
              </p:nvSpPr>
              <p:spPr>
                <a:xfrm>
                  <a:off x="876349" y="1897367"/>
                  <a:ext cx="35067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6349" y="1897367"/>
                  <a:ext cx="350672" cy="369332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r="-21053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93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How to </a:t>
            </a:r>
            <a:r>
              <a:rPr lang="it-IT" sz="3600" dirty="0" err="1"/>
              <a:t>identify</a:t>
            </a:r>
            <a:r>
              <a:rPr lang="it-IT" sz="3600" dirty="0"/>
              <a:t> a </a:t>
            </a:r>
            <a:r>
              <a:rPr lang="it-IT" sz="3600" dirty="0" err="1"/>
              <a:t>glueball</a:t>
            </a:r>
            <a:endParaRPr lang="it-IT" sz="3600" dirty="0"/>
          </a:p>
        </p:txBody>
      </p:sp>
      <p:sp>
        <p:nvSpPr>
          <p:cNvPr id="11" name="Rectangle 10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53718" y="1162969"/>
            <a:ext cx="8605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>
                <a:solidFill>
                  <a:srgbClr val="FF0000"/>
                </a:solidFill>
              </a:rPr>
              <a:t>You</a:t>
            </a:r>
            <a:r>
              <a:rPr lang="it-IT" sz="2000" dirty="0">
                <a:solidFill>
                  <a:srgbClr val="FF0000"/>
                </a:solidFill>
              </a:rPr>
              <a:t> </a:t>
            </a:r>
            <a:r>
              <a:rPr lang="it-IT" sz="2000" dirty="0" err="1">
                <a:solidFill>
                  <a:srgbClr val="FF0000"/>
                </a:solidFill>
              </a:rPr>
              <a:t>don’t</a:t>
            </a:r>
            <a:r>
              <a:rPr lang="it-IT" sz="2000" dirty="0"/>
              <a:t>. </a:t>
            </a:r>
            <a:r>
              <a:rPr lang="it-IT" sz="2000" dirty="0" err="1"/>
              <a:t>Since</a:t>
            </a:r>
            <a:r>
              <a:rPr lang="it-IT" sz="2000" dirty="0"/>
              <a:t> </a:t>
            </a:r>
            <a:r>
              <a:rPr lang="it-IT" sz="2000" dirty="0" err="1"/>
              <a:t>it</a:t>
            </a:r>
            <a:r>
              <a:rPr lang="it-IT" sz="2000" dirty="0"/>
              <a:t> </a:t>
            </a:r>
            <a:r>
              <a:rPr lang="it-IT" sz="2000" dirty="0" err="1"/>
              <a:t>mixes</a:t>
            </a:r>
            <a:r>
              <a:rPr lang="it-IT" sz="2000" dirty="0"/>
              <a:t> with light </a:t>
            </a:r>
            <a:r>
              <a:rPr lang="it-IT" sz="2000" dirty="0" err="1"/>
              <a:t>isoscalars</a:t>
            </a:r>
            <a:r>
              <a:rPr lang="it-IT" sz="2000" dirty="0"/>
              <a:t>, </a:t>
            </a:r>
            <a:r>
              <a:rPr lang="it-IT" sz="2000" dirty="0" err="1"/>
              <a:t>there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no model-</a:t>
            </a:r>
            <a:r>
              <a:rPr lang="it-IT" sz="2000" dirty="0" err="1"/>
              <a:t>independent</a:t>
            </a:r>
            <a:r>
              <a:rPr lang="it-IT" sz="2000" dirty="0"/>
              <a:t> way of </a:t>
            </a:r>
            <a:r>
              <a:rPr lang="it-IT" sz="2000" dirty="0" err="1"/>
              <a:t>saying</a:t>
            </a:r>
            <a:r>
              <a:rPr lang="it-IT" sz="2000" dirty="0"/>
              <a:t> </a:t>
            </a:r>
            <a:r>
              <a:rPr lang="it-IT" sz="2000" dirty="0" err="1"/>
              <a:t>which</a:t>
            </a:r>
            <a:r>
              <a:rPr lang="it-IT" sz="2000" dirty="0"/>
              <a:t> state </a:t>
            </a:r>
            <a:r>
              <a:rPr lang="it-IT" sz="2000" dirty="0" err="1"/>
              <a:t>is</a:t>
            </a:r>
            <a:r>
              <a:rPr lang="it-IT" sz="2000" dirty="0"/>
              <a:t> (</a:t>
            </a:r>
            <a:r>
              <a:rPr lang="it-IT" sz="2000" dirty="0" err="1"/>
              <a:t>mostly</a:t>
            </a:r>
            <a:r>
              <a:rPr lang="it-IT" sz="2000" dirty="0"/>
              <a:t>) the </a:t>
            </a:r>
            <a:r>
              <a:rPr lang="it-IT" sz="2000" dirty="0" err="1"/>
              <a:t>glueball</a:t>
            </a:r>
            <a:r>
              <a:rPr lang="it-IT" sz="2000" dirty="0"/>
              <a:t>. </a:t>
            </a:r>
            <a:r>
              <a:rPr lang="it-IT" sz="2000" dirty="0" err="1"/>
              <a:t>Only</a:t>
            </a:r>
            <a:r>
              <a:rPr lang="it-IT" sz="2000" dirty="0"/>
              <a:t> </a:t>
            </a:r>
            <a:r>
              <a:rPr lang="it-IT" sz="2000" dirty="0" err="1"/>
              <a:t>suggestions</a:t>
            </a:r>
            <a:r>
              <a:rPr lang="it-IT" sz="2000" dirty="0"/>
              <a:t>:</a:t>
            </a:r>
          </a:p>
        </p:txBody>
      </p:sp>
      <p:sp>
        <p:nvSpPr>
          <p:cNvPr id="10" name="TextBox 43">
            <a:extLst>
              <a:ext uri="{FF2B5EF4-FFF2-40B4-BE49-F238E27FC236}">
                <a16:creationId xmlns:a16="http://schemas.microsoft.com/office/drawing/2014/main" id="{E53081ED-7566-CC4F-A5DF-A49EF8F4059E}"/>
              </a:ext>
            </a:extLst>
          </p:cNvPr>
          <p:cNvSpPr txBox="1"/>
          <p:nvPr/>
        </p:nvSpPr>
        <p:spPr>
          <a:xfrm>
            <a:off x="334053" y="2129342"/>
            <a:ext cx="8699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000" dirty="0"/>
              <a:t>A </a:t>
            </a:r>
            <a:r>
              <a:rPr lang="it-IT" sz="2000" dirty="0" err="1"/>
              <a:t>glueball</a:t>
            </a:r>
            <a:r>
              <a:rPr lang="it-IT" sz="2000" dirty="0"/>
              <a:t> </a:t>
            </a:r>
            <a:r>
              <a:rPr lang="it-IT" sz="2000" dirty="0" err="1"/>
              <a:t>couples</a:t>
            </a:r>
            <a:r>
              <a:rPr lang="it-IT" sz="2000" dirty="0"/>
              <a:t> to </a:t>
            </a:r>
            <a:r>
              <a:rPr lang="it-IT" sz="2000" dirty="0" err="1"/>
              <a:t>photons</a:t>
            </a:r>
            <a:r>
              <a:rPr lang="it-IT" sz="2000" dirty="0"/>
              <a:t> </a:t>
            </a:r>
            <a:r>
              <a:rPr lang="it-IT" sz="2000" dirty="0" err="1"/>
              <a:t>only</a:t>
            </a:r>
            <a:r>
              <a:rPr lang="it-IT" sz="2000" dirty="0"/>
              <a:t> </a:t>
            </a:r>
            <a:r>
              <a:rPr lang="it-IT" sz="2000" dirty="0" err="1"/>
              <a:t>throughout</a:t>
            </a:r>
            <a:r>
              <a:rPr lang="it-IT" sz="2000" dirty="0"/>
              <a:t> mixing, so radiative </a:t>
            </a:r>
            <a:r>
              <a:rPr lang="it-IT" sz="2000" dirty="0" err="1"/>
              <a:t>widths</a:t>
            </a:r>
            <a:r>
              <a:rPr lang="it-IT" sz="2000" dirty="0"/>
              <a:t> </a:t>
            </a:r>
            <a:r>
              <a:rPr lang="it-IT" sz="2000" dirty="0" err="1"/>
              <a:t>should</a:t>
            </a:r>
            <a:r>
              <a:rPr lang="it-IT" sz="2000" dirty="0"/>
              <a:t> be small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DADABEAC-23D7-B9CE-6DB2-EBEABFC5C522}"/>
                  </a:ext>
                </a:extLst>
              </p:cNvPr>
              <p:cNvSpPr txBox="1"/>
              <p:nvPr/>
            </p:nvSpPr>
            <p:spPr>
              <a:xfrm>
                <a:off x="334053" y="2752293"/>
                <a:ext cx="861700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Clr>
                    <a:schemeClr val="accent1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000" dirty="0"/>
                  <a:t>Their production </a:t>
                </a:r>
                <a:r>
                  <a:rPr lang="it-IT" sz="2000" dirty="0" err="1"/>
                  <a:t>is</a:t>
                </a:r>
                <a:r>
                  <a:rPr lang="it-IT" sz="2000" dirty="0"/>
                  <a:t> </a:t>
                </a:r>
                <a:r>
                  <a:rPr lang="it-IT" sz="2000" dirty="0" err="1"/>
                  <a:t>enhanced</a:t>
                </a:r>
                <a:r>
                  <a:rPr lang="it-IT" sz="2000" dirty="0"/>
                  <a:t> in </a:t>
                </a:r>
                <a:r>
                  <a:rPr lang="it-IT" sz="2000" dirty="0" err="1"/>
                  <a:t>gluon-rich</a:t>
                </a:r>
                <a:r>
                  <a:rPr lang="it-IT" sz="2000" dirty="0"/>
                  <a:t> </a:t>
                </a:r>
                <a:r>
                  <a:rPr lang="it-IT" sz="2000" dirty="0" err="1"/>
                  <a:t>processes</a:t>
                </a:r>
                <a:r>
                  <a:rPr lang="it-IT" sz="2000" dirty="0"/>
                  <a:t>, </a:t>
                </a:r>
                <a:r>
                  <a:rPr lang="it-IT" sz="2000" dirty="0" err="1"/>
                  <a:t>as</a:t>
                </a:r>
                <a:r>
                  <a:rPr lang="it-IT" sz="2000" dirty="0"/>
                  <a:t>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it-IT" sz="2000" dirty="0"/>
                  <a:t> radiative </a:t>
                </a:r>
                <a:r>
                  <a:rPr lang="it-IT" sz="2000" dirty="0" err="1"/>
                  <a:t>decays</a:t>
                </a:r>
                <a:endParaRPr lang="it-IT" sz="2000" dirty="0"/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DADABEAC-23D7-B9CE-6DB2-EBEABFC5C5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053" y="2752293"/>
                <a:ext cx="8617000" cy="400110"/>
              </a:xfrm>
              <a:prstGeom prst="rect">
                <a:avLst/>
              </a:prstGeom>
              <a:blipFill>
                <a:blip r:embed="rId13"/>
                <a:stretch>
                  <a:fillRect l="-991" t="-19697" b="-3030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9355A30-6E97-E3D8-DC31-3C8F475E6364}"/>
              </a:ext>
            </a:extLst>
          </p:cNvPr>
          <p:cNvSpPr txBox="1"/>
          <p:nvPr/>
        </p:nvSpPr>
        <p:spPr>
          <a:xfrm>
            <a:off x="334053" y="3244461"/>
            <a:ext cx="67930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000" dirty="0" err="1"/>
              <a:t>It</a:t>
            </a:r>
            <a:r>
              <a:rPr lang="it-IT" sz="2000" dirty="0"/>
              <a:t> </a:t>
            </a:r>
            <a:r>
              <a:rPr lang="it-IT" sz="2000" dirty="0" err="1"/>
              <a:t>couples</a:t>
            </a:r>
            <a:r>
              <a:rPr lang="it-IT" sz="2000" dirty="0"/>
              <a:t> </a:t>
            </a:r>
            <a:r>
              <a:rPr lang="it-IT" sz="2000" dirty="0" err="1"/>
              <a:t>equally</a:t>
            </a:r>
            <a:r>
              <a:rPr lang="it-IT" sz="2000" dirty="0"/>
              <a:t> to </a:t>
            </a:r>
            <a:r>
              <a:rPr lang="it-IT" sz="2000" dirty="0" err="1"/>
              <a:t>mesons</a:t>
            </a:r>
            <a:r>
              <a:rPr lang="it-IT" sz="2000" dirty="0"/>
              <a:t> of </a:t>
            </a:r>
            <a:r>
              <a:rPr lang="it-IT" sz="2000" dirty="0" err="1"/>
              <a:t>all</a:t>
            </a:r>
            <a:r>
              <a:rPr lang="it-IT" sz="2000" dirty="0"/>
              <a:t> </a:t>
            </a:r>
            <a:r>
              <a:rPr lang="it-IT" sz="2000" dirty="0" err="1"/>
              <a:t>flavors</a:t>
            </a:r>
            <a:r>
              <a:rPr lang="it-IT" sz="2000" dirty="0"/>
              <a:t> (?)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3AFD56F-FF5A-EA7D-3D8F-3B04E54FDE5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6188" y="4415130"/>
            <a:ext cx="2185523" cy="1639142"/>
          </a:xfrm>
          <a:prstGeom prst="rect">
            <a:avLst/>
          </a:prstGeom>
        </p:spPr>
      </p:pic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91340935-87DB-2FDE-06AE-3E0F7764E01A}"/>
              </a:ext>
            </a:extLst>
          </p:cNvPr>
          <p:cNvSpPr txBox="1"/>
          <p:nvPr/>
        </p:nvSpPr>
        <p:spPr>
          <a:xfrm>
            <a:off x="662771" y="3535193"/>
            <a:ext cx="84050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  <a:buSzPct val="120000"/>
            </a:pPr>
            <a:r>
              <a:rPr lang="it-IT" sz="2000" dirty="0" err="1"/>
              <a:t>However</a:t>
            </a:r>
            <a:r>
              <a:rPr lang="it-IT" sz="2000" dirty="0"/>
              <a:t>, an </a:t>
            </a:r>
            <a:r>
              <a:rPr lang="it-IT" sz="2000" dirty="0" err="1"/>
              <a:t>argument</a:t>
            </a:r>
            <a:r>
              <a:rPr lang="it-IT" sz="2000" dirty="0"/>
              <a:t> </a:t>
            </a:r>
            <a:r>
              <a:rPr lang="it-IT" sz="2000" dirty="0" err="1"/>
              <a:t>based</a:t>
            </a:r>
            <a:r>
              <a:rPr lang="it-IT" sz="2000" dirty="0"/>
              <a:t> on </a:t>
            </a:r>
            <a:r>
              <a:rPr lang="it-IT" sz="2000" dirty="0" err="1"/>
              <a:t>chiral</a:t>
            </a:r>
            <a:r>
              <a:rPr lang="it-IT" sz="2000" dirty="0"/>
              <a:t> </a:t>
            </a:r>
            <a:r>
              <a:rPr lang="it-IT" sz="2000" dirty="0" err="1"/>
              <a:t>symmetry</a:t>
            </a:r>
            <a:br>
              <a:rPr lang="it-IT" sz="2000" dirty="0"/>
            </a:br>
            <a:r>
              <a:rPr lang="it-IT" sz="2000" dirty="0" err="1"/>
              <a:t>claims</a:t>
            </a:r>
            <a:r>
              <a:rPr lang="it-IT" sz="2000" dirty="0"/>
              <a:t> the </a:t>
            </a:r>
            <a:r>
              <a:rPr lang="it-IT" sz="2000" dirty="0" err="1"/>
              <a:t>coupling</a:t>
            </a:r>
            <a:r>
              <a:rPr lang="it-IT" sz="2000" dirty="0"/>
              <a:t> </a:t>
            </a:r>
            <a:r>
              <a:rPr lang="it-IT" sz="2000" dirty="0" err="1"/>
              <a:t>proportional</a:t>
            </a:r>
            <a:r>
              <a:rPr lang="it-IT" sz="2000" dirty="0"/>
              <a:t> to quark mass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asellaDiTesto 37">
                <a:extLst>
                  <a:ext uri="{FF2B5EF4-FFF2-40B4-BE49-F238E27FC236}">
                    <a16:creationId xmlns:a16="http://schemas.microsoft.com/office/drawing/2014/main" id="{77946320-F61A-CBB7-19F1-36D84F965BC2}"/>
                  </a:ext>
                </a:extLst>
              </p:cNvPr>
              <p:cNvSpPr txBox="1"/>
              <p:nvPr/>
            </p:nvSpPr>
            <p:spPr>
              <a:xfrm>
                <a:off x="334052" y="1798855"/>
                <a:ext cx="8617001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Clr>
                    <a:schemeClr val="accent1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it-IT" sz="2000" dirty="0"/>
                  <a:t>There </a:t>
                </a:r>
                <a:r>
                  <a:rPr lang="it-IT" sz="2000" dirty="0" err="1"/>
                  <a:t>is</a:t>
                </a:r>
                <a:r>
                  <a:rPr lang="it-IT" sz="2000" dirty="0"/>
                  <a:t> one </a:t>
                </a:r>
                <a:r>
                  <a:rPr lang="it-IT" sz="2000" dirty="0" err="1"/>
                  <a:t>too</a:t>
                </a:r>
                <a:r>
                  <a:rPr lang="it-IT" sz="2000" dirty="0"/>
                  <a:t> </a:t>
                </a:r>
                <a:r>
                  <a:rPr lang="it-IT" sz="2000" dirty="0" err="1"/>
                  <a:t>many</a:t>
                </a:r>
                <a:r>
                  <a:rPr lang="it-IT" sz="2000" dirty="0"/>
                  <a:t> </a:t>
                </a:r>
                <a:r>
                  <a:rPr lang="it-IT" sz="2000" dirty="0" err="1"/>
                  <a:t>wrt</a:t>
                </a:r>
                <a:r>
                  <a:rPr lang="it-IT" sz="2000" dirty="0"/>
                  <a:t> QM. </a:t>
                </a:r>
                <a:r>
                  <a:rPr lang="it-IT" sz="2000" dirty="0" err="1"/>
                  <a:t>Indeed</a:t>
                </a:r>
                <a:r>
                  <a:rPr lang="it-IT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1370</m:t>
                        </m:r>
                      </m:e>
                    </m:d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50</m:t>
                        </m:r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it-IT" sz="2000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it-IT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710</m:t>
                        </m:r>
                      </m:e>
                    </m:d>
                  </m:oMath>
                </a14:m>
                <a:endParaRPr lang="it-IT" sz="2000" dirty="0"/>
              </a:p>
            </p:txBody>
          </p:sp>
        </mc:Choice>
        <mc:Fallback xmlns="">
          <p:sp>
            <p:nvSpPr>
              <p:cNvPr id="38" name="CasellaDiTesto 37">
                <a:extLst>
                  <a:ext uri="{FF2B5EF4-FFF2-40B4-BE49-F238E27FC236}">
                    <a16:creationId xmlns:a16="http://schemas.microsoft.com/office/drawing/2014/main" id="{77946320-F61A-CBB7-19F1-36D84F965B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052" y="1798855"/>
                <a:ext cx="8617001" cy="400110"/>
              </a:xfrm>
              <a:prstGeom prst="rect">
                <a:avLst/>
              </a:prstGeom>
              <a:blipFill>
                <a:blip r:embed="rId15"/>
                <a:stretch>
                  <a:fillRect l="-991" t="-19697" b="-3030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magine 6">
            <a:extLst>
              <a:ext uri="{FF2B5EF4-FFF2-40B4-BE49-F238E27FC236}">
                <a16:creationId xmlns:a16="http://schemas.microsoft.com/office/drawing/2014/main" id="{BBB3B12F-7758-EAD1-E75E-F1397D02424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6188" y="4429620"/>
            <a:ext cx="3172193" cy="163371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8FB2AC99-6D6D-B386-5300-99328692311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889618" y="3499542"/>
            <a:ext cx="3141700" cy="264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54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37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7BCC3CA8-4C41-8C67-3ABD-81FF6344ABCE}"/>
              </a:ext>
            </a:extLst>
          </p:cNvPr>
          <p:cNvSpPr/>
          <p:nvPr/>
        </p:nvSpPr>
        <p:spPr>
          <a:xfrm>
            <a:off x="4417678" y="2022587"/>
            <a:ext cx="4332914" cy="2300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D801394-9BEA-DC8C-D212-46D51D21B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4693" y="2508575"/>
            <a:ext cx="3964287" cy="1630748"/>
          </a:xfrm>
          <a:prstGeom prst="rect">
            <a:avLst/>
          </a:prstGeom>
        </p:spPr>
      </p:pic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94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305800" y="47459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7766704" y="3160091"/>
                <a:ext cx="822276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6704" y="3160091"/>
                <a:ext cx="822276" cy="430887"/>
              </a:xfrm>
              <a:prstGeom prst="rect">
                <a:avLst/>
              </a:prstGeom>
              <a:blipFill>
                <a:blip r:embed="rId4"/>
                <a:stretch>
                  <a:fillRect r="-741" b="-154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6083795" y="2109715"/>
                <a:ext cx="785151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it-IT" sz="2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2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3795" y="2109715"/>
                <a:ext cx="785151" cy="430887"/>
              </a:xfrm>
              <a:prstGeom prst="rect">
                <a:avLst/>
              </a:prstGeom>
              <a:blipFill>
                <a:blip r:embed="rId5"/>
                <a:stretch>
                  <a:fillRect b="-154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57200" y="2803886"/>
                <a:ext cx="1863844" cy="861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it-IT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d>
                            <m:dPr>
                              <m:ctrlPr>
                                <a:rPr lang="it-IT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num>
                        <m:den>
                          <m:r>
                            <a:rPr lang="it-IT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803886"/>
                <a:ext cx="1863844" cy="86132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5044" y="4745961"/>
                <a:ext cx="7130866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2400" dirty="0"/>
                  <a:t>The </a:t>
                </a:r>
                <a14:m>
                  <m:oMath xmlns:m="http://schemas.openxmlformats.org/officeDocument/2006/math"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/>
                  <a:t> contains all the Final State Interactions constrained by unitarity </a:t>
                </a:r>
                <a:r>
                  <a:rPr lang="it-IT" sz="2400" b="1" dirty="0"/>
                  <a:t>→</a:t>
                </a:r>
                <a:r>
                  <a:rPr lang="it-IT" sz="2400" dirty="0"/>
                  <a:t> </a:t>
                </a:r>
                <a:r>
                  <a:rPr lang="it-IT" sz="2400" dirty="0">
                    <a:solidFill>
                      <a:srgbClr val="FF0000"/>
                    </a:solidFill>
                  </a:rPr>
                  <a:t>universal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44" y="4745961"/>
                <a:ext cx="7130866" cy="830997"/>
              </a:xfrm>
              <a:prstGeom prst="rect">
                <a:avLst/>
              </a:prstGeom>
              <a:blipFill rotWithShape="0">
                <a:blip r:embed="rId7"/>
                <a:stretch>
                  <a:fillRect l="-1368" t="-5882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/>
          <p:cNvCxnSpPr/>
          <p:nvPr/>
        </p:nvCxnSpPr>
        <p:spPr>
          <a:xfrm flipH="1" flipV="1">
            <a:off x="1855383" y="3823222"/>
            <a:ext cx="10739" cy="7490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Amplitudes for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𝑃𝑃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4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8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400806" y="1229320"/>
                <a:ext cx="844777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dirty="0"/>
                  <a:t>We build the partial wave amplitudes according to the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m:rPr>
                        <m:lit/>
                      </m:rPr>
                      <a:rPr lang="it-IT" sz="2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it-IT" sz="2200" dirty="0">
                    <a:solidFill>
                      <a:srgbClr val="FF0000"/>
                    </a:solidFill>
                  </a:rPr>
                  <a:t> method</a:t>
                </a: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806" y="1229320"/>
                <a:ext cx="8447775" cy="430887"/>
              </a:xfrm>
              <a:prstGeom prst="rect">
                <a:avLst/>
              </a:prstGeom>
              <a:blipFill rotWithShape="0">
                <a:blip r:embed="rId13"/>
                <a:stretch>
                  <a:fillRect l="-938" t="-10000" b="-2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37102" y="4622562"/>
                <a:ext cx="826869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The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it-IT" sz="2400" dirty="0"/>
                  <a:t> </a:t>
                </a:r>
                <a:r>
                  <a:rPr lang="it-IT" sz="2400" b="1" dirty="0"/>
                  <a:t>→</a:t>
                </a:r>
                <a:r>
                  <a:rPr lang="it-IT" sz="2400" dirty="0"/>
                  <a:t> background physics, </a:t>
                </a:r>
                <a:r>
                  <a:rPr lang="it-IT" sz="2400" dirty="0">
                    <a:solidFill>
                      <a:srgbClr val="0000FF"/>
                    </a:solidFill>
                  </a:rPr>
                  <a:t>process-dependent, smooth</a:t>
                </a: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2" y="4622562"/>
                <a:ext cx="8268698" cy="461665"/>
              </a:xfrm>
              <a:prstGeom prst="rect">
                <a:avLst/>
              </a:prstGeom>
              <a:blipFill rotWithShape="0">
                <a:blip r:embed="rId14"/>
                <a:stretch>
                  <a:fillRect l="-1105" t="-10526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Freeform 47"/>
          <p:cNvSpPr/>
          <p:nvPr/>
        </p:nvSpPr>
        <p:spPr>
          <a:xfrm>
            <a:off x="2349037" y="3210663"/>
            <a:ext cx="1032054" cy="1461211"/>
          </a:xfrm>
          <a:custGeom>
            <a:avLst/>
            <a:gdLst>
              <a:gd name="connsiteX0" fmla="*/ 54321 w 697301"/>
              <a:gd name="connsiteY0" fmla="*/ 1339913 h 1339913"/>
              <a:gd name="connsiteX1" fmla="*/ 697117 w 697301"/>
              <a:gd name="connsiteY1" fmla="*/ 579422 h 1339913"/>
              <a:gd name="connsiteX2" fmla="*/ 0 w 697301"/>
              <a:gd name="connsiteY2" fmla="*/ 0 h 1339913"/>
              <a:gd name="connsiteX3" fmla="*/ 0 w 697301"/>
              <a:gd name="connsiteY3" fmla="*/ 0 h 1339913"/>
              <a:gd name="connsiteX0" fmla="*/ 54321 w 510917"/>
              <a:gd name="connsiteY0" fmla="*/ 1339913 h 1339913"/>
              <a:gd name="connsiteX1" fmla="*/ 510504 w 510917"/>
              <a:gd name="connsiteY1" fmla="*/ 616745 h 1339913"/>
              <a:gd name="connsiteX2" fmla="*/ 0 w 510917"/>
              <a:gd name="connsiteY2" fmla="*/ 0 h 1339913"/>
              <a:gd name="connsiteX3" fmla="*/ 0 w 510917"/>
              <a:gd name="connsiteY3" fmla="*/ 0 h 1339913"/>
              <a:gd name="connsiteX0" fmla="*/ 54321 w 436653"/>
              <a:gd name="connsiteY0" fmla="*/ 1339913 h 1339913"/>
              <a:gd name="connsiteX1" fmla="*/ 435859 w 436653"/>
              <a:gd name="connsiteY1" fmla="*/ 616745 h 1339913"/>
              <a:gd name="connsiteX2" fmla="*/ 0 w 436653"/>
              <a:gd name="connsiteY2" fmla="*/ 0 h 1339913"/>
              <a:gd name="connsiteX3" fmla="*/ 0 w 436653"/>
              <a:gd name="connsiteY3" fmla="*/ 0 h 1339913"/>
              <a:gd name="connsiteX0" fmla="*/ 390223 w 772555"/>
              <a:gd name="connsiteY0" fmla="*/ 1479872 h 1479872"/>
              <a:gd name="connsiteX1" fmla="*/ 771761 w 772555"/>
              <a:gd name="connsiteY1" fmla="*/ 756704 h 1479872"/>
              <a:gd name="connsiteX2" fmla="*/ 335902 w 772555"/>
              <a:gd name="connsiteY2" fmla="*/ 139959 h 1479872"/>
              <a:gd name="connsiteX3" fmla="*/ 0 w 772555"/>
              <a:gd name="connsiteY3" fmla="*/ 0 h 1479872"/>
              <a:gd name="connsiteX0" fmla="*/ 660811 w 1043143"/>
              <a:gd name="connsiteY0" fmla="*/ 1339913 h 1339913"/>
              <a:gd name="connsiteX1" fmla="*/ 1042349 w 1043143"/>
              <a:gd name="connsiteY1" fmla="*/ 616745 h 1339913"/>
              <a:gd name="connsiteX2" fmla="*/ 606490 w 1043143"/>
              <a:gd name="connsiteY2" fmla="*/ 0 h 1339913"/>
              <a:gd name="connsiteX3" fmla="*/ 0 w 1043143"/>
              <a:gd name="connsiteY3" fmla="*/ 65315 h 1339913"/>
              <a:gd name="connsiteX0" fmla="*/ 660811 w 1044090"/>
              <a:gd name="connsiteY0" fmla="*/ 1274598 h 1274598"/>
              <a:gd name="connsiteX1" fmla="*/ 1042349 w 1044090"/>
              <a:gd name="connsiteY1" fmla="*/ 551430 h 1274598"/>
              <a:gd name="connsiteX2" fmla="*/ 811764 w 1044090"/>
              <a:gd name="connsiteY2" fmla="*/ 18660 h 1274598"/>
              <a:gd name="connsiteX3" fmla="*/ 0 w 1044090"/>
              <a:gd name="connsiteY3" fmla="*/ 0 h 1274598"/>
              <a:gd name="connsiteX0" fmla="*/ 660811 w 1055058"/>
              <a:gd name="connsiteY0" fmla="*/ 1274598 h 1274598"/>
              <a:gd name="connsiteX1" fmla="*/ 1042349 w 1055058"/>
              <a:gd name="connsiteY1" fmla="*/ 551430 h 1274598"/>
              <a:gd name="connsiteX2" fmla="*/ 811764 w 1055058"/>
              <a:gd name="connsiteY2" fmla="*/ 18660 h 1274598"/>
              <a:gd name="connsiteX3" fmla="*/ 0 w 1055058"/>
              <a:gd name="connsiteY3" fmla="*/ 0 h 1274598"/>
              <a:gd name="connsiteX0" fmla="*/ 660811 w 1055058"/>
              <a:gd name="connsiteY0" fmla="*/ 1299840 h 1299840"/>
              <a:gd name="connsiteX1" fmla="*/ 1042349 w 1055058"/>
              <a:gd name="connsiteY1" fmla="*/ 576672 h 1299840"/>
              <a:gd name="connsiteX2" fmla="*/ 811764 w 1055058"/>
              <a:gd name="connsiteY2" fmla="*/ 43902 h 1299840"/>
              <a:gd name="connsiteX3" fmla="*/ 0 w 1055058"/>
              <a:gd name="connsiteY3" fmla="*/ 25242 h 1299840"/>
              <a:gd name="connsiteX0" fmla="*/ 660811 w 1066461"/>
              <a:gd name="connsiteY0" fmla="*/ 1367334 h 1367334"/>
              <a:gd name="connsiteX1" fmla="*/ 1042349 w 1066461"/>
              <a:gd name="connsiteY1" fmla="*/ 644166 h 1367334"/>
              <a:gd name="connsiteX2" fmla="*/ 849086 w 1066461"/>
              <a:gd name="connsiteY2" fmla="*/ 27420 h 1367334"/>
              <a:gd name="connsiteX3" fmla="*/ 0 w 1066461"/>
              <a:gd name="connsiteY3" fmla="*/ 92736 h 1367334"/>
              <a:gd name="connsiteX0" fmla="*/ 660811 w 1043680"/>
              <a:gd name="connsiteY0" fmla="*/ 1367334 h 1367334"/>
              <a:gd name="connsiteX1" fmla="*/ 1042349 w 1043680"/>
              <a:gd name="connsiteY1" fmla="*/ 644166 h 1367334"/>
              <a:gd name="connsiteX2" fmla="*/ 727788 w 1043680"/>
              <a:gd name="connsiteY2" fmla="*/ 27420 h 1367334"/>
              <a:gd name="connsiteX3" fmla="*/ 0 w 1043680"/>
              <a:gd name="connsiteY3" fmla="*/ 92736 h 1367334"/>
              <a:gd name="connsiteX0" fmla="*/ 660811 w 922528"/>
              <a:gd name="connsiteY0" fmla="*/ 1368020 h 1368020"/>
              <a:gd name="connsiteX1" fmla="*/ 921051 w 922528"/>
              <a:gd name="connsiteY1" fmla="*/ 644852 h 1368020"/>
              <a:gd name="connsiteX2" fmla="*/ 727788 w 922528"/>
              <a:gd name="connsiteY2" fmla="*/ 28106 h 1368020"/>
              <a:gd name="connsiteX3" fmla="*/ 0 w 922528"/>
              <a:gd name="connsiteY3" fmla="*/ 93422 h 1368020"/>
              <a:gd name="connsiteX0" fmla="*/ 660811 w 937974"/>
              <a:gd name="connsiteY0" fmla="*/ 1368020 h 1368020"/>
              <a:gd name="connsiteX1" fmla="*/ 921051 w 937974"/>
              <a:gd name="connsiteY1" fmla="*/ 644852 h 1368020"/>
              <a:gd name="connsiteX2" fmla="*/ 727788 w 937974"/>
              <a:gd name="connsiteY2" fmla="*/ 28106 h 1368020"/>
              <a:gd name="connsiteX3" fmla="*/ 0 w 937974"/>
              <a:gd name="connsiteY3" fmla="*/ 93422 h 1368020"/>
              <a:gd name="connsiteX0" fmla="*/ 660811 w 923632"/>
              <a:gd name="connsiteY0" fmla="*/ 1288616 h 1288616"/>
              <a:gd name="connsiteX1" fmla="*/ 921051 w 923632"/>
              <a:gd name="connsiteY1" fmla="*/ 565448 h 1288616"/>
              <a:gd name="connsiteX2" fmla="*/ 699796 w 923632"/>
              <a:gd name="connsiteY2" fmla="*/ 51339 h 1288616"/>
              <a:gd name="connsiteX3" fmla="*/ 0 w 923632"/>
              <a:gd name="connsiteY3" fmla="*/ 14018 h 1288616"/>
              <a:gd name="connsiteX0" fmla="*/ 660811 w 931810"/>
              <a:gd name="connsiteY0" fmla="*/ 1274598 h 1274598"/>
              <a:gd name="connsiteX1" fmla="*/ 921051 w 931810"/>
              <a:gd name="connsiteY1" fmla="*/ 551430 h 1274598"/>
              <a:gd name="connsiteX2" fmla="*/ 587828 w 931810"/>
              <a:gd name="connsiteY2" fmla="*/ 251925 h 1274598"/>
              <a:gd name="connsiteX3" fmla="*/ 0 w 931810"/>
              <a:gd name="connsiteY3" fmla="*/ 0 h 1274598"/>
              <a:gd name="connsiteX0" fmla="*/ 632819 w 903818"/>
              <a:gd name="connsiteY0" fmla="*/ 1395896 h 1395896"/>
              <a:gd name="connsiteX1" fmla="*/ 893059 w 903818"/>
              <a:gd name="connsiteY1" fmla="*/ 672728 h 1395896"/>
              <a:gd name="connsiteX2" fmla="*/ 559836 w 903818"/>
              <a:gd name="connsiteY2" fmla="*/ 373223 h 1395896"/>
              <a:gd name="connsiteX3" fmla="*/ 0 w 903818"/>
              <a:gd name="connsiteY3" fmla="*/ 0 h 1395896"/>
              <a:gd name="connsiteX0" fmla="*/ 632819 w 903818"/>
              <a:gd name="connsiteY0" fmla="*/ 1395896 h 1395896"/>
              <a:gd name="connsiteX1" fmla="*/ 893059 w 903818"/>
              <a:gd name="connsiteY1" fmla="*/ 672728 h 1395896"/>
              <a:gd name="connsiteX2" fmla="*/ 559836 w 903818"/>
              <a:gd name="connsiteY2" fmla="*/ 373223 h 1395896"/>
              <a:gd name="connsiteX3" fmla="*/ 0 w 903818"/>
              <a:gd name="connsiteY3" fmla="*/ 0 h 1395896"/>
              <a:gd name="connsiteX0" fmla="*/ 632819 w 945085"/>
              <a:gd name="connsiteY0" fmla="*/ 1395896 h 1395896"/>
              <a:gd name="connsiteX1" fmla="*/ 893059 w 945085"/>
              <a:gd name="connsiteY1" fmla="*/ 672728 h 1395896"/>
              <a:gd name="connsiteX2" fmla="*/ 0 w 945085"/>
              <a:gd name="connsiteY2" fmla="*/ 0 h 1395896"/>
              <a:gd name="connsiteX0" fmla="*/ 866084 w 1059031"/>
              <a:gd name="connsiteY0" fmla="*/ 1461211 h 1461211"/>
              <a:gd name="connsiteX1" fmla="*/ 893059 w 1059031"/>
              <a:gd name="connsiteY1" fmla="*/ 672728 h 1461211"/>
              <a:gd name="connsiteX2" fmla="*/ 0 w 1059031"/>
              <a:gd name="connsiteY2" fmla="*/ 0 h 1461211"/>
              <a:gd name="connsiteX0" fmla="*/ 866084 w 996729"/>
              <a:gd name="connsiteY0" fmla="*/ 1461211 h 1461211"/>
              <a:gd name="connsiteX1" fmla="*/ 893059 w 996729"/>
              <a:gd name="connsiteY1" fmla="*/ 672728 h 1461211"/>
              <a:gd name="connsiteX2" fmla="*/ 0 w 996729"/>
              <a:gd name="connsiteY2" fmla="*/ 0 h 1461211"/>
              <a:gd name="connsiteX0" fmla="*/ 996713 w 1081436"/>
              <a:gd name="connsiteY0" fmla="*/ 1461211 h 1461211"/>
              <a:gd name="connsiteX1" fmla="*/ 893059 w 1081436"/>
              <a:gd name="connsiteY1" fmla="*/ 672728 h 1461211"/>
              <a:gd name="connsiteX2" fmla="*/ 0 w 1081436"/>
              <a:gd name="connsiteY2" fmla="*/ 0 h 1461211"/>
              <a:gd name="connsiteX0" fmla="*/ 996713 w 1032054"/>
              <a:gd name="connsiteY0" fmla="*/ 1461211 h 1461211"/>
              <a:gd name="connsiteX1" fmla="*/ 893059 w 1032054"/>
              <a:gd name="connsiteY1" fmla="*/ 672728 h 1461211"/>
              <a:gd name="connsiteX2" fmla="*/ 0 w 1032054"/>
              <a:gd name="connsiteY2" fmla="*/ 0 h 1461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2054" h="1461211">
                <a:moveTo>
                  <a:pt x="996713" y="1461211"/>
                </a:moveTo>
                <a:cubicBezTo>
                  <a:pt x="1052049" y="1136640"/>
                  <a:pt x="1059178" y="916263"/>
                  <a:pt x="893059" y="672728"/>
                </a:cubicBezTo>
                <a:cubicBezTo>
                  <a:pt x="726940" y="429193"/>
                  <a:pt x="186054" y="140152"/>
                  <a:pt x="0" y="0"/>
                </a:cubicBez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E0F0EA6-5D8E-D913-5FE1-363570A85874}"/>
              </a:ext>
            </a:extLst>
          </p:cNvPr>
          <p:cNvSpPr txBox="1"/>
          <p:nvPr/>
        </p:nvSpPr>
        <p:spPr>
          <a:xfrm>
            <a:off x="6230444" y="833043"/>
            <a:ext cx="29135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  <a:buSzPct val="120000"/>
            </a:pPr>
            <a:r>
              <a:rPr lang="it-IT" dirty="0" err="1">
                <a:solidFill>
                  <a:srgbClr val="C00000"/>
                </a:solidFill>
              </a:rPr>
              <a:t>Rodas</a:t>
            </a:r>
            <a:r>
              <a:rPr lang="it-IT" dirty="0">
                <a:solidFill>
                  <a:srgbClr val="C00000"/>
                </a:solidFill>
              </a:rPr>
              <a:t>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r>
              <a:rPr lang="it-IT" dirty="0">
                <a:solidFill>
                  <a:srgbClr val="C00000"/>
                </a:solidFill>
              </a:rPr>
              <a:t>, EPJC 82, 1, 80</a:t>
            </a:r>
          </a:p>
        </p:txBody>
      </p:sp>
    </p:spTree>
    <p:extLst>
      <p:ext uri="{BB962C8B-B14F-4D97-AF65-F5344CB8AC3E}">
        <p14:creationId xmlns:p14="http://schemas.microsoft.com/office/powerpoint/2010/main" val="398792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" grpId="0"/>
      <p:bldP spid="47" grpId="0"/>
      <p:bldP spid="48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91" y="2418289"/>
            <a:ext cx="8671817" cy="388785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95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36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it-IT" sz="3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sz="3600" b="0" i="0" smtClean="0">
                        <a:latin typeface="Cambria Math" panose="02040503050406030204" pitchFamily="18" charset="0"/>
                      </a:rPr>
                      <m:t>and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sSubSup>
                      <m:sSubSupPr>
                        <m:ctrlPr>
                          <a:rPr lang="it-IT" sz="3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it-IT" sz="3600" i="1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it-IT" sz="36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it-IT" sz="3600" dirty="0"/>
                  <a:t> </a:t>
                </a:r>
              </a:p>
            </p:txBody>
          </p:sp>
        </mc:Choice>
        <mc:Fallback xmlns="">
          <p:sp>
            <p:nvSpPr>
              <p:cNvPr id="8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542870" y="1469137"/>
                <a:ext cx="610731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000" dirty="0"/>
                  <a:t>The </a:t>
                </a:r>
                <a:r>
                  <a:rPr lang="it-IT" sz="2000" dirty="0" err="1"/>
                  <a:t>fit</a:t>
                </a:r>
                <a:r>
                  <a:rPr lang="it-IT" sz="2000" dirty="0"/>
                  <a:t> </a:t>
                </a:r>
                <a:r>
                  <a:rPr lang="it-IT" sz="2000" dirty="0" err="1"/>
                  <a:t>is</a:t>
                </a:r>
                <a:r>
                  <a:rPr lang="it-IT" sz="2000" dirty="0"/>
                  <a:t> </a:t>
                </a:r>
                <a:r>
                  <a:rPr lang="it-IT" sz="2000" dirty="0" err="1"/>
                  <a:t>decent</a:t>
                </a:r>
                <a:r>
                  <a:rPr lang="it-IT" sz="2000" dirty="0"/>
                  <a:t>, </a:t>
                </a:r>
                <a:r>
                  <a:rPr lang="it-IT" sz="2000" dirty="0" err="1"/>
                  <a:t>but</a:t>
                </a:r>
                <a:r>
                  <a:rPr lang="it-IT" sz="2000" dirty="0"/>
                  <a:t> </a:t>
                </a:r>
                <a:r>
                  <a:rPr lang="it-IT" sz="2000" dirty="0" err="1"/>
                  <a:t>it’s</a:t>
                </a:r>
                <a:r>
                  <a:rPr lang="it-IT" sz="2000" dirty="0"/>
                  <a:t> </a:t>
                </a:r>
                <a:r>
                  <a:rPr lang="it-IT" sz="2000" dirty="0" err="1"/>
                  <a:t>struggling</a:t>
                </a:r>
                <a:r>
                  <a:rPr lang="it-IT" sz="2000" dirty="0"/>
                  <a:t> in </a:t>
                </a:r>
                <a:r>
                  <a:rPr lang="it-IT" sz="2000" dirty="0" err="1"/>
                  <a:t>getting</a:t>
                </a:r>
                <a:r>
                  <a:rPr lang="it-IT" sz="2000" dirty="0"/>
                  <a:t>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it-IT" sz="2000" dirty="0"/>
                  <a:t> </a:t>
                </a:r>
                <a:r>
                  <a:rPr lang="it-IT" sz="2000" dirty="0" err="1"/>
                  <a:t>right</a:t>
                </a:r>
                <a:br>
                  <a:rPr lang="it-IT" sz="2000" dirty="0"/>
                </a:br>
                <a:r>
                  <a:rPr lang="it-IT" sz="2000" dirty="0" err="1"/>
                  <a:t>Being</a:t>
                </a:r>
                <a:r>
                  <a:rPr lang="it-IT" sz="2000" dirty="0"/>
                  <a:t> </a:t>
                </a:r>
                <a:r>
                  <a:rPr lang="it-IT" sz="2000" dirty="0" err="1"/>
                  <a:t>quasi-elastic</a:t>
                </a:r>
                <a:r>
                  <a:rPr lang="it-IT" sz="2000" dirty="0"/>
                  <a:t>, </a:t>
                </a:r>
                <a:r>
                  <a:rPr lang="it-IT" sz="2000" dirty="0" err="1"/>
                  <a:t>it’s</a:t>
                </a:r>
                <a:r>
                  <a:rPr lang="it-IT" sz="2000" dirty="0"/>
                  <a:t> </a:t>
                </a:r>
                <a:r>
                  <a:rPr lang="it-IT" sz="2000" dirty="0" err="1"/>
                  <a:t>too</a:t>
                </a:r>
                <a:r>
                  <a:rPr lang="it-IT" sz="2000" dirty="0"/>
                  <a:t> </a:t>
                </a:r>
                <a:r>
                  <a:rPr lang="it-IT" sz="2000" dirty="0" err="1"/>
                  <a:t>constrained</a:t>
                </a:r>
                <a:endParaRPr lang="it-IT" sz="20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870" y="1469137"/>
                <a:ext cx="6107313" cy="707886"/>
              </a:xfrm>
              <a:prstGeom prst="rect">
                <a:avLst/>
              </a:prstGeom>
              <a:blipFill>
                <a:blip r:embed="rId5"/>
                <a:stretch>
                  <a:fillRect l="-998" t="-4310" r="-699" b="-1465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542869" y="1474992"/>
                <a:ext cx="822959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dirty="0"/>
                  <a:t>Fit quality and local description improve when a third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𝜌𝜌</m:t>
                    </m:r>
                  </m:oMath>
                </a14:m>
                <a:r>
                  <a:rPr lang="it-IT" sz="2000" dirty="0"/>
                  <a:t> channel is added</a:t>
                </a: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869" y="1474992"/>
                <a:ext cx="8229599" cy="400110"/>
              </a:xfrm>
              <a:prstGeom prst="rect">
                <a:avLst/>
              </a:prstGeom>
              <a:blipFill>
                <a:blip r:embed="rId6"/>
                <a:stretch>
                  <a:fillRect l="-741" t="-9091" b="-2575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91" y="2418289"/>
            <a:ext cx="8671817" cy="388785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3" name="TextBox 42"/>
          <p:cNvSpPr txBox="1"/>
          <p:nvPr/>
        </p:nvSpPr>
        <p:spPr>
          <a:xfrm>
            <a:off x="7638137" y="2418289"/>
            <a:ext cx="126977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/>
              <a:t>(          data)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752" y="2483291"/>
            <a:ext cx="510582" cy="23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473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7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/>
          <p:cNvSpPr txBox="1">
            <a:spLocks/>
          </p:cNvSpPr>
          <p:nvPr/>
        </p:nvSpPr>
        <p:spPr>
          <a:xfrm>
            <a:off x="457199" y="-27384"/>
            <a:ext cx="8484891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Pole extraction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22" y="1086369"/>
            <a:ext cx="7159556" cy="22996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22" y="3422919"/>
            <a:ext cx="7173109" cy="2304015"/>
          </a:xfrm>
          <a:prstGeom prst="rect">
            <a:avLst/>
          </a:prstGeom>
        </p:spPr>
      </p:pic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BD3CC737-94DA-43D6-03C0-EF3C58E93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96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8DE6F55-B46F-9B1F-7C79-34D22BF4F925}"/>
              </a:ext>
            </a:extLst>
          </p:cNvPr>
          <p:cNvSpPr txBox="1"/>
          <p:nvPr/>
        </p:nvSpPr>
        <p:spPr>
          <a:xfrm>
            <a:off x="0" y="5771631"/>
            <a:ext cx="9316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For data-</a:t>
            </a:r>
            <a:r>
              <a:rPr lang="it-IT" dirty="0" err="1">
                <a:solidFill>
                  <a:srgbClr val="C00000"/>
                </a:solidFill>
              </a:rPr>
              <a:t>driven</a:t>
            </a:r>
            <a:r>
              <a:rPr lang="it-IT" dirty="0">
                <a:solidFill>
                  <a:srgbClr val="C00000"/>
                </a:solidFill>
              </a:rPr>
              <a:t> pole </a:t>
            </a:r>
            <a:r>
              <a:rPr lang="it-IT" dirty="0" err="1">
                <a:solidFill>
                  <a:srgbClr val="C00000"/>
                </a:solidFill>
              </a:rPr>
              <a:t>extractions</a:t>
            </a:r>
            <a:r>
              <a:rPr lang="it-IT" dirty="0">
                <a:solidFill>
                  <a:srgbClr val="C00000"/>
                </a:solidFill>
              </a:rPr>
              <a:t>, </a:t>
            </a:r>
            <a:r>
              <a:rPr lang="it-IT" dirty="0" err="1">
                <a:solidFill>
                  <a:srgbClr val="C00000"/>
                </a:solidFill>
              </a:rPr>
              <a:t>see</a:t>
            </a:r>
            <a:r>
              <a:rPr lang="it-IT" dirty="0">
                <a:solidFill>
                  <a:srgbClr val="C00000"/>
                </a:solidFill>
              </a:rPr>
              <a:t> </a:t>
            </a:r>
            <a:r>
              <a:rPr lang="it-IT" dirty="0" err="1">
                <a:solidFill>
                  <a:srgbClr val="C00000"/>
                </a:solidFill>
              </a:rPr>
              <a:t>also</a:t>
            </a:r>
            <a:r>
              <a:rPr lang="it-IT" dirty="0">
                <a:solidFill>
                  <a:srgbClr val="C00000"/>
                </a:solidFill>
              </a:rPr>
              <a:t> D. </a:t>
            </a:r>
            <a:r>
              <a:rPr lang="it-IT" dirty="0" err="1">
                <a:solidFill>
                  <a:srgbClr val="C00000"/>
                </a:solidFill>
              </a:rPr>
              <a:t>Binosi</a:t>
            </a:r>
            <a:r>
              <a:rPr lang="it-IT" dirty="0">
                <a:solidFill>
                  <a:srgbClr val="C00000"/>
                </a:solidFill>
              </a:rPr>
              <a:t>, A. Pilloni, R.-A. </a:t>
            </a:r>
            <a:r>
              <a:rPr lang="it-IT" dirty="0" err="1">
                <a:solidFill>
                  <a:srgbClr val="C00000"/>
                </a:solidFill>
              </a:rPr>
              <a:t>Tripolt</a:t>
            </a:r>
            <a:r>
              <a:rPr lang="it-IT" dirty="0">
                <a:solidFill>
                  <a:srgbClr val="C00000"/>
                </a:solidFill>
              </a:rPr>
              <a:t> PLB 839, 137809</a:t>
            </a:r>
          </a:p>
        </p:txBody>
      </p:sp>
    </p:spTree>
    <p:extLst>
      <p:ext uri="{BB962C8B-B14F-4D97-AF65-F5344CB8AC3E}">
        <p14:creationId xmlns:p14="http://schemas.microsoft.com/office/powerpoint/2010/main" val="311682556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/>
          <p:cNvSpPr txBox="1">
            <a:spLocks/>
          </p:cNvSpPr>
          <p:nvPr/>
        </p:nvSpPr>
        <p:spPr>
          <a:xfrm>
            <a:off x="457199" y="-27384"/>
            <a:ext cx="8484891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Looking</a:t>
            </a:r>
            <a:r>
              <a:rPr lang="it-IT" sz="3600" dirty="0"/>
              <a:t> </a:t>
            </a:r>
            <a:r>
              <a:rPr lang="it-IT" sz="3600" dirty="0" err="1"/>
              <a:t>at</a:t>
            </a:r>
            <a:r>
              <a:rPr lang="it-IT" sz="3600" dirty="0"/>
              <a:t> the </a:t>
            </a:r>
            <a:r>
              <a:rPr lang="it-IT" sz="3600" dirty="0" err="1"/>
              <a:t>residues</a:t>
            </a:r>
            <a:endParaRPr lang="it-IT" sz="3600" dirty="0"/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 review of Exotic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72D43C4-BBB9-2B20-809E-F8F0CA203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65" y="1277409"/>
            <a:ext cx="4554648" cy="31641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EE720764-129B-083D-3FAD-0CC95F390404}"/>
                  </a:ext>
                </a:extLst>
              </p:cNvPr>
              <p:cNvSpPr txBox="1"/>
              <p:nvPr/>
            </p:nvSpPr>
            <p:spPr>
              <a:xfrm>
                <a:off x="5082541" y="1460228"/>
                <a:ext cx="4092082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Despite the large </a:t>
                </a:r>
                <a:r>
                  <a:rPr lang="it-IT" sz="2400" dirty="0" err="1"/>
                  <a:t>systematics</a:t>
                </a:r>
                <a:r>
                  <a:rPr lang="it-IT" sz="2400" dirty="0"/>
                  <a:t>,</a:t>
                </a:r>
                <a:br>
                  <a:rPr lang="it-IT" sz="2400" dirty="0"/>
                </a:br>
                <a:r>
                  <a:rPr lang="it-IT" sz="2400" dirty="0"/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1710</m:t>
                        </m:r>
                      </m:e>
                    </m:d>
                  </m:oMath>
                </a14:m>
                <a:r>
                  <a:rPr lang="it-IT" sz="2400" dirty="0"/>
                  <a:t> couples to </a:t>
                </a:r>
                <a:r>
                  <a:rPr lang="it-IT" sz="2400" dirty="0" err="1"/>
                  <a:t>kaons</a:t>
                </a:r>
                <a:r>
                  <a:rPr lang="it-IT" sz="2400" dirty="0"/>
                  <a:t> </a:t>
                </a:r>
                <a:br>
                  <a:rPr lang="it-IT" sz="2400" dirty="0"/>
                </a:br>
                <a:r>
                  <a:rPr lang="it-IT" sz="2400" dirty="0"/>
                  <a:t>more </a:t>
                </a:r>
                <a:r>
                  <a:rPr lang="it-IT" sz="2400" dirty="0" err="1"/>
                  <a:t>than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1500</m:t>
                        </m:r>
                      </m:e>
                    </m:d>
                  </m:oMath>
                </a14:m>
                <a:r>
                  <a:rPr lang="it-IT" sz="2400" dirty="0"/>
                  <a:t> </a:t>
                </a: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EE720764-129B-083D-3FAD-0CC95F3904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2541" y="1460228"/>
                <a:ext cx="4092082" cy="1200329"/>
              </a:xfrm>
              <a:prstGeom prst="rect">
                <a:avLst/>
              </a:prstGeom>
              <a:blipFill>
                <a:blip r:embed="rId4"/>
                <a:stretch>
                  <a:fillRect l="-2385" t="-4082" b="-1122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0779C7CE-3825-11D6-0E90-BB05290A4CC6}"/>
                  </a:ext>
                </a:extLst>
              </p:cNvPr>
              <p:cNvSpPr txBox="1"/>
              <p:nvPr/>
            </p:nvSpPr>
            <p:spPr>
              <a:xfrm>
                <a:off x="5082541" y="2997115"/>
                <a:ext cx="3899401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 err="1"/>
                  <a:t>Also</a:t>
                </a:r>
                <a:r>
                  <a:rPr lang="it-IT" sz="2400" dirty="0"/>
                  <a:t>,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1710</m:t>
                        </m:r>
                      </m:e>
                    </m:d>
                  </m:oMath>
                </a14:m>
                <a:r>
                  <a:rPr lang="it-IT" sz="2400" dirty="0"/>
                  <a:t> </a:t>
                </a:r>
                <a:r>
                  <a:rPr lang="it-IT" sz="2400" dirty="0" err="1"/>
                  <a:t>couples</a:t>
                </a:r>
                <a:r>
                  <a:rPr lang="it-IT" sz="2400" dirty="0"/>
                  <a:t> to</a:t>
                </a:r>
                <a:br>
                  <a:rPr lang="it-IT" sz="2400" dirty="0"/>
                </a:br>
                <a:r>
                  <a:rPr lang="it-IT" sz="2400" dirty="0"/>
                  <a:t>the </a:t>
                </a:r>
                <a:r>
                  <a:rPr lang="it-IT" sz="2400" dirty="0" err="1"/>
                  <a:t>initial</a:t>
                </a:r>
                <a:r>
                  <a:rPr lang="it-IT" sz="2400" dirty="0"/>
                  <a:t> </a:t>
                </a:r>
                <a:r>
                  <a:rPr lang="it-IT" sz="2400" dirty="0" err="1"/>
                  <a:t>gluon-rich</a:t>
                </a:r>
                <a:r>
                  <a:rPr lang="it-IT" sz="2400" dirty="0"/>
                  <a:t> state </a:t>
                </a:r>
                <a:br>
                  <a:rPr lang="it-IT" sz="2400" dirty="0"/>
                </a:br>
                <a:r>
                  <a:rPr lang="it-IT" sz="2400" dirty="0"/>
                  <a:t>more </a:t>
                </a:r>
                <a:r>
                  <a:rPr lang="it-IT" sz="2400" dirty="0" err="1"/>
                  <a:t>than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1500</m:t>
                        </m:r>
                      </m:e>
                    </m:d>
                  </m:oMath>
                </a14:m>
                <a:r>
                  <a:rPr lang="it-IT" sz="2400" dirty="0"/>
                  <a:t> </a:t>
                </a: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0779C7CE-3825-11D6-0E90-BB05290A4C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2541" y="2997115"/>
                <a:ext cx="3899401" cy="1200329"/>
              </a:xfrm>
              <a:prstGeom prst="rect">
                <a:avLst/>
              </a:prstGeom>
              <a:blipFill>
                <a:blip r:embed="rId5"/>
                <a:stretch>
                  <a:fillRect l="-2504" t="-4061" r="-1565" b="-1066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3F3FB577-9695-AFF5-827B-647A5CCD2CD9}"/>
                  </a:ext>
                </a:extLst>
              </p:cNvPr>
              <p:cNvSpPr txBox="1"/>
              <p:nvPr/>
            </p:nvSpPr>
            <p:spPr>
              <a:xfrm>
                <a:off x="84465" y="4471320"/>
                <a:ext cx="91740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 err="1"/>
                  <a:t>Both</a:t>
                </a:r>
                <a:r>
                  <a:rPr lang="it-IT" sz="2400" dirty="0"/>
                  <a:t> </a:t>
                </a:r>
                <a:r>
                  <a:rPr lang="it-IT" sz="2400" dirty="0" err="1"/>
                  <a:t>these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fact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suggest</a:t>
                </a:r>
                <a:r>
                  <a:rPr lang="it-IT" sz="2400" dirty="0"/>
                  <a:t> a </a:t>
                </a:r>
                <a:r>
                  <a:rPr lang="it-IT" sz="2400" dirty="0" err="1"/>
                  <a:t>sizeable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glueball</a:t>
                </a:r>
                <a:r>
                  <a:rPr lang="it-IT" sz="2400" dirty="0"/>
                  <a:t> component for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1710</m:t>
                        </m:r>
                      </m:e>
                    </m:d>
                  </m:oMath>
                </a14:m>
                <a:r>
                  <a:rPr lang="it-IT" sz="2400" dirty="0"/>
                  <a:t> </a:t>
                </a:r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3F3FB577-9695-AFF5-827B-647A5CCD2C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65" y="4471320"/>
                <a:ext cx="9174050" cy="461665"/>
              </a:xfrm>
              <a:prstGeom prst="rect">
                <a:avLst/>
              </a:prstGeom>
              <a:blipFill>
                <a:blip r:embed="rId6"/>
                <a:stretch>
                  <a:fillRect l="-1063" t="-10526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asellaDiTesto 1">
            <a:extLst>
              <a:ext uri="{FF2B5EF4-FFF2-40B4-BE49-F238E27FC236}">
                <a16:creationId xmlns:a16="http://schemas.microsoft.com/office/drawing/2014/main" id="{A56BED49-6ABA-7DA6-EC36-A176ADD224D6}"/>
              </a:ext>
            </a:extLst>
          </p:cNvPr>
          <p:cNvSpPr txBox="1"/>
          <p:nvPr/>
        </p:nvSpPr>
        <p:spPr>
          <a:xfrm>
            <a:off x="84465" y="5024962"/>
            <a:ext cx="8652293" cy="1200329"/>
          </a:xfrm>
          <a:prstGeom prst="rect">
            <a:avLst/>
          </a:prstGeom>
          <a:noFill/>
        </p:spPr>
        <p:txBody>
          <a:bodyPr wrap="square" lIns="450000" rIns="450000" rtlCol="0">
            <a:spAutoFit/>
          </a:bodyPr>
          <a:lstStyle/>
          <a:p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Caveats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:</a:t>
            </a:r>
          </a:p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some of the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relevant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channels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are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neglected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hopefully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ratios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not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affected</a:t>
            </a:r>
            <a:endParaRPr lang="it-IT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Left-hand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cuts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of scattering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processes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contribute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to scattering. </a:t>
            </a:r>
            <a:br>
              <a:rPr lang="it-IT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Poorly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known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and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neglected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here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4" name="Segnaposto numero diapositiva 10">
            <a:extLst>
              <a:ext uri="{FF2B5EF4-FFF2-40B4-BE49-F238E27FC236}">
                <a16:creationId xmlns:a16="http://schemas.microsoft.com/office/drawing/2014/main" id="{A4450B26-FA42-26C8-C8BD-98033C8C4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97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74384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9516</Words>
  <Application>Microsoft Office PowerPoint</Application>
  <PresentationFormat>Presentazione su schermo (4:3)</PresentationFormat>
  <Paragraphs>1190</Paragraphs>
  <Slides>97</Slides>
  <Notes>88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97</vt:i4>
      </vt:variant>
    </vt:vector>
  </HeadingPairs>
  <TitlesOfParts>
    <vt:vector size="105" baseType="lpstr">
      <vt:lpstr>Arial</vt:lpstr>
      <vt:lpstr>Calibri</vt:lpstr>
      <vt:lpstr>Cambria</vt:lpstr>
      <vt:lpstr>Cambria Math</vt:lpstr>
      <vt:lpstr>Symbol</vt:lpstr>
      <vt:lpstr>Times New Roman</vt:lpstr>
      <vt:lpstr>Wingdings</vt:lpstr>
      <vt:lpstr>NewsPrint</vt:lpstr>
      <vt:lpstr>A review of exotic hadron spectroscopy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Backup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Pentaquarks</dc:title>
  <dc:creator>Pillaus</dc:creator>
  <cp:lastModifiedBy>Alessandro Pilloni</cp:lastModifiedBy>
  <cp:revision>985</cp:revision>
  <dcterms:created xsi:type="dcterms:W3CDTF">2012-05-23T17:12:57Z</dcterms:created>
  <dcterms:modified xsi:type="dcterms:W3CDTF">2026-01-19T23:54:58Z</dcterms:modified>
</cp:coreProperties>
</file>