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49.jpg" ContentType="image/jpeg"/>
  <Override PartName="/ppt/media/image51.jp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media/image218.jpg" ContentType="image/jpeg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107"/>
  </p:notesMasterIdLst>
  <p:sldIdLst>
    <p:sldId id="493" r:id="rId2"/>
    <p:sldId id="880" r:id="rId3"/>
    <p:sldId id="865" r:id="rId4"/>
    <p:sldId id="840" r:id="rId5"/>
    <p:sldId id="866" r:id="rId6"/>
    <p:sldId id="891" r:id="rId7"/>
    <p:sldId id="729" r:id="rId8"/>
    <p:sldId id="478" r:id="rId9"/>
    <p:sldId id="487" r:id="rId10"/>
    <p:sldId id="726" r:id="rId11"/>
    <p:sldId id="814" r:id="rId12"/>
    <p:sldId id="815" r:id="rId13"/>
    <p:sldId id="824" r:id="rId14"/>
    <p:sldId id="881" r:id="rId15"/>
    <p:sldId id="882" r:id="rId16"/>
    <p:sldId id="764" r:id="rId17"/>
    <p:sldId id="765" r:id="rId18"/>
    <p:sldId id="754" r:id="rId19"/>
    <p:sldId id="766" r:id="rId20"/>
    <p:sldId id="756" r:id="rId21"/>
    <p:sldId id="755" r:id="rId22"/>
    <p:sldId id="767" r:id="rId23"/>
    <p:sldId id="864" r:id="rId24"/>
    <p:sldId id="668" r:id="rId25"/>
    <p:sldId id="653" r:id="rId26"/>
    <p:sldId id="672" r:id="rId27"/>
    <p:sldId id="671" r:id="rId28"/>
    <p:sldId id="674" r:id="rId29"/>
    <p:sldId id="677" r:id="rId30"/>
    <p:sldId id="659" r:id="rId31"/>
    <p:sldId id="876" r:id="rId32"/>
    <p:sldId id="872" r:id="rId33"/>
    <p:sldId id="277" r:id="rId34"/>
    <p:sldId id="730" r:id="rId35"/>
    <p:sldId id="757" r:id="rId36"/>
    <p:sldId id="763" r:id="rId37"/>
    <p:sldId id="883" r:id="rId38"/>
    <p:sldId id="732" r:id="rId39"/>
    <p:sldId id="885" r:id="rId40"/>
    <p:sldId id="889" r:id="rId41"/>
    <p:sldId id="890" r:id="rId42"/>
    <p:sldId id="863" r:id="rId43"/>
    <p:sldId id="887" r:id="rId44"/>
    <p:sldId id="888" r:id="rId45"/>
    <p:sldId id="705" r:id="rId46"/>
    <p:sldId id="886" r:id="rId47"/>
    <p:sldId id="874" r:id="rId48"/>
    <p:sldId id="892" r:id="rId49"/>
    <p:sldId id="900" r:id="rId50"/>
    <p:sldId id="878" r:id="rId51"/>
    <p:sldId id="893" r:id="rId52"/>
    <p:sldId id="884" r:id="rId53"/>
    <p:sldId id="901" r:id="rId54"/>
    <p:sldId id="894" r:id="rId55"/>
    <p:sldId id="895" r:id="rId56"/>
    <p:sldId id="896" r:id="rId57"/>
    <p:sldId id="897" r:id="rId58"/>
    <p:sldId id="898" r:id="rId59"/>
    <p:sldId id="899" r:id="rId60"/>
    <p:sldId id="823" r:id="rId61"/>
    <p:sldId id="844" r:id="rId62"/>
    <p:sldId id="680" r:id="rId63"/>
    <p:sldId id="689" r:id="rId64"/>
    <p:sldId id="690" r:id="rId65"/>
    <p:sldId id="698" r:id="rId66"/>
    <p:sldId id="692" r:id="rId67"/>
    <p:sldId id="699" r:id="rId68"/>
    <p:sldId id="700" r:id="rId69"/>
    <p:sldId id="701" r:id="rId70"/>
    <p:sldId id="697" r:id="rId71"/>
    <p:sldId id="681" r:id="rId72"/>
    <p:sldId id="703" r:id="rId73"/>
    <p:sldId id="682" r:id="rId74"/>
    <p:sldId id="650" r:id="rId75"/>
    <p:sldId id="704" r:id="rId76"/>
    <p:sldId id="473" r:id="rId77"/>
    <p:sldId id="591" r:id="rId78"/>
    <p:sldId id="592" r:id="rId79"/>
    <p:sldId id="539" r:id="rId80"/>
    <p:sldId id="540" r:id="rId81"/>
    <p:sldId id="541" r:id="rId82"/>
    <p:sldId id="542" r:id="rId83"/>
    <p:sldId id="545" r:id="rId84"/>
    <p:sldId id="648" r:id="rId85"/>
    <p:sldId id="608" r:id="rId86"/>
    <p:sldId id="393" r:id="rId87"/>
    <p:sldId id="452" r:id="rId88"/>
    <p:sldId id="525" r:id="rId89"/>
    <p:sldId id="565" r:id="rId90"/>
    <p:sldId id="548" r:id="rId91"/>
    <p:sldId id="550" r:id="rId92"/>
    <p:sldId id="475" r:id="rId93"/>
    <p:sldId id="557" r:id="rId94"/>
    <p:sldId id="867" r:id="rId95"/>
    <p:sldId id="842" r:id="rId96"/>
    <p:sldId id="845" r:id="rId97"/>
    <p:sldId id="846" r:id="rId98"/>
    <p:sldId id="843" r:id="rId99"/>
    <p:sldId id="869" r:id="rId100"/>
    <p:sldId id="870" r:id="rId101"/>
    <p:sldId id="853" r:id="rId102"/>
    <p:sldId id="862" r:id="rId103"/>
    <p:sldId id="851" r:id="rId104"/>
    <p:sldId id="871" r:id="rId105"/>
    <p:sldId id="852" r:id="rId10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C"/>
    <a:srgbClr val="FF66CC"/>
    <a:srgbClr val="FFCC00"/>
    <a:srgbClr val="666666"/>
    <a:srgbClr val="0000FE"/>
    <a:srgbClr val="0070C0"/>
    <a:srgbClr val="FFCA00"/>
    <a:srgbClr val="0000FF"/>
    <a:srgbClr val="FF0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15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410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90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700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513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84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39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456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798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BD72-C795-ADA6-738A-BA203899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448CF-9FC0-FD8D-202A-2F245EADF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BBB0E-46D5-EF34-7195-0F2019C3C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9EC9-AA27-5B15-3D3A-86A8CD367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774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60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DC1D-A231-C607-6062-A34E1446F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482C09-AB6D-78BE-7FBE-2295E4AE9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0769-77BA-05CE-8EC7-F07B707A5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E2B79-1EAA-97B3-9973-26120983D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733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242D-9DE3-572F-60E4-33299C76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C22EC-0E26-7640-4842-29B6B358A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6FAE7-D633-89AC-7012-C118BB68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BCFB8-41E2-FA74-868E-3D35D8824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0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1203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5592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4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88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6057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140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504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579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937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138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180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39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473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93350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502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22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5912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3772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4682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40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04/04/2024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04/04/2024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04/04/2024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04/04/2024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04/04/2024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04/04/2024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04/04/2024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04/04/2024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04/04/2024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04/04/2024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04/04/2024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04/04/2024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2.png"/><Relationship Id="rId4" Type="http://schemas.openxmlformats.org/officeDocument/2006/relationships/image" Target="../media/image56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../media/image34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4.png"/><Relationship Id="rId5" Type="http://schemas.openxmlformats.org/officeDocument/2006/relationships/image" Target="../media/image472.png"/><Relationship Id="rId4" Type="http://schemas.openxmlformats.org/officeDocument/2006/relationships/image" Target="../media/image22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480.png"/><Relationship Id="rId7" Type="http://schemas.openxmlformats.org/officeDocument/2006/relationships/image" Target="../media/image52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501.png"/><Relationship Id="rId4" Type="http://schemas.openxmlformats.org/officeDocument/2006/relationships/image" Target="../media/image225.png"/><Relationship Id="rId9" Type="http://schemas.openxmlformats.org/officeDocument/2006/relationships/image" Target="../media/image22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png"/><Relationship Id="rId7" Type="http://schemas.openxmlformats.org/officeDocument/2006/relationships/image" Target="../media/image23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1.png"/><Relationship Id="rId4" Type="http://schemas.openxmlformats.org/officeDocument/2006/relationships/image" Target="../media/image2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3" Type="http://schemas.openxmlformats.org/officeDocument/2006/relationships/image" Target="../media/image752.png"/><Relationship Id="rId7" Type="http://schemas.openxmlformats.org/officeDocument/2006/relationships/image" Target="../media/image7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2.png"/><Relationship Id="rId5" Type="http://schemas.openxmlformats.org/officeDocument/2006/relationships/image" Target="../media/image7710.png"/><Relationship Id="rId10" Type="http://schemas.openxmlformats.org/officeDocument/2006/relationships/image" Target="../media/image821.png"/><Relationship Id="rId4" Type="http://schemas.openxmlformats.org/officeDocument/2006/relationships/image" Target="../media/image7610.png"/><Relationship Id="rId9" Type="http://schemas.openxmlformats.org/officeDocument/2006/relationships/image" Target="../media/image8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1.png"/><Relationship Id="rId3" Type="http://schemas.openxmlformats.org/officeDocument/2006/relationships/image" Target="../media/image20.png"/><Relationship Id="rId7" Type="http://schemas.openxmlformats.org/officeDocument/2006/relationships/image" Target="../media/image8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.png"/><Relationship Id="rId10" Type="http://schemas.openxmlformats.org/officeDocument/2006/relationships/image" Target="../media/image9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.png"/><Relationship Id="rId10" Type="http://schemas.openxmlformats.org/officeDocument/2006/relationships/image" Target="../media/image9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93.png"/><Relationship Id="rId4" Type="http://schemas.openxmlformats.org/officeDocument/2006/relationships/image" Target="../media/image24.png"/><Relationship Id="rId9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71.png"/><Relationship Id="rId3" Type="http://schemas.openxmlformats.org/officeDocument/2006/relationships/image" Target="../media/image260.png"/><Relationship Id="rId7" Type="http://schemas.openxmlformats.org/officeDocument/2006/relationships/image" Target="../media/image301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50.png"/><Relationship Id="rId5" Type="http://schemas.openxmlformats.org/officeDocument/2006/relationships/image" Target="../media/image130.png"/><Relationship Id="rId15" Type="http://schemas.openxmlformats.org/officeDocument/2006/relationships/image" Target="../media/image34.png"/><Relationship Id="rId10" Type="http://schemas.openxmlformats.org/officeDocument/2006/relationships/image" Target="../media/image341.png"/><Relationship Id="rId4" Type="http://schemas.openxmlformats.org/officeDocument/2006/relationships/image" Target="../media/image33.png"/><Relationship Id="rId9" Type="http://schemas.openxmlformats.org/officeDocument/2006/relationships/image" Target="../media/image330.png"/><Relationship Id="rId14" Type="http://schemas.openxmlformats.org/officeDocument/2006/relationships/image" Target="../media/image3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36.png"/><Relationship Id="rId4" Type="http://schemas.openxmlformats.org/officeDocument/2006/relationships/image" Target="../media/image403.png"/><Relationship Id="rId9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2.png"/><Relationship Id="rId4" Type="http://schemas.openxmlformats.org/officeDocument/2006/relationships/image" Target="../media/image4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38.png"/><Relationship Id="rId4" Type="http://schemas.openxmlformats.org/officeDocument/2006/relationships/image" Target="../media/image5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40.png"/><Relationship Id="rId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m.wikipedia.org/wiki/Ficheiro:A_large_blank_world_map_with_oceans_marked_in_blue.PNG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image" Target="../media/image3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8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12.png"/><Relationship Id="rId4" Type="http://schemas.openxmlformats.org/officeDocument/2006/relationships/image" Target="../media/image7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67.png"/><Relationship Id="rId4" Type="http://schemas.openxmlformats.org/officeDocument/2006/relationships/image" Target="../media/image2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3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10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2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1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86.png"/><Relationship Id="rId10" Type="http://schemas.openxmlformats.org/officeDocument/2006/relationships/image" Target="../media/image351.png"/><Relationship Id="rId4" Type="http://schemas.openxmlformats.org/officeDocument/2006/relationships/image" Target="../media/image85.png"/><Relationship Id="rId9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3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3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541.png"/><Relationship Id="rId18" Type="http://schemas.openxmlformats.org/officeDocument/2006/relationships/image" Target="../media/image591.png"/><Relationship Id="rId3" Type="http://schemas.openxmlformats.org/officeDocument/2006/relationships/image" Target="../media/image61.png"/><Relationship Id="rId7" Type="http://schemas.openxmlformats.org/officeDocument/2006/relationships/image" Target="../media/image104.png"/><Relationship Id="rId12" Type="http://schemas.openxmlformats.org/officeDocument/2006/relationships/image" Target="../media/image531.png"/><Relationship Id="rId17" Type="http://schemas.openxmlformats.org/officeDocument/2006/relationships/image" Target="../media/image580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510.png"/><Relationship Id="rId5" Type="http://schemas.openxmlformats.org/officeDocument/2006/relationships/image" Target="../media/image483.png"/><Relationship Id="rId15" Type="http://schemas.openxmlformats.org/officeDocument/2006/relationships/image" Target="../media/image561.png"/><Relationship Id="rId10" Type="http://schemas.openxmlformats.org/officeDocument/2006/relationships/image" Target="../media/image523.png"/><Relationship Id="rId19" Type="http://schemas.openxmlformats.org/officeDocument/2006/relationships/image" Target="../media/image84.png"/><Relationship Id="rId4" Type="http://schemas.openxmlformats.org/officeDocument/2006/relationships/image" Target="../media/image460.png"/><Relationship Id="rId14" Type="http://schemas.openxmlformats.org/officeDocument/2006/relationships/image" Target="../media/image5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0.png"/><Relationship Id="rId4" Type="http://schemas.openxmlformats.org/officeDocument/2006/relationships/image" Target="../media/image5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321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340.png"/><Relationship Id="rId10" Type="http://schemas.openxmlformats.org/officeDocument/2006/relationships/image" Target="../media/image118.png"/><Relationship Id="rId4" Type="http://schemas.openxmlformats.org/officeDocument/2006/relationships/image" Target="../media/image109.png"/><Relationship Id="rId9" Type="http://schemas.openxmlformats.org/officeDocument/2006/relationships/image" Target="../media/image3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860.png"/><Relationship Id="rId4" Type="http://schemas.openxmlformats.org/officeDocument/2006/relationships/image" Target="../media/image120.png"/><Relationship Id="rId9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124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5" Type="http://schemas.openxmlformats.org/officeDocument/2006/relationships/image" Target="../media/image126.jpeg"/><Relationship Id="rId15" Type="http://schemas.openxmlformats.org/officeDocument/2006/relationships/image" Target="../media/image971.png"/><Relationship Id="rId4" Type="http://schemas.openxmlformats.org/officeDocument/2006/relationships/image" Target="../media/image125.png"/><Relationship Id="rId14" Type="http://schemas.openxmlformats.org/officeDocument/2006/relationships/image" Target="../media/image9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29.png"/><Relationship Id="rId4" Type="http://schemas.openxmlformats.org/officeDocument/2006/relationships/image" Target="../media/image12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32.png"/><Relationship Id="rId9" Type="http://schemas.openxmlformats.org/officeDocument/2006/relationships/image" Target="../media/image1011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0.png"/><Relationship Id="rId3" Type="http://schemas.openxmlformats.org/officeDocument/2006/relationships/image" Target="../media/image133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1060.png"/><Relationship Id="rId14" Type="http://schemas.openxmlformats.org/officeDocument/2006/relationships/image" Target="../media/image110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17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35.png"/><Relationship Id="rId9" Type="http://schemas.openxmlformats.org/officeDocument/2006/relationships/image" Target="../media/image101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38.png"/><Relationship Id="rId7" Type="http://schemas.openxmlformats.org/officeDocument/2006/relationships/image" Target="../media/image123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0.png"/><Relationship Id="rId5" Type="http://schemas.openxmlformats.org/officeDocument/2006/relationships/image" Target="../media/image1213.png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91.png"/><Relationship Id="rId4" Type="http://schemas.openxmlformats.org/officeDocument/2006/relationships/image" Target="../media/image28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1.png"/><Relationship Id="rId5" Type="http://schemas.openxmlformats.org/officeDocument/2006/relationships/image" Target="../media/image13110.png"/><Relationship Id="rId4" Type="http://schemas.openxmlformats.org/officeDocument/2006/relationships/image" Target="../media/image1212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732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63.png"/><Relationship Id="rId4" Type="http://schemas.openxmlformats.org/officeDocument/2006/relationships/image" Target="../media/image74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0.png"/><Relationship Id="rId12" Type="http://schemas.openxmlformats.org/officeDocument/2006/relationships/image" Target="../media/image167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166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14.png"/><Relationship Id="rId7" Type="http://schemas.openxmlformats.org/officeDocument/2006/relationships/image" Target="../media/image730.png"/><Relationship Id="rId12" Type="http://schemas.openxmlformats.org/officeDocument/2006/relationships/image" Target="../media/image13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771.png"/><Relationship Id="rId5" Type="http://schemas.openxmlformats.org/officeDocument/2006/relationships/image" Target="../media/image711.png"/><Relationship Id="rId10" Type="http://schemas.openxmlformats.org/officeDocument/2006/relationships/image" Target="../media/image761.png"/><Relationship Id="rId9" Type="http://schemas.openxmlformats.org/officeDocument/2006/relationships/image" Target="../media/image75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4.png"/><Relationship Id="rId4" Type="http://schemas.openxmlformats.org/officeDocument/2006/relationships/image" Target="../media/image189.png"/><Relationship Id="rId9" Type="http://schemas.openxmlformats.org/officeDocument/2006/relationships/image" Target="../media/image19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126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2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0.png"/><Relationship Id="rId4" Type="http://schemas.openxmlformats.org/officeDocument/2006/relationships/image" Target="../media/image20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900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gif"/><Relationship Id="rId11" Type="http://schemas.openxmlformats.org/officeDocument/2006/relationships/image" Target="../media/image430.png"/><Relationship Id="rId5" Type="http://schemas.openxmlformats.org/officeDocument/2006/relationships/image" Target="../media/image205.png"/><Relationship Id="rId4" Type="http://schemas.openxmlformats.org/officeDocument/2006/relationships/image" Target="../media/image2310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80.png"/><Relationship Id="rId7" Type="http://schemas.openxmlformats.org/officeDocument/2006/relationships/image" Target="../media/image330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0.png"/><Relationship Id="rId5" Type="http://schemas.openxmlformats.org/officeDocument/2006/relationships/image" Target="../media/image209.png"/><Relationship Id="rId10" Type="http://schemas.openxmlformats.org/officeDocument/2006/relationships/image" Target="../media/image3600.png"/><Relationship Id="rId4" Type="http://schemas.openxmlformats.org/officeDocument/2006/relationships/image" Target="../media/image109.png"/><Relationship Id="rId9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1.png"/><Relationship Id="rId7" Type="http://schemas.openxmlformats.org/officeDocument/2006/relationships/image" Target="../media/image12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0.png"/><Relationship Id="rId5" Type="http://schemas.openxmlformats.org/officeDocument/2006/relationships/image" Target="../media/image1220.png"/><Relationship Id="rId4" Type="http://schemas.openxmlformats.org/officeDocument/2006/relationships/image" Target="../media/image121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411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21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gif"/><Relationship Id="rId3" Type="http://schemas.openxmlformats.org/officeDocument/2006/relationships/image" Target="../media/image4010.png"/><Relationship Id="rId7" Type="http://schemas.openxmlformats.org/officeDocument/2006/relationships/image" Target="../media/image400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37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18110.png"/><Relationship Id="rId4" Type="http://schemas.openxmlformats.org/officeDocument/2006/relationships/image" Target="../media/image1710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126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1.png"/><Relationship Id="rId5" Type="http://schemas.openxmlformats.org/officeDocument/2006/relationships/image" Target="../media/image1111.png"/><Relationship Id="rId4" Type="http://schemas.openxmlformats.org/officeDocument/2006/relationships/image" Target="../media/image20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7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20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17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image" Target="../media/image1910.png"/><Relationship Id="rId10" Type="http://schemas.openxmlformats.org/officeDocument/2006/relationships/image" Target="../media/image230.png"/><Relationship Id="rId4" Type="http://schemas.openxmlformats.org/officeDocument/2006/relationships/image" Target="../media/image410.png"/><Relationship Id="rId9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37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5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gif"/><Relationship Id="rId5" Type="http://schemas.openxmlformats.org/officeDocument/2006/relationships/image" Target="../media/image205.png"/><Relationship Id="rId4" Type="http://schemas.openxmlformats.org/officeDocument/2006/relationships/image" Target="../media/image2610.png"/><Relationship Id="rId9" Type="http://schemas.openxmlformats.org/officeDocument/2006/relationships/image" Target="../media/image31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1.PNG"/><Relationship Id="rId4" Type="http://schemas.openxmlformats.org/officeDocument/2006/relationships/image" Target="../media/image2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Theoretical overview of new hadronic states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APS April meeting, April 4</a:t>
            </a:r>
            <a:r>
              <a:rPr lang="it-IT" baseline="30000" dirty="0"/>
              <a:t>th</a:t>
            </a:r>
            <a:r>
              <a:rPr lang="it-IT" dirty="0"/>
              <a:t>,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34B267A-5EFC-41C9-A56D-FF9FD420E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52" y="4887030"/>
            <a:ext cx="2186969" cy="121308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AACC35F-773C-40A8-18C2-A1535DD8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0188"/>
            <a:ext cx="3155111" cy="12130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500B9F-F098-FC10-21E9-825D7323E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769" y="5061408"/>
            <a:ext cx="2842724" cy="10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/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Let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imagine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theory with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state with a </a:t>
                </a:r>
                <a:r>
                  <a:rPr lang="it-IT" sz="2400" dirty="0" err="1"/>
                  <a:t>binding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momentum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much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inverse of the range of the </a:t>
                </a:r>
                <a:r>
                  <a:rPr lang="it-IT" sz="2400" dirty="0" err="1"/>
                  <a:t>potential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just a delta </a:t>
                </a:r>
                <a:r>
                  <a:rPr lang="it-IT" sz="2400" dirty="0" err="1"/>
                  <a:t>function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calculate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400" dirty="0"/>
                  <a:t> scattering </a:t>
                </a:r>
                <a:r>
                  <a:rPr lang="it-IT" sz="2400" dirty="0" err="1"/>
                  <a:t>amplitude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blipFill>
                <a:blip r:embed="rId3"/>
                <a:stretch>
                  <a:fillRect l="-1005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66E4B63-9A11-3637-A60B-D60CDAFF79F2}"/>
              </a:ext>
            </a:extLst>
          </p:cNvPr>
          <p:cNvCxnSpPr/>
          <p:nvPr/>
        </p:nvCxnSpPr>
        <p:spPr>
          <a:xfrm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0935C1-3795-151D-BC67-3EB45584DDD5}"/>
              </a:ext>
            </a:extLst>
          </p:cNvPr>
          <p:cNvCxnSpPr>
            <a:cxnSpLocks/>
          </p:cNvCxnSpPr>
          <p:nvPr/>
        </p:nvCxnSpPr>
        <p:spPr>
          <a:xfrm flipV="1"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CCBF3DFB-7FBD-0EB6-A5EB-951767EEF131}"/>
              </a:ext>
            </a:extLst>
          </p:cNvPr>
          <p:cNvSpPr/>
          <p:nvPr/>
        </p:nvSpPr>
        <p:spPr>
          <a:xfrm>
            <a:off x="2794314" y="3512247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2E400DF-ECBD-EF32-8FB2-4C8E909BD6A5}"/>
              </a:ext>
            </a:extLst>
          </p:cNvPr>
          <p:cNvSpPr/>
          <p:nvPr/>
        </p:nvSpPr>
        <p:spPr>
          <a:xfrm flipV="1">
            <a:off x="2794313" y="3526918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8B01D4A-CAFC-9097-D8E9-5E4C6D508621}"/>
              </a:ext>
            </a:extLst>
          </p:cNvPr>
          <p:cNvSpPr/>
          <p:nvPr/>
        </p:nvSpPr>
        <p:spPr>
          <a:xfrm>
            <a:off x="4824450" y="3520616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7DF6F685-017D-FD61-E4FC-66107CDA25DA}"/>
              </a:ext>
            </a:extLst>
          </p:cNvPr>
          <p:cNvSpPr/>
          <p:nvPr/>
        </p:nvSpPr>
        <p:spPr>
          <a:xfrm flipV="1">
            <a:off x="4824449" y="3512247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2151138" y="34945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4203605" y="349393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6714751" y="3492778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/>
                  <a:t>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0011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Very open charm: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/>
              <p:nvPr/>
            </p:nvSpPr>
            <p:spPr>
              <a:xfrm>
                <a:off x="5150840" y="1234072"/>
                <a:ext cx="3822856" cy="3791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supernarrow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273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gives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840" y="1234072"/>
                <a:ext cx="3822856" cy="3791744"/>
              </a:xfrm>
              <a:prstGeom prst="rect">
                <a:avLst/>
              </a:prstGeom>
              <a:blipFill>
                <a:blip r:embed="rId4"/>
                <a:stretch>
                  <a:fillRect l="-2552" t="-1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9D65498-2BB1-A83E-EE1D-D5B579A4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0" y="1151730"/>
            <a:ext cx="4831551" cy="39460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54B4F5-0918-B5E3-07F2-D79BD1BC317C}"/>
              </a:ext>
            </a:extLst>
          </p:cNvPr>
          <p:cNvSpPr txBox="1"/>
          <p:nvPr/>
        </p:nvSpPr>
        <p:spPr>
          <a:xfrm>
            <a:off x="151510" y="5340633"/>
            <a:ext cx="4589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cannot</a:t>
            </a:r>
            <a:r>
              <a:rPr lang="it-IT" sz="2200" dirty="0"/>
              <a:t> mix with </a:t>
            </a:r>
            <a:r>
              <a:rPr lang="it-IT" sz="2200" dirty="0" err="1"/>
              <a:t>ordinary</a:t>
            </a:r>
            <a:r>
              <a:rPr lang="it-IT" sz="2200" dirty="0"/>
              <a:t> </a:t>
            </a:r>
            <a:r>
              <a:rPr lang="it-IT" sz="2200" dirty="0" err="1"/>
              <a:t>charmonia</a:t>
            </a:r>
            <a:br>
              <a:rPr lang="it-IT" sz="2200" dirty="0"/>
            </a:br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does</a:t>
            </a:r>
            <a:r>
              <a:rPr lang="it-IT" sz="2200" dirty="0"/>
              <a:t> </a:t>
            </a:r>
            <a:r>
              <a:rPr lang="it-IT" sz="2200" dirty="0" err="1"/>
              <a:t>not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dirty="0" err="1"/>
              <a:t>lighter</a:t>
            </a:r>
            <a:r>
              <a:rPr lang="it-IT" sz="2200" dirty="0"/>
              <a:t> open </a:t>
            </a:r>
            <a:r>
              <a:rPr lang="it-IT" sz="2200" dirty="0" err="1"/>
              <a:t>channels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516553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dirty="0"/>
                  <a:t>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/>
                  <a:t>,</a:t>
                </a:r>
              </a:p>
              <a:p>
                <a:endParaRPr lang="it-IT" sz="2000" dirty="0"/>
              </a:p>
              <a:p>
                <a:r>
                  <a:rPr lang="it-IT" sz="2000" dirty="0" err="1"/>
                  <a:t>Original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analysis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found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and a </a:t>
                </a:r>
                <a:r>
                  <a:rPr lang="it-IT" sz="2000" dirty="0" err="1"/>
                  <a:t>broad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states</a:t>
                </a:r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blipFill>
                <a:blip r:embed="rId3"/>
                <a:stretch>
                  <a:fillRect l="-1669" t="-2294" r="-668" b="-68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A8ADE38-EF5F-4F86-460F-144EC662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0" y="1676400"/>
            <a:ext cx="4870462" cy="3924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0" y="1657993"/>
            <a:ext cx="4086693" cy="394314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F8FFD05-3D25-2F40-F1A3-70A9C475EEE6}"/>
              </a:ext>
            </a:extLst>
          </p:cNvPr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/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subsequent</a:t>
                </a:r>
                <a:r>
                  <a:rPr lang="it-IT" sz="2000" dirty="0"/>
                  <a:t> 1D update </a:t>
                </a:r>
                <a:br>
                  <a:rPr lang="it-IT" sz="2000" dirty="0"/>
                </a:br>
                <a:r>
                  <a:rPr lang="it-IT" sz="2000" dirty="0" err="1"/>
                  <a:t>find</a:t>
                </a:r>
                <a:r>
                  <a:rPr lang="it-IT" sz="2000" dirty="0"/>
                  <a:t> 3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ones</a:t>
                </a:r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The </a:t>
                </a:r>
                <a:r>
                  <a:rPr lang="it-IT" sz="2000" dirty="0" err="1"/>
                  <a:t>lightest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blipFill>
                <a:blip r:embed="rId6"/>
                <a:stretch>
                  <a:fillRect l="-1669" t="-1887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400" dirty="0"/>
                  <a:t> expected in this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sz="2400" dirty="0"/>
                  <a:t> mass </a:t>
                </a:r>
                <a:r>
                  <a:rPr lang="it-IT" sz="2400" dirty="0" err="1"/>
                  <a:t>region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None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mostly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flat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blipFill>
                <a:blip r:embed="rId3"/>
                <a:stretch>
                  <a:fillRect l="-2171" t="-3113" b="-81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AE6712C-57CB-DDA1-2735-024328D8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43"/>
          <a:stretch/>
        </p:blipFill>
        <p:spPr>
          <a:xfrm>
            <a:off x="4572000" y="1694267"/>
            <a:ext cx="4540645" cy="44046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43A8B-4BAD-F4EF-DFB8-8A2EB772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7"/>
          <a:stretch/>
        </p:blipFill>
        <p:spPr>
          <a:xfrm>
            <a:off x="70122" y="1689214"/>
            <a:ext cx="4501878" cy="440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/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600" dirty="0"/>
                  <a:t>Bingo!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it-IT" sz="3600" dirty="0"/>
                  <a:t>!</a:t>
                </a:r>
              </a:p>
              <a:p>
                <a:endParaRPr lang="it-IT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4338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dirty="0"/>
              </a:p>
              <a:p>
                <a:endParaRPr lang="it-IT" sz="36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remains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the connections with the </a:t>
                </a:r>
                <a:r>
                  <a:rPr lang="it-IT" sz="2400" dirty="0" err="1"/>
                  <a:t>nonstrange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pentaquarks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blipFill>
                <a:blip r:embed="rId5"/>
                <a:stretch>
                  <a:fillRect l="-2232" t="-2538" b="-2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/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200" b="0" dirty="0"/>
                  <a:t>Can </a:t>
                </a:r>
                <a:r>
                  <a:rPr lang="it-IT" sz="2200" b="0" dirty="0" err="1"/>
                  <a:t>you</a:t>
                </a:r>
                <a:r>
                  <a:rPr lang="it-IT" sz="2200" b="0" dirty="0"/>
                  <a:t> </a:t>
                </a:r>
                <a:r>
                  <a:rPr lang="it-IT" sz="2200" b="0" dirty="0" err="1"/>
                  <a:t>sear</a:t>
                </a:r>
                <a:r>
                  <a:rPr lang="it-IT" sz="2200" b="0" dirty="0"/>
                  <a:t>ch pentaquarks in meson decays?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2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blipFill>
                <a:blip r:embed="rId6"/>
                <a:stretch>
                  <a:fillRect l="-1016" t="-8451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0F4E6619-39D9-2566-264F-1CB6F63DF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2" y="1764297"/>
            <a:ext cx="4501877" cy="4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Broad </a:t>
                </a:r>
                <a:r>
                  <a:rPr lang="it-IT" sz="3600" b="0" dirty="0" err="1"/>
                  <a:t>exotic</a:t>
                </a:r>
                <a:r>
                  <a:rPr lang="it-IT" sz="3600" dirty="0" err="1"/>
                  <a:t>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3600" dirty="0"/>
                  <a:t> decays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/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Lots of new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by </a:t>
                </a:r>
                <a:r>
                  <a:rPr lang="it-IT" sz="2400" dirty="0" err="1"/>
                  <a:t>LHCb</a:t>
                </a:r>
                <a:r>
                  <a:rPr lang="it-IT" sz="2400" dirty="0"/>
                  <a:t> with </a:t>
                </a:r>
                <a:r>
                  <a:rPr lang="it-IT" sz="2400" dirty="0" err="1"/>
                  <a:t>multidimensional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analyses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/>
                  <a:t> 3+ body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Most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broad</a:t>
                </a:r>
                <a:r>
                  <a:rPr lang="it-IT" sz="2400" dirty="0"/>
                  <a:t>, and the precise </a:t>
                </a:r>
                <a:r>
                  <a:rPr lang="it-IT" sz="2400" dirty="0" err="1"/>
                  <a:t>determination</a:t>
                </a:r>
                <a:r>
                  <a:rPr lang="it-IT" sz="2400" dirty="0"/>
                  <a:t> can </a:t>
                </a:r>
                <a:r>
                  <a:rPr lang="it-IT" sz="2400" dirty="0" err="1"/>
                  <a:t>crucially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depend</a:t>
                </a:r>
                <a:r>
                  <a:rPr lang="it-IT" sz="2400" dirty="0"/>
                  <a:t> on the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model, so </a:t>
                </a:r>
                <a:r>
                  <a:rPr lang="it-IT" sz="2400" dirty="0" err="1"/>
                  <a:t>that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nature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be </a:t>
                </a:r>
                <a:r>
                  <a:rPr lang="it-IT" sz="2400" dirty="0" err="1"/>
                  <a:t>assessed</a:t>
                </a:r>
                <a:r>
                  <a:rPr lang="it-IT" sz="2400" dirty="0"/>
                  <a:t> with the </a:t>
                </a:r>
                <a:r>
                  <a:rPr lang="it-IT" sz="2400" dirty="0" err="1"/>
                  <a:t>same</a:t>
                </a:r>
                <a:r>
                  <a:rPr lang="it-IT" sz="2400" dirty="0"/>
                  <a:t> strong </a:t>
                </a:r>
                <a:r>
                  <a:rPr lang="it-IT" sz="2400" dirty="0" err="1"/>
                  <a:t>statements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as</a:t>
                </a:r>
                <a:r>
                  <a:rPr lang="it-IT" sz="2400" dirty="0"/>
                  <a:t> for the </a:t>
                </a:r>
                <a:r>
                  <a:rPr lang="it-IT" sz="2400" dirty="0" err="1"/>
                  <a:t>narrow</a:t>
                </a:r>
                <a:r>
                  <a:rPr lang="it-IT" sz="2400" dirty="0"/>
                  <a:t> guys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blipFill>
                <a:blip r:embed="rId4"/>
                <a:stretch>
                  <a:fillRect l="-1154" t="-1822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800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4475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/>
                  <a:t>Far from open charm thresholds</a:t>
                </a:r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the resonant behaviour appears as well </a:t>
                </a:r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14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Tetraquarks: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3600" dirty="0"/>
                  <a:t> decay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CE43C45-A8CC-3D55-686E-A8819D217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" y="1163163"/>
            <a:ext cx="8947897" cy="2741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/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−+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blipFill>
                <a:blip r:embed="rId6"/>
                <a:stretch>
                  <a:fillRect b="-33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D2706A-92AD-1ECA-CC04-65A01DCC02F6}"/>
              </a:ext>
            </a:extLst>
          </p:cNvPr>
          <p:cNvSpPr txBox="1"/>
          <p:nvPr/>
        </p:nvSpPr>
        <p:spPr>
          <a:xfrm>
            <a:off x="2677667" y="4837486"/>
            <a:ext cx="3372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Widths</a:t>
            </a:r>
            <a:r>
              <a:rPr lang="it-IT" sz="2200" dirty="0"/>
              <a:t> from 50 to 230 MeV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0114BD-DDDA-63D6-0EA3-ADE2140F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67" y="4355698"/>
            <a:ext cx="2762414" cy="15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23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826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let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consider</a:t>
            </a:r>
            <a:r>
              <a:rPr lang="it-IT" sz="2400" dirty="0"/>
              <a:t> the </a:t>
            </a:r>
            <a:r>
              <a:rPr lang="it-IT" sz="2400" dirty="0" err="1"/>
              <a:t>propagation</a:t>
            </a:r>
            <a:r>
              <a:rPr lang="it-IT" sz="2400" dirty="0"/>
              <a:t> of a bare intermediate state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1611862" y="2060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3971070" y="20321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7116077" y="20578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it-IT" dirty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w.f</a:t>
                </a:r>
                <a:r>
                  <a:rPr lang="it-IT" dirty="0"/>
                  <a:t>. </a:t>
                </a:r>
                <a:r>
                  <a:rPr lang="it-IT" dirty="0" err="1"/>
                  <a:t>renormalization</a:t>
                </a:r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ad>
                              <m:radPr>
                                <m:degHide m:val="on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dirty="0"/>
                  <a:t>= overlap </a:t>
                </a:r>
                <a:r>
                  <a:rPr lang="it-IT" dirty="0" err="1"/>
                  <a:t>between</a:t>
                </a:r>
                <a:r>
                  <a:rPr lang="it-IT" dirty="0"/>
                  <a:t> the bare state and the continuum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blipFill>
                <a:blip r:embed="rId4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3CBA92-B36B-D0C5-9042-6C78FC14396D}"/>
              </a:ext>
            </a:extLst>
          </p:cNvPr>
          <p:cNvCxnSpPr/>
          <p:nvPr/>
        </p:nvCxnSpPr>
        <p:spPr>
          <a:xfrm flipH="1" flipV="1">
            <a:off x="147977" y="20718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D254D7-032F-41C8-FD29-E8D6316E4799}"/>
              </a:ext>
            </a:extLst>
          </p:cNvPr>
          <p:cNvCxnSpPr>
            <a:cxnSpLocks/>
          </p:cNvCxnSpPr>
          <p:nvPr/>
        </p:nvCxnSpPr>
        <p:spPr>
          <a:xfrm flipV="1">
            <a:off x="147976" y="242573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A216EB7-1301-B777-7F84-7435729AFE06}"/>
              </a:ext>
            </a:extLst>
          </p:cNvPr>
          <p:cNvCxnSpPr/>
          <p:nvPr/>
        </p:nvCxnSpPr>
        <p:spPr>
          <a:xfrm>
            <a:off x="499533" y="2425739"/>
            <a:ext cx="642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35A5C3-0953-272D-4599-87622FC86D14}"/>
              </a:ext>
            </a:extLst>
          </p:cNvPr>
          <p:cNvCxnSpPr>
            <a:cxnSpLocks/>
          </p:cNvCxnSpPr>
          <p:nvPr/>
        </p:nvCxnSpPr>
        <p:spPr>
          <a:xfrm flipV="1">
            <a:off x="1141684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0CF45A-6D1C-3538-C057-7F8D6082269A}"/>
              </a:ext>
            </a:extLst>
          </p:cNvPr>
          <p:cNvCxnSpPr>
            <a:cxnSpLocks/>
          </p:cNvCxnSpPr>
          <p:nvPr/>
        </p:nvCxnSpPr>
        <p:spPr>
          <a:xfrm flipH="1" flipV="1">
            <a:off x="1141683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549D564-F909-D37C-F6F3-9683094D4C00}"/>
              </a:ext>
            </a:extLst>
          </p:cNvPr>
          <p:cNvCxnSpPr/>
          <p:nvPr/>
        </p:nvCxnSpPr>
        <p:spPr>
          <a:xfrm flipH="1" flipV="1">
            <a:off x="2121682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4279F1B-7E1C-C0BA-D72E-461F7F4E83F2}"/>
              </a:ext>
            </a:extLst>
          </p:cNvPr>
          <p:cNvCxnSpPr>
            <a:cxnSpLocks/>
          </p:cNvCxnSpPr>
          <p:nvPr/>
        </p:nvCxnSpPr>
        <p:spPr>
          <a:xfrm flipV="1">
            <a:off x="2121681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B80FA09-417D-6856-F828-412ADF7CBB18}"/>
              </a:ext>
            </a:extLst>
          </p:cNvPr>
          <p:cNvCxnSpPr>
            <a:cxnSpLocks/>
          </p:cNvCxnSpPr>
          <p:nvPr/>
        </p:nvCxnSpPr>
        <p:spPr>
          <a:xfrm>
            <a:off x="2473238" y="2407634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445FC78-0F00-EA71-62E7-E32C2A8ED327}"/>
              </a:ext>
            </a:extLst>
          </p:cNvPr>
          <p:cNvCxnSpPr>
            <a:cxnSpLocks/>
          </p:cNvCxnSpPr>
          <p:nvPr/>
        </p:nvCxnSpPr>
        <p:spPr>
          <a:xfrm flipV="1">
            <a:off x="3538275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C3398D3-A3D1-3B96-929A-D96B9A8F4AD1}"/>
              </a:ext>
            </a:extLst>
          </p:cNvPr>
          <p:cNvCxnSpPr>
            <a:cxnSpLocks/>
          </p:cNvCxnSpPr>
          <p:nvPr/>
        </p:nvCxnSpPr>
        <p:spPr>
          <a:xfrm flipH="1" flipV="1">
            <a:off x="3538274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023A0539-E486-F006-4265-B0D5114D79B8}"/>
              </a:ext>
            </a:extLst>
          </p:cNvPr>
          <p:cNvSpPr/>
          <p:nvPr/>
        </p:nvSpPr>
        <p:spPr>
          <a:xfrm>
            <a:off x="2794313" y="2181138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3F40205-7E43-3E9B-FB94-463325B839A6}"/>
              </a:ext>
            </a:extLst>
          </p:cNvPr>
          <p:cNvCxnSpPr>
            <a:cxnSpLocks/>
          </p:cNvCxnSpPr>
          <p:nvPr/>
        </p:nvCxnSpPr>
        <p:spPr>
          <a:xfrm>
            <a:off x="3222154" y="2400637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2526483-1290-40E7-791C-BE13CCFC741F}"/>
              </a:ext>
            </a:extLst>
          </p:cNvPr>
          <p:cNvCxnSpPr/>
          <p:nvPr/>
        </p:nvCxnSpPr>
        <p:spPr>
          <a:xfrm flipH="1" flipV="1">
            <a:off x="4487791" y="2039120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5FFDB7-D528-34A8-6622-00148E8B3523}"/>
              </a:ext>
            </a:extLst>
          </p:cNvPr>
          <p:cNvCxnSpPr>
            <a:cxnSpLocks/>
          </p:cNvCxnSpPr>
          <p:nvPr/>
        </p:nvCxnSpPr>
        <p:spPr>
          <a:xfrm flipV="1">
            <a:off x="4487790" y="2393025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CA99369-3B74-D021-9B68-93AB3A586A24}"/>
              </a:ext>
            </a:extLst>
          </p:cNvPr>
          <p:cNvCxnSpPr>
            <a:cxnSpLocks/>
          </p:cNvCxnSpPr>
          <p:nvPr/>
        </p:nvCxnSpPr>
        <p:spPr>
          <a:xfrm>
            <a:off x="4839347" y="2393025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D71DAD9-0B1C-5611-C729-54E841066268}"/>
              </a:ext>
            </a:extLst>
          </p:cNvPr>
          <p:cNvCxnSpPr>
            <a:cxnSpLocks/>
          </p:cNvCxnSpPr>
          <p:nvPr/>
        </p:nvCxnSpPr>
        <p:spPr>
          <a:xfrm flipV="1">
            <a:off x="6627772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EA222F-2831-1D41-D1AA-8598EB2A33FE}"/>
              </a:ext>
            </a:extLst>
          </p:cNvPr>
          <p:cNvCxnSpPr>
            <a:cxnSpLocks/>
          </p:cNvCxnSpPr>
          <p:nvPr/>
        </p:nvCxnSpPr>
        <p:spPr>
          <a:xfrm flipH="1" flipV="1">
            <a:off x="6627771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48AACC87-733B-EA3D-CA32-8B493B7FE91A}"/>
              </a:ext>
            </a:extLst>
          </p:cNvPr>
          <p:cNvSpPr/>
          <p:nvPr/>
        </p:nvSpPr>
        <p:spPr>
          <a:xfrm>
            <a:off x="5160422" y="2166529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C7A18CF-AB2F-19C9-EB0A-6C8CEC249B19}"/>
              </a:ext>
            </a:extLst>
          </p:cNvPr>
          <p:cNvCxnSpPr>
            <a:cxnSpLocks/>
          </p:cNvCxnSpPr>
          <p:nvPr/>
        </p:nvCxnSpPr>
        <p:spPr>
          <a:xfrm>
            <a:off x="5588263" y="2386028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A209D190-EB22-1A97-1DF8-756D73479602}"/>
              </a:ext>
            </a:extLst>
          </p:cNvPr>
          <p:cNvSpPr/>
          <p:nvPr/>
        </p:nvSpPr>
        <p:spPr>
          <a:xfrm>
            <a:off x="5909338" y="2179104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F725883-4E92-59BD-6A4D-920C160E9CA2}"/>
              </a:ext>
            </a:extLst>
          </p:cNvPr>
          <p:cNvCxnSpPr>
            <a:cxnSpLocks/>
          </p:cNvCxnSpPr>
          <p:nvPr/>
        </p:nvCxnSpPr>
        <p:spPr>
          <a:xfrm>
            <a:off x="6337179" y="2398603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9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44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can be </a:t>
            </a:r>
            <a:r>
              <a:rPr lang="it-IT" sz="2400" dirty="0" err="1"/>
              <a:t>rewritten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Thus </a:t>
                </a:r>
                <a:r>
                  <a:rPr lang="it-IT" sz="2400" dirty="0" err="1"/>
                  <a:t>identifying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/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So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points to a short range component in the 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function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true</a:t>
                </a:r>
                <a:r>
                  <a:rPr lang="it-IT" sz="2400" dirty="0"/>
                  <a:t> up to </a:t>
                </a:r>
                <a:r>
                  <a:rPr lang="it-IT" sz="2400" dirty="0" err="1"/>
                  <a:t>corrections</a:t>
                </a:r>
                <a:r>
                  <a:rPr lang="it-IT" sz="2400" dirty="0"/>
                  <a:t> of the order of the range of 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btw</a:t>
                </a:r>
                <a:r>
                  <a:rPr lang="it-IT" sz="2400" dirty="0"/>
                  <a:t> are positive under general </a:t>
                </a:r>
                <a:r>
                  <a:rPr lang="it-IT" sz="2400" dirty="0" err="1"/>
                  <a:t>assumptions</a:t>
                </a:r>
                <a:endParaRPr lang="it-IT" sz="2400" dirty="0"/>
              </a:p>
              <a:p>
                <a:pPr algn="r"/>
                <a:r>
                  <a:rPr lang="it-IT" dirty="0">
                    <a:solidFill>
                      <a:srgbClr val="C00000"/>
                    </a:solidFill>
                  </a:rPr>
                  <a:t>Esposito, Maiani, Pilloni, </a:t>
                </a:r>
                <a:r>
                  <a:rPr lang="it-IT" dirty="0" err="1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</a:t>
                </a:r>
                <a:r>
                  <a:rPr lang="it-IT" dirty="0" err="1">
                    <a:solidFill>
                      <a:srgbClr val="C00000"/>
                    </a:solidFill>
                  </a:rPr>
                  <a:t>Riquer</a:t>
                </a:r>
                <a:r>
                  <a:rPr lang="it-IT" dirty="0">
                    <a:solidFill>
                      <a:srgbClr val="C00000"/>
                    </a:solidFill>
                  </a:rPr>
                  <a:t>, 105 (2022) 3, L031503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blipFill>
                <a:blip r:embed="rId5"/>
                <a:stretch>
                  <a:fillRect l="-1058" t="-2299" r="-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71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06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07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1299" b="-9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39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26330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07924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41357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4312</m:t>
                        </m:r>
                      </m:e>
                    </m:d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Bound</a:t>
                </a:r>
                <a:r>
                  <a:rPr lang="it-IT" sz="3600" dirty="0">
                    <a:solidFill>
                      <a:schemeClr val="tx2"/>
                    </a:solidFill>
                  </a:rPr>
                  <a:t> and virtual states</a:t>
                </a: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60717" y="1134234"/>
                <a:ext cx="830723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We focus on </a:t>
                </a:r>
                <a:r>
                  <a:rPr lang="it-IT" sz="2400" dirty="0" err="1"/>
                  <a:t>now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an </a:t>
                </a:r>
                <a:r>
                  <a:rPr lang="it-IT" sz="2400" dirty="0" err="1"/>
                  <a:t>isolated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peak</a:t>
                </a:r>
                <a:r>
                  <a:rPr lang="it-IT" sz="2400" dirty="0"/>
                  <a:t> over a </a:t>
                </a:r>
                <a:r>
                  <a:rPr lang="it-IT" sz="2400" dirty="0" err="1"/>
                  <a:t>smooth</a:t>
                </a:r>
                <a:r>
                  <a:rPr lang="it-IT" sz="2400" dirty="0"/>
                  <a:t> background. In </a:t>
                </a:r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simple</a:t>
                </a:r>
                <a:r>
                  <a:rPr lang="it-IT" sz="2400" dirty="0"/>
                  <a:t> setup, model </a:t>
                </a:r>
                <a:r>
                  <a:rPr lang="it-IT" sz="2400" dirty="0" err="1"/>
                  <a:t>dependence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reduced</a:t>
                </a:r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17" y="1134234"/>
                <a:ext cx="8307238" cy="1569660"/>
              </a:xfrm>
              <a:prstGeom prst="rect">
                <a:avLst/>
              </a:prstGeom>
              <a:blipFill>
                <a:blip r:embed="rId5"/>
                <a:stretch>
                  <a:fillRect l="-1174" t="-3101" r="-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161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4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4">
            <a:extLst>
              <a:ext uri="{FF2B5EF4-FFF2-40B4-BE49-F238E27FC236}">
                <a16:creationId xmlns:a16="http://schemas.microsoft.com/office/drawing/2014/main" id="{B2AEBACA-F07C-0BC2-1646-007F1ED3DC4B}"/>
              </a:ext>
            </a:extLst>
          </p:cNvPr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1033040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8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6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10393" y="2673315"/>
                <a:ext cx="8376407" cy="3130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Flavor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e.g. </a:t>
                </a:r>
                <a:r>
                  <a:rPr lang="it-IT" sz="2400" dirty="0" err="1"/>
                  <a:t>doubly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charged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 err="1"/>
                  <a:t>baryon</a:t>
                </a:r>
                <a:r>
                  <a:rPr lang="it-IT" sz="2400" dirty="0"/>
                  <a:t> with positive </a:t>
                </a:r>
                <a:r>
                  <a:rPr lang="it-IT" sz="2400" dirty="0" err="1"/>
                  <a:t>strangeness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it-IT" sz="2400" dirty="0"/>
                  <a:t>  with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it-IT" sz="2400" dirty="0"/>
                  <a:t>;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OZI rule </a:t>
                </a:r>
                <a:r>
                  <a:rPr lang="it-IT" sz="2400" dirty="0" err="1"/>
                  <a:t>enforced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/>
                  <a:t> with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Spin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 in QM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has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lit/>
                          </m:rP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Criptoexotics</a:t>
                </a:r>
                <a:r>
                  <a:rPr lang="it-IT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properties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compatible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with QM </a:t>
                </a:r>
                <a:r>
                  <a:rPr lang="it-IT" sz="2400" dirty="0" err="1"/>
                  <a:t>expectations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hybrid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2673315"/>
                <a:ext cx="8376407" cy="3130024"/>
              </a:xfrm>
              <a:prstGeom prst="rect">
                <a:avLst/>
              </a:prstGeom>
              <a:blipFill>
                <a:blip r:embed="rId3"/>
                <a:stretch>
                  <a:fillRect l="-1383" t="-3314" b="-15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Definition of </a:t>
            </a:r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/>
              <p:nvPr/>
            </p:nvSpPr>
            <p:spPr>
              <a:xfrm>
                <a:off x="310393" y="1049482"/>
                <a:ext cx="822981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«</a:t>
                </a:r>
                <a:r>
                  <a:rPr lang="it-IT" sz="2400" dirty="0" err="1"/>
                  <a:t>Exotic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» are Beyond the Standard (quark) Model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Despite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it’s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wrong</a:t>
                </a:r>
                <a:r>
                  <a:rPr lang="it-IT" sz="2400" dirty="0"/>
                  <a:t>, the vaste </a:t>
                </a:r>
                <a:r>
                  <a:rPr lang="it-IT" sz="2400" dirty="0" err="1"/>
                  <a:t>majority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obeys</a:t>
                </a:r>
                <a:r>
                  <a:rPr lang="it-IT" sz="2400" dirty="0"/>
                  <a:t> QM</a:t>
                </a:r>
              </a:p>
              <a:p>
                <a:r>
                  <a:rPr lang="it-IT" sz="2400" dirty="0"/>
                  <a:t>Whatever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beyond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mesons</a:t>
                </a:r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049482"/>
                <a:ext cx="8229817" cy="1569660"/>
              </a:xfrm>
              <a:prstGeom prst="rect">
                <a:avLst/>
              </a:prstGeom>
              <a:blipFill>
                <a:blip r:embed="rId4"/>
                <a:stretch>
                  <a:fillRect l="-1185" t="-3101" r="-148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98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34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525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9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888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8600" y="1322732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90166" y="5054495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3" y="1498888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3"/>
              <p:cNvSpPr txBox="1"/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0.1 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  <m:r>
                          <a:rPr lang="it-IT" b="0" i="1" smtClean="0">
                            <a:latin typeface="Cambria Math"/>
                          </a:rPr>
                          <m:t>(3872)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5732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comover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 rotWithShape="0">
                <a:blip r:embed="rId14"/>
                <a:stretch>
                  <a:fillRect l="-1140" t="-1082" r="-1994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19" y="1376320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90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r="-783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6280179" y="3105834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6537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</a:t>
                </a:r>
                <a:r>
                  <a:rPr lang="en-US" dirty="0">
                    <a:solidFill>
                      <a:schemeClr val="tx1"/>
                    </a:solidFill>
                  </a:rPr>
                  <a:t>Model one 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34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39867" y="986859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it-IT" dirty="0" err="1"/>
                  <a:t>Controversies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br>
                  <a:rPr lang="it-IT" dirty="0"/>
                </a:br>
                <a:r>
                  <a:rPr lang="it-IT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  <a:blipFill>
                <a:blip r:embed="rId4"/>
                <a:stretch>
                  <a:fillRect l="-1102" t="-11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Epilogue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562" y="1185499"/>
            <a:ext cx="454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/>
              <a:t>Why</a:t>
            </a:r>
            <a:r>
              <a:rPr lang="it-IT" sz="3200" dirty="0"/>
              <a:t> </a:t>
            </a:r>
            <a:r>
              <a:rPr lang="it-IT" sz="3200" dirty="0" err="1"/>
              <a:t>all</a:t>
            </a:r>
            <a:r>
              <a:rPr lang="it-IT" sz="3200" dirty="0"/>
              <a:t> </a:t>
            </a:r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interesting</a:t>
            </a:r>
            <a:r>
              <a:rPr lang="it-IT" sz="32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33" y="1804854"/>
            <a:ext cx="8843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Because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it’s</a:t>
            </a:r>
            <a:r>
              <a:rPr lang="it-IT" sz="2400" dirty="0">
                <a:solidFill>
                  <a:srgbClr val="FF0000"/>
                </a:solidFill>
              </a:rPr>
              <a:t> hard</a:t>
            </a:r>
            <a:r>
              <a:rPr lang="it-IT" sz="2400" dirty="0"/>
              <a:t>! Nature challenges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constantly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Bottom-up: </a:t>
            </a:r>
            <a:r>
              <a:rPr lang="it-IT" sz="2400" dirty="0" err="1"/>
              <a:t>analytic</a:t>
            </a:r>
            <a:r>
              <a:rPr lang="it-IT" sz="2400" dirty="0"/>
              <a:t> </a:t>
            </a:r>
            <a:r>
              <a:rPr lang="it-IT" sz="2400" dirty="0" err="1"/>
              <a:t>methods</a:t>
            </a:r>
            <a:r>
              <a:rPr lang="it-IT" sz="2400" dirty="0"/>
              <a:t> can </a:t>
            </a:r>
            <a:r>
              <a:rPr lang="it-IT" sz="2400" dirty="0" err="1"/>
              <a:t>improve</a:t>
            </a:r>
            <a:r>
              <a:rPr lang="it-IT" sz="2400" dirty="0"/>
              <a:t> the </a:t>
            </a:r>
            <a:r>
              <a:rPr lang="it-IT" sz="2400" dirty="0" err="1"/>
              <a:t>rigour</a:t>
            </a:r>
            <a:r>
              <a:rPr lang="it-IT" sz="2400" dirty="0"/>
              <a:t> and </a:t>
            </a:r>
            <a:r>
              <a:rPr lang="it-IT" sz="2400" dirty="0" err="1"/>
              <a:t>robustness</a:t>
            </a:r>
            <a:r>
              <a:rPr lang="it-IT" sz="2400" dirty="0"/>
              <a:t> in the </a:t>
            </a:r>
            <a:r>
              <a:rPr lang="it-IT" sz="2400" dirty="0" err="1">
                <a:solidFill>
                  <a:srgbClr val="FF0000"/>
                </a:solidFill>
              </a:rPr>
              <a:t>extraction</a:t>
            </a:r>
            <a:r>
              <a:rPr lang="it-IT" sz="2400" dirty="0">
                <a:solidFill>
                  <a:srgbClr val="FF0000"/>
                </a:solidFill>
              </a:rPr>
              <a:t> of the </a:t>
            </a:r>
            <a:r>
              <a:rPr lang="it-IT" sz="2400" dirty="0" err="1">
                <a:solidFill>
                  <a:srgbClr val="FF0000"/>
                </a:solidFill>
              </a:rPr>
              <a:t>spectrum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Top-down</a:t>
            </a:r>
            <a:r>
              <a:rPr lang="it-IT" sz="2400" dirty="0"/>
              <a:t>: models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reviled</a:t>
            </a:r>
            <a:r>
              <a:rPr lang="it-IT" sz="2400" dirty="0"/>
              <a:t> in favor of </a:t>
            </a:r>
            <a:r>
              <a:rPr lang="it-IT" sz="2400" dirty="0" err="1"/>
              <a:t>rigorous</a:t>
            </a:r>
            <a:r>
              <a:rPr lang="it-IT" sz="2400" dirty="0"/>
              <a:t> </a:t>
            </a:r>
            <a:r>
              <a:rPr lang="it-IT" sz="2400" dirty="0" err="1"/>
              <a:t>calculations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make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understand</a:t>
            </a:r>
            <a:r>
              <a:rPr lang="it-IT" sz="2400" dirty="0">
                <a:solidFill>
                  <a:srgbClr val="FF0000"/>
                </a:solidFill>
              </a:rPr>
              <a:t> the dynamics: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 err="1"/>
              <a:t>this</a:t>
            </a:r>
            <a:r>
              <a:rPr lang="it-IT" sz="2400" dirty="0"/>
              <a:t> makes the </a:t>
            </a:r>
            <a:r>
              <a:rPr lang="it-IT" sz="2400" dirty="0" err="1"/>
              <a:t>path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regular and </a:t>
            </a:r>
            <a:r>
              <a:rPr lang="it-IT" sz="2400" dirty="0" err="1"/>
              <a:t>systematic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/>
              <a:t>more fantasy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endParaRPr lang="it-IT" sz="2400" dirty="0"/>
          </a:p>
          <a:p>
            <a:pPr>
              <a:spcAft>
                <a:spcPts val="1200"/>
              </a:spcAft>
              <a:buClr>
                <a:srgbClr val="C00000"/>
              </a:buClr>
              <a:buSzPct val="150000"/>
            </a:pPr>
            <a:r>
              <a:rPr lang="it-IT" sz="2400" dirty="0"/>
              <a:t>Lattice QCD, </a:t>
            </a:r>
            <a:r>
              <a:rPr lang="it-IT" sz="2400" dirty="0" err="1"/>
              <a:t>experiments</a:t>
            </a:r>
            <a:r>
              <a:rPr lang="it-IT" sz="2400" dirty="0"/>
              <a:t>, etc. are </a:t>
            </a:r>
            <a:r>
              <a:rPr lang="it-IT" sz="2400" dirty="0" err="1"/>
              <a:t>needed</a:t>
            </a:r>
            <a:r>
              <a:rPr lang="it-IT" sz="2400" dirty="0"/>
              <a:t> to </a:t>
            </a:r>
            <a:r>
              <a:rPr lang="it-IT" sz="2400" dirty="0" err="1"/>
              <a:t>provide</a:t>
            </a:r>
            <a:r>
              <a:rPr lang="it-IT" sz="2400" dirty="0"/>
              <a:t>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observables</a:t>
            </a:r>
            <a:r>
              <a:rPr lang="it-IT" sz="2400" dirty="0"/>
              <a:t> to </a:t>
            </a:r>
            <a:r>
              <a:rPr lang="it-IT" sz="2400" dirty="0" err="1"/>
              <a:t>disentangle</a:t>
            </a:r>
            <a:r>
              <a:rPr lang="it-IT" sz="2400" dirty="0"/>
              <a:t> the </a:t>
            </a:r>
            <a:r>
              <a:rPr lang="it-IT" sz="2400" dirty="0" err="1"/>
              <a:t>various</a:t>
            </a:r>
            <a:r>
              <a:rPr lang="it-IT" sz="2400" dirty="0"/>
              <a:t> pictures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9" y="5701431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Joint </a:t>
            </a:r>
            <a:r>
              <a:rPr lang="it-IT" sz="3600" dirty="0" err="1">
                <a:solidFill>
                  <a:schemeClr val="tx2"/>
                </a:solidFill>
              </a:rPr>
              <a:t>Physics</a:t>
            </a:r>
            <a:r>
              <a:rPr lang="it-IT" sz="3600" dirty="0">
                <a:solidFill>
                  <a:schemeClr val="tx2"/>
                </a:solidFill>
              </a:rPr>
              <a:t> Analysis Center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3875745" y="2096236"/>
            <a:ext cx="5114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2013 as theory support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originally 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exps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but grew up much larger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Creates bridges between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theorists and experimentalists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5CE8E5-43AC-77C0-7C93-6BFA0D0B0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8149" r="16215" b="22985"/>
          <a:stretch/>
        </p:blipFill>
        <p:spPr>
          <a:xfrm>
            <a:off x="30209" y="1335731"/>
            <a:ext cx="3769703" cy="47493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42C86E7-64B4-8B4F-D5DE-02999161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71" y="1231694"/>
            <a:ext cx="1544127" cy="833683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30AAE34D-2F73-C000-16FA-63DED2F158D5}"/>
              </a:ext>
            </a:extLst>
          </p:cNvPr>
          <p:cNvGrpSpPr/>
          <p:nvPr/>
        </p:nvGrpSpPr>
        <p:grpSpPr>
          <a:xfrm>
            <a:off x="3903346" y="3460266"/>
            <a:ext cx="5623774" cy="2709774"/>
            <a:chOff x="0" y="1197604"/>
            <a:chExt cx="9869344" cy="4755471"/>
          </a:xfrm>
        </p:grpSpPr>
        <p:pic>
          <p:nvPicPr>
            <p:cNvPr id="11" name="Imagen 3" descr="Mapa&#10;&#10;Descripción generada automáticamente">
              <a:extLst>
                <a:ext uri="{FF2B5EF4-FFF2-40B4-BE49-F238E27FC236}">
                  <a16:creationId xmlns:a16="http://schemas.microsoft.com/office/drawing/2014/main" id="{71B813AA-0FA7-7312-9262-6A99313F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b="9554"/>
            <a:stretch/>
          </p:blipFill>
          <p:spPr>
            <a:xfrm>
              <a:off x="0" y="1197604"/>
              <a:ext cx="9143980" cy="4755471"/>
            </a:xfrm>
            <a:prstGeom prst="rect">
              <a:avLst/>
            </a:prstGeom>
          </p:spPr>
        </p:pic>
        <p:pic>
          <p:nvPicPr>
            <p:cNvPr id="12" name="Imagen 4" descr="Diagrama&#10;&#10;Descripción generada automáticamente">
              <a:extLst>
                <a:ext uri="{FF2B5EF4-FFF2-40B4-BE49-F238E27FC236}">
                  <a16:creationId xmlns:a16="http://schemas.microsoft.com/office/drawing/2014/main" id="{E8FD6EA6-D084-E6EC-9EFF-F49DEEF1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3557" y="5180911"/>
              <a:ext cx="547189" cy="542811"/>
            </a:xfrm>
            <a:prstGeom prst="rect">
              <a:avLst/>
            </a:prstGeom>
          </p:spPr>
        </p:pic>
        <p:pic>
          <p:nvPicPr>
            <p:cNvPr id="13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062F3537-1AF1-A775-7A7F-D59AC86B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1895" y="3287656"/>
              <a:ext cx="676329" cy="551208"/>
            </a:xfrm>
            <a:prstGeom prst="rect">
              <a:avLst/>
            </a:prstGeom>
          </p:spPr>
        </p:pic>
        <p:pic>
          <p:nvPicPr>
            <p:cNvPr id="14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C0B7AF77-CA71-595A-4F31-9952C671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9424" y="5171608"/>
              <a:ext cx="927981" cy="556757"/>
            </a:xfrm>
            <a:prstGeom prst="rect">
              <a:avLst/>
            </a:prstGeom>
          </p:spPr>
        </p:pic>
        <p:pic>
          <p:nvPicPr>
            <p:cNvPr id="15" name="Imagen 9" descr="Dibujo con letras blancas&#10;&#10;Descripción generada automáticamente">
              <a:extLst>
                <a:ext uri="{FF2B5EF4-FFF2-40B4-BE49-F238E27FC236}">
                  <a16:creationId xmlns:a16="http://schemas.microsoft.com/office/drawing/2014/main" id="{4539E1AD-B996-6640-3CF9-2F85A1C4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91895" y="1709187"/>
              <a:ext cx="1034896" cy="484413"/>
            </a:xfrm>
            <a:prstGeom prst="rect">
              <a:avLst/>
            </a:prstGeom>
          </p:spPr>
        </p:pic>
        <p:sp>
          <p:nvSpPr>
            <p:cNvPr id="16" name="Elipse 11">
              <a:extLst>
                <a:ext uri="{FF2B5EF4-FFF2-40B4-BE49-F238E27FC236}">
                  <a16:creationId xmlns:a16="http://schemas.microsoft.com/office/drawing/2014/main" id="{D658EA40-3821-62CE-03CC-0F8589B14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3646" y="2444516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2">
              <a:extLst>
                <a:ext uri="{FF2B5EF4-FFF2-40B4-BE49-F238E27FC236}">
                  <a16:creationId xmlns:a16="http://schemas.microsoft.com/office/drawing/2014/main" id="{9D615386-7F71-D0A4-7F5A-F053A69F1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474" y="2520050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cxnSp>
          <p:nvCxnSpPr>
            <p:cNvPr id="18" name="Conector recto de flecha 13">
              <a:extLst>
                <a:ext uri="{FF2B5EF4-FFF2-40B4-BE49-F238E27FC236}">
                  <a16:creationId xmlns:a16="http://schemas.microsoft.com/office/drawing/2014/main" id="{D871FBC3-54C6-3E92-4667-09719AC00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827" y="2672409"/>
              <a:ext cx="785462" cy="151088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Conector recto de flecha 14">
              <a:extLst>
                <a:ext uri="{FF2B5EF4-FFF2-40B4-BE49-F238E27FC236}">
                  <a16:creationId xmlns:a16="http://schemas.microsoft.com/office/drawing/2014/main" id="{BCDF4AB3-ED20-878A-B78E-8642AD808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5298" y="2317629"/>
              <a:ext cx="911014" cy="186566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ector recto de flecha 15">
              <a:extLst>
                <a:ext uri="{FF2B5EF4-FFF2-40B4-BE49-F238E27FC236}">
                  <a16:creationId xmlns:a16="http://schemas.microsoft.com/office/drawing/2014/main" id="{FA3CD970-74DE-67A1-5F0F-6DF80FC006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980" y="1989556"/>
              <a:ext cx="1102604" cy="493122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Conector recto de flecha 16">
              <a:extLst>
                <a:ext uri="{FF2B5EF4-FFF2-40B4-BE49-F238E27FC236}">
                  <a16:creationId xmlns:a16="http://schemas.microsoft.com/office/drawing/2014/main" id="{6B65332A-1923-6497-0ED2-CF5023E939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8108" y="2660506"/>
              <a:ext cx="594399" cy="54899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2" name="Imagen 17" descr="Logotipo&#10;&#10;Descripción generada automáticamente">
              <a:extLst>
                <a:ext uri="{FF2B5EF4-FFF2-40B4-BE49-F238E27FC236}">
                  <a16:creationId xmlns:a16="http://schemas.microsoft.com/office/drawing/2014/main" id="{81593B99-1E73-A880-87A7-D27BB8C1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7678" y="5378404"/>
              <a:ext cx="984017" cy="342438"/>
            </a:xfrm>
            <a:prstGeom prst="rect">
              <a:avLst/>
            </a:prstGeom>
          </p:spPr>
        </p:pic>
        <p:pic>
          <p:nvPicPr>
            <p:cNvPr id="23" name="Imagen 18" descr="Logotipo&#10;&#10;Descripción generada automáticamente">
              <a:extLst>
                <a:ext uri="{FF2B5EF4-FFF2-40B4-BE49-F238E27FC236}">
                  <a16:creationId xmlns:a16="http://schemas.microsoft.com/office/drawing/2014/main" id="{43D99A7A-7977-7058-4BE5-669835FA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5346" y="4766240"/>
              <a:ext cx="888681" cy="475733"/>
            </a:xfrm>
            <a:prstGeom prst="rect">
              <a:avLst/>
            </a:prstGeom>
          </p:spPr>
        </p:pic>
        <p:sp>
          <p:nvSpPr>
            <p:cNvPr id="24" name="Elipse 19">
              <a:extLst>
                <a:ext uri="{FF2B5EF4-FFF2-40B4-BE49-F238E27FC236}">
                  <a16:creationId xmlns:a16="http://schemas.microsoft.com/office/drawing/2014/main" id="{46A66BBC-E614-4406-F3DE-C62644CAD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6359" y="2399837"/>
              <a:ext cx="130333" cy="1303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pic>
          <p:nvPicPr>
            <p:cNvPr id="25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BCA59456-BFED-7660-F9C3-2B7DDF967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11937" y="2882140"/>
              <a:ext cx="679917" cy="665604"/>
            </a:xfrm>
            <a:prstGeom prst="rect">
              <a:avLst/>
            </a:prstGeom>
          </p:spPr>
        </p:pic>
        <p:cxnSp>
          <p:nvCxnSpPr>
            <p:cNvPr id="26" name="Conector recto de flecha 21">
              <a:extLst>
                <a:ext uri="{FF2B5EF4-FFF2-40B4-BE49-F238E27FC236}">
                  <a16:creationId xmlns:a16="http://schemas.microsoft.com/office/drawing/2014/main" id="{A3D3158E-588D-BEF0-684C-C157206912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4948" y="2499860"/>
              <a:ext cx="409580" cy="330238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Elipse 37">
              <a:extLst>
                <a:ext uri="{FF2B5EF4-FFF2-40B4-BE49-F238E27FC236}">
                  <a16:creationId xmlns:a16="http://schemas.microsoft.com/office/drawing/2014/main" id="{F6E6C409-6546-02B9-6E15-085EA04BA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7597" y="2191423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Elipse 39">
              <a:extLst>
                <a:ext uri="{FF2B5EF4-FFF2-40B4-BE49-F238E27FC236}">
                  <a16:creationId xmlns:a16="http://schemas.microsoft.com/office/drawing/2014/main" id="{CE71157E-2FA4-073E-7DFE-ABFAB9603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3077" y="2551691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9" name="Imagen 42" descr="Dibujo con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B1DBB354-FF5A-30E1-1542-97A470446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5763" y="4296858"/>
              <a:ext cx="1167847" cy="364952"/>
            </a:xfrm>
            <a:prstGeom prst="rect">
              <a:avLst/>
            </a:prstGeom>
          </p:spPr>
        </p:pic>
        <p:pic>
          <p:nvPicPr>
            <p:cNvPr id="30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35493652-2988-EFAE-28F7-44EEFD95B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90648" y="4272646"/>
              <a:ext cx="708777" cy="778329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B5160F5-DE27-F496-15E5-592B21038BE1}"/>
                </a:ext>
              </a:extLst>
            </p:cNvPr>
            <p:cNvSpPr txBox="1"/>
            <p:nvPr/>
          </p:nvSpPr>
          <p:spPr>
            <a:xfrm>
              <a:off x="7417605" y="5065423"/>
              <a:ext cx="2451739" cy="81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rgbClr val="FF0000"/>
                  </a:solidFill>
                </a:rPr>
                <a:t>Running</a:t>
              </a:r>
            </a:p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 err="1">
                  <a:solidFill>
                    <a:srgbClr val="33CC33"/>
                  </a:solidFill>
                </a:rPr>
                <a:t>Planned</a:t>
              </a:r>
              <a:endParaRPr lang="it-IT" sz="1200" dirty="0">
                <a:solidFill>
                  <a:srgbClr val="33CC33"/>
                </a:solidFill>
              </a:endParaRPr>
            </a:p>
          </p:txBody>
        </p:sp>
        <p:sp>
          <p:nvSpPr>
            <p:cNvPr id="32" name="Elipse 22">
              <a:extLst>
                <a:ext uri="{FF2B5EF4-FFF2-40B4-BE49-F238E27FC236}">
                  <a16:creationId xmlns:a16="http://schemas.microsoft.com/office/drawing/2014/main" id="{29720259-EB62-7DC7-2569-AB826BD8B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4485" y="2058621"/>
              <a:ext cx="130333" cy="1303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3" name="Conector recto de flecha 23">
              <a:extLst>
                <a:ext uri="{FF2B5EF4-FFF2-40B4-BE49-F238E27FC236}">
                  <a16:creationId xmlns:a16="http://schemas.microsoft.com/office/drawing/2014/main" id="{E1BAF996-87A3-C54D-55D4-1CB8B87A0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374" y="1658853"/>
              <a:ext cx="802742" cy="414600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4" name="Imagen 24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F98BB1D5-CEF6-C987-2EC7-01BA1544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03393" y="1221983"/>
              <a:ext cx="1751391" cy="4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2711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A71AF7-E2D6-4BF4-0818-483F349114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10943" r="15011" b="44277"/>
          <a:stretch/>
        </p:blipFill>
        <p:spPr>
          <a:xfrm>
            <a:off x="0" y="2270616"/>
            <a:ext cx="4751437" cy="36298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93D3B54-47C9-29BA-FF6F-A7D7F5E7D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162" y="920055"/>
            <a:ext cx="3355675" cy="1193008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ExoHad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topical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collaboration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4751437" y="2343162"/>
            <a:ext cx="431636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2023 by DoE as a Topical Collaboration in Nuclear Physics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Aims at exploring all aspects of exotics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(= hybrids at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GlueX</a:t>
            </a:r>
            <a:r>
              <a:rPr lang="en-US" b="0" i="0" dirty="0">
                <a:effectLst/>
                <a:latin typeface="Arial" panose="020B0604020202020204" pitchFamily="34" charset="0"/>
              </a:rPr>
              <a:t>)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effectLst/>
                <a:latin typeface="Arial" panose="020B0604020202020204" pitchFamily="34" charset="0"/>
              </a:rPr>
              <a:t>from predictions within lattice QCD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effectLst/>
                <a:latin typeface="Arial" panose="020B0604020202020204" pitchFamily="34" charset="0"/>
              </a:rPr>
              <a:t>through reliable extraction of their existence and properties from experimental data,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effectLst/>
                <a:latin typeface="Arial" panose="020B0604020202020204" pitchFamily="34" charset="0"/>
              </a:rPr>
              <a:t>to descriptions of their structure within phenomenological models.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4334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(4140)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(4000)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DD8792-82BA-5748-5702-8328B32B4F47}"/>
              </a:ext>
            </a:extLst>
          </p:cNvPr>
          <p:cNvSpPr txBox="1"/>
          <p:nvPr/>
        </p:nvSpPr>
        <p:spPr>
          <a:xfrm>
            <a:off x="5279366" y="5135791"/>
            <a:ext cx="3700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Pretty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narrow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in the </a:t>
            </a:r>
            <a:r>
              <a:rPr lang="it-IT" dirty="0" err="1"/>
              <a:t>vicinity</a:t>
            </a:r>
            <a:r>
              <a:rPr lang="it-IT" dirty="0"/>
              <a:t> of some open </a:t>
            </a:r>
            <a:r>
              <a:rPr lang="it-IT" dirty="0" err="1"/>
              <a:t>flavor</a:t>
            </a:r>
            <a:r>
              <a:rPr lang="it-IT" dirty="0"/>
              <a:t> </a:t>
            </a:r>
            <a:r>
              <a:rPr lang="it-IT" dirty="0" err="1"/>
              <a:t>threshold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flowchart(s)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Analysis tools in searching for resonances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flowchart(s)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generic amplitudes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Analysis tools in searching for resonances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Photoproduction</a:t>
            </a:r>
            <a:r>
              <a:rPr lang="it-IT" sz="3600" dirty="0"/>
              <a:t> of XYZ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Multiscale system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1.5 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∼0.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Systematically integrate</a:t>
                </a:r>
                <a:br>
                  <a:rPr lang="it-IT" dirty="0"/>
                </a:br>
                <a:r>
                  <a:rPr lang="it-IT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pNRQCD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Factorization (to be proved)</a:t>
            </a:r>
            <a:br>
              <a:rPr lang="it-IT" dirty="0"/>
            </a:br>
            <a:r>
              <a:rPr lang="it-IT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many production channels,</a:t>
            </a:r>
            <a:br>
              <a:rPr lang="it-IT" dirty="0"/>
            </a:br>
            <a:r>
              <a:rPr lang="it-IT" dirty="0"/>
              <a:t>some known puzzles (polarizations)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pion</a:t>
            </a:r>
            <a:r>
              <a:rPr lang="it-IT" sz="3600" dirty="0"/>
              <a:t> ex)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93AF-2240-B561-FE49-9B9C91A6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6651DF3E-160E-DF78-7D7B-20DDA9FFCBB0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vector</a:t>
            </a:r>
            <a:r>
              <a:rPr lang="it-IT" sz="3600" dirty="0"/>
              <a:t>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590F3D-A68C-9B49-BEEE-695D8238896E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28720C-0057-BA2E-484F-9FFB29AC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PDFs </a:t>
                </a:r>
                <a:r>
                  <a:rPr lang="it-IT" sz="1758" dirty="0" err="1"/>
                  <a:t>encode</a:t>
                </a:r>
                <a:r>
                  <a:rPr lang="it-IT" sz="1758" dirty="0"/>
                  <a:t> the information </a:t>
                </a:r>
                <a:r>
                  <a:rPr lang="it-IT" sz="1758" dirty="0" err="1"/>
                  <a:t>about</a:t>
                </a:r>
                <a:r>
                  <a:rPr lang="it-IT" sz="1758" dirty="0"/>
                  <a:t>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inclusive scattering </a:t>
                </a:r>
                <a:br>
                  <a:rPr lang="en-US" sz="1758" dirty="0"/>
                </a:br>
                <a:r>
                  <a:rPr lang="en-US" sz="1758" dirty="0"/>
                  <a:t>for different photon polarizations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Using VMD, one can infer the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and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inclusive cross sections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We use the </a:t>
                </a:r>
                <a:r>
                  <a:rPr lang="en-US" sz="1758" dirty="0" err="1"/>
                  <a:t>pheno</a:t>
                </a:r>
                <a:r>
                  <a:rPr lang="en-US" sz="1758" dirty="0"/>
                  <a:t> parametrization by Christy and </a:t>
                </a:r>
                <a:r>
                  <a:rPr lang="en-US" sz="1758" dirty="0" err="1"/>
                  <a:t>Bosted</a:t>
                </a:r>
                <a:r>
                  <a:rPr lang="en-US" sz="1758" dirty="0"/>
                  <a:t> in the resonance region</a:t>
                </a:r>
              </a:p>
              <a:p>
                <a:pPr algn="r">
                  <a:buClr>
                    <a:srgbClr val="C00000"/>
                  </a:buClr>
                  <a:buSzPct val="145000"/>
                  <a:defRPr sz="2500" b="0"/>
                </a:pPr>
                <a:r>
                  <a:rPr lang="en-US" sz="1758" dirty="0">
                    <a:solidFill>
                      <a:schemeClr val="accent1"/>
                    </a:solidFill>
                  </a:rPr>
                  <a:t>D. </a:t>
                </a:r>
                <a:r>
                  <a:rPr lang="en-US" sz="1758" dirty="0" err="1">
                    <a:solidFill>
                      <a:schemeClr val="accent1"/>
                    </a:solidFill>
                  </a:rPr>
                  <a:t>Winney</a:t>
                </a:r>
                <a:r>
                  <a:rPr lang="en-US" sz="1758" dirty="0">
                    <a:solidFill>
                      <a:schemeClr val="accent1"/>
                    </a:solidFill>
                  </a:rPr>
                  <a:t>, AP et al., to appear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r="-1149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BEE2BCE-1131-8D11-2CF0-87C4CD25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/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oogle Shape;544;p42">
            <a:extLst>
              <a:ext uri="{FF2B5EF4-FFF2-40B4-BE49-F238E27FC236}">
                <a16:creationId xmlns:a16="http://schemas.microsoft.com/office/drawing/2014/main" id="{E8632D27-2319-DA5A-A2E6-B03644CCE769}"/>
              </a:ext>
            </a:extLst>
          </p:cNvPr>
          <p:cNvGrpSpPr/>
          <p:nvPr/>
        </p:nvGrpSpPr>
        <p:grpSpPr>
          <a:xfrm>
            <a:off x="4901245" y="2736073"/>
            <a:ext cx="3497875" cy="3338107"/>
            <a:chOff x="1674798" y="1153232"/>
            <a:chExt cx="4784674" cy="4503725"/>
          </a:xfrm>
        </p:grpSpPr>
        <p:pic>
          <p:nvPicPr>
            <p:cNvPr id="10" name="Google Shape;545;p42">
              <a:extLst>
                <a:ext uri="{FF2B5EF4-FFF2-40B4-BE49-F238E27FC236}">
                  <a16:creationId xmlns:a16="http://schemas.microsoft.com/office/drawing/2014/main" id="{A0C8F10C-8879-63C8-47E3-D092E3D35A0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74798" y="1153232"/>
              <a:ext cx="4784674" cy="450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546;p42">
              <a:extLst>
                <a:ext uri="{FF2B5EF4-FFF2-40B4-BE49-F238E27FC236}">
                  <a16:creationId xmlns:a16="http://schemas.microsoft.com/office/drawing/2014/main" id="{CF8604D5-5368-BF94-15E9-01D327886C51}"/>
                </a:ext>
              </a:extLst>
            </p:cNvPr>
            <p:cNvSpPr txBox="1"/>
            <p:nvPr/>
          </p:nvSpPr>
          <p:spPr>
            <a:xfrm>
              <a:off x="4198089" y="3269115"/>
              <a:ext cx="16215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1" dirty="0">
                  <a:solidFill>
                    <a:schemeClr val="accent3"/>
                  </a:solidFill>
                </a:rPr>
                <a:t>Exclusive alone </a:t>
              </a:r>
              <a:endParaRPr sz="1100" b="1" dirty="0">
                <a:solidFill>
                  <a:schemeClr val="accent3"/>
                </a:solidFill>
              </a:endParaRPr>
            </a:p>
          </p:txBody>
        </p:sp>
        <p:cxnSp>
          <p:nvCxnSpPr>
            <p:cNvPr id="14" name="Google Shape;547;p42">
              <a:extLst>
                <a:ext uri="{FF2B5EF4-FFF2-40B4-BE49-F238E27FC236}">
                  <a16:creationId xmlns:a16="http://schemas.microsoft.com/office/drawing/2014/main" id="{01721B90-55A6-60C1-07E8-E72BB60F4B57}"/>
                </a:ext>
              </a:extLst>
            </p:cNvPr>
            <p:cNvCxnSpPr/>
            <p:nvPr/>
          </p:nvCxnSpPr>
          <p:spPr>
            <a:xfrm rot="10800000" flipH="1">
              <a:off x="5225583" y="3077664"/>
              <a:ext cx="286200" cy="2565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548;p42">
              <a:extLst>
                <a:ext uri="{FF2B5EF4-FFF2-40B4-BE49-F238E27FC236}">
                  <a16:creationId xmlns:a16="http://schemas.microsoft.com/office/drawing/2014/main" id="{5C91471F-E117-C6DC-55EB-72FAC6E1B43C}"/>
                </a:ext>
              </a:extLst>
            </p:cNvPr>
            <p:cNvCxnSpPr/>
            <p:nvPr/>
          </p:nvCxnSpPr>
          <p:spPr>
            <a:xfrm>
              <a:off x="4728879" y="3692134"/>
              <a:ext cx="236100" cy="1350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16908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How to </a:t>
            </a:r>
            <a:r>
              <a:rPr lang="it-IT" sz="3600" b="0" dirty="0" err="1"/>
              <a:t>interpret</a:t>
            </a:r>
            <a:r>
              <a:rPr lang="it-IT" sz="3600" b="0" dirty="0"/>
              <a:t> </a:t>
            </a:r>
            <a:r>
              <a:rPr lang="it-IT" sz="3600" b="0" dirty="0" err="1"/>
              <a:t>this</a:t>
            </a:r>
            <a:r>
              <a:rPr lang="it-IT" sz="3600" b="0" dirty="0"/>
              <a:t>?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0CA7C5-0289-B01F-8B23-58C9A248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06" y="1426128"/>
            <a:ext cx="1328637" cy="797182"/>
          </a:xfrm>
          <a:prstGeom prst="rect">
            <a:avLst/>
          </a:prstGeom>
        </p:spPr>
      </p:pic>
      <p:sp>
        <p:nvSpPr>
          <p:cNvPr id="9" name="Down Arrow 6">
            <a:extLst>
              <a:ext uri="{FF2B5EF4-FFF2-40B4-BE49-F238E27FC236}">
                <a16:creationId xmlns:a16="http://schemas.microsoft.com/office/drawing/2014/main" id="{C1786681-4F7A-E94C-C24C-7C8C3B1B5888}"/>
              </a:ext>
            </a:extLst>
          </p:cNvPr>
          <p:cNvSpPr/>
          <p:nvPr/>
        </p:nvSpPr>
        <p:spPr>
          <a:xfrm>
            <a:off x="810107" y="2352550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07A443E-391E-E24F-6D1F-B5080201C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" y="2820344"/>
            <a:ext cx="1343978" cy="99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/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97">
            <a:extLst>
              <a:ext uri="{FF2B5EF4-FFF2-40B4-BE49-F238E27FC236}">
                <a16:creationId xmlns:a16="http://schemas.microsoft.com/office/drawing/2014/main" id="{6F4AFEB2-E0D9-DD4D-2069-4DFF8996F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8236" y="4416618"/>
            <a:ext cx="1343977" cy="972159"/>
          </a:xfrm>
          <a:prstGeom prst="rect">
            <a:avLst/>
          </a:prstGeom>
        </p:spPr>
      </p:pic>
      <p:sp>
        <p:nvSpPr>
          <p:cNvPr id="19" name="Down Arrow 6">
            <a:extLst>
              <a:ext uri="{FF2B5EF4-FFF2-40B4-BE49-F238E27FC236}">
                <a16:creationId xmlns:a16="http://schemas.microsoft.com/office/drawing/2014/main" id="{AE5781D8-F48C-9414-B0CD-30F78D234B6D}"/>
              </a:ext>
            </a:extLst>
          </p:cNvPr>
          <p:cNvSpPr/>
          <p:nvPr/>
        </p:nvSpPr>
        <p:spPr>
          <a:xfrm>
            <a:off x="810107" y="3948824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97">
            <a:extLst>
              <a:ext uri="{FF2B5EF4-FFF2-40B4-BE49-F238E27FC236}">
                <a16:creationId xmlns:a16="http://schemas.microsoft.com/office/drawing/2014/main" id="{700BCB04-74A1-FBB1-E922-FC692BD95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7383392" y="4400299"/>
            <a:ext cx="1328400" cy="960892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9B142D0-61C2-96BB-24DB-C302A480F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7383392" y="1328800"/>
            <a:ext cx="1328400" cy="102375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E7165FAE-FE7B-1E77-1D2F-F15A02E55E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7383392" y="2959860"/>
            <a:ext cx="1328400" cy="833130"/>
          </a:xfrm>
          <a:prstGeom prst="rect">
            <a:avLst/>
          </a:prstGeom>
        </p:spPr>
      </p:pic>
      <p:sp>
        <p:nvSpPr>
          <p:cNvPr id="23" name="Down Arrow 6">
            <a:extLst>
              <a:ext uri="{FF2B5EF4-FFF2-40B4-BE49-F238E27FC236}">
                <a16:creationId xmlns:a16="http://schemas.microsoft.com/office/drawing/2014/main" id="{25C884A9-B5A1-6574-7F6B-3E16562D83EA}"/>
              </a:ext>
            </a:extLst>
          </p:cNvPr>
          <p:cNvSpPr/>
          <p:nvPr/>
        </p:nvSpPr>
        <p:spPr>
          <a:xfrm flipV="1">
            <a:off x="7747475" y="248692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C1673032-59D0-4A62-666F-C070398C9409}"/>
              </a:ext>
            </a:extLst>
          </p:cNvPr>
          <p:cNvSpPr/>
          <p:nvPr/>
        </p:nvSpPr>
        <p:spPr>
          <a:xfrm flipV="1">
            <a:off x="7747475" y="392736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2091AD-91D2-9498-1E06-9F1B05FEC44C}"/>
              </a:ext>
            </a:extLst>
          </p:cNvPr>
          <p:cNvSpPr txBox="1"/>
          <p:nvPr/>
        </p:nvSpPr>
        <p:spPr>
          <a:xfrm>
            <a:off x="2761351" y="1774385"/>
            <a:ext cx="4014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Top-down: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study models,</a:t>
            </a:r>
            <a:br>
              <a:rPr lang="it-IT" sz="2400" dirty="0"/>
            </a:br>
            <a:r>
              <a:rPr lang="it-IT" sz="2400" dirty="0"/>
              <a:t>and </a:t>
            </a:r>
            <a:r>
              <a:rPr lang="it-IT" sz="2400" dirty="0" err="1"/>
              <a:t>verify</a:t>
            </a:r>
            <a:r>
              <a:rPr lang="it-IT" sz="2400" dirty="0"/>
              <a:t> </a:t>
            </a:r>
            <a:r>
              <a:rPr lang="it-IT" sz="2400" dirty="0" err="1"/>
              <a:t>predictions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Bottom-up: </a:t>
            </a:r>
            <a:r>
              <a:rPr lang="it-IT" sz="2400" dirty="0" err="1"/>
              <a:t>you</a:t>
            </a:r>
            <a:r>
              <a:rPr lang="it-IT" sz="2400" dirty="0"/>
              <a:t> study data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dirty="0" err="1"/>
              <a:t>lineshapes</a:t>
            </a:r>
            <a:r>
              <a:rPr lang="it-IT" sz="2400" dirty="0"/>
              <a:t>), and </a:t>
            </a:r>
            <a:r>
              <a:rPr lang="it-IT" sz="2400" dirty="0" err="1"/>
              <a:t>try</a:t>
            </a:r>
            <a:r>
              <a:rPr lang="it-IT" sz="2400" dirty="0"/>
              <a:t> and </a:t>
            </a:r>
            <a:r>
              <a:rPr lang="it-IT" sz="2400" dirty="0" err="1"/>
              <a:t>infer</a:t>
            </a:r>
            <a:r>
              <a:rPr lang="it-IT" sz="2400" dirty="0"/>
              <a:t> the </a:t>
            </a:r>
            <a:r>
              <a:rPr lang="it-IT" sz="2400" dirty="0" err="1"/>
              <a:t>physics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59041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</a:t>
                </a:r>
                <a:r>
                  <a:rPr lang="it-IT" sz="1758" dirty="0" err="1"/>
                  <a:t>pion-nucleon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r>
                  <a:rPr lang="it-IT" sz="1758" dirty="0"/>
                  <a:t>,</a:t>
                </a:r>
                <a:br>
                  <a:rPr lang="it-IT" sz="1758" dirty="0"/>
                </a:br>
                <a:r>
                  <a:rPr lang="it-IT" sz="1758" dirty="0"/>
                  <a:t>or </a:t>
                </a:r>
                <a:r>
                  <a:rPr lang="it-IT" sz="1758" dirty="0" err="1"/>
                  <a:t>encoded</a:t>
                </a:r>
                <a:r>
                  <a:rPr lang="it-IT" sz="1758" dirty="0"/>
                  <a:t> in the </a:t>
                </a:r>
                <a:r>
                  <a:rPr lang="it-IT" sz="1758" dirty="0" err="1"/>
                  <a:t>PDFs</a:t>
                </a:r>
                <a:r>
                  <a:rPr lang="it-IT" sz="1758" dirty="0"/>
                  <a:t> </a:t>
                </a:r>
                <a:r>
                  <a:rPr lang="it-IT" sz="1758" dirty="0" err="1"/>
                  <a:t>at</a:t>
                </a:r>
                <a:r>
                  <a:rPr lang="it-IT" sz="1758" dirty="0"/>
                  <a:t> large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758" dirty="0"/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oogle Shape;523;p40">
            <a:extLst>
              <a:ext uri="{FF2B5EF4-FFF2-40B4-BE49-F238E27FC236}">
                <a16:creationId xmlns:a16="http://schemas.microsoft.com/office/drawing/2014/main" id="{DAC6E285-3940-535C-3C10-39D32A93E1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0000"/>
          <a:stretch/>
        </p:blipFill>
        <p:spPr>
          <a:xfrm>
            <a:off x="5922888" y="2938773"/>
            <a:ext cx="3097256" cy="295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4;p40">
            <a:extLst>
              <a:ext uri="{FF2B5EF4-FFF2-40B4-BE49-F238E27FC236}">
                <a16:creationId xmlns:a16="http://schemas.microsoft.com/office/drawing/2014/main" id="{164B7AAF-B6AD-07B2-E894-78C7A4C1E5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9695" y="2945350"/>
            <a:ext cx="3097256" cy="29261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/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D3E59-CC54-684D-F109-2F81217C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E47F2F2D-9E9E-A3DE-DE77-C7CAB38DEE5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pion</a:t>
            </a:r>
            <a:r>
              <a:rPr lang="it-IT" sz="3600" dirty="0"/>
              <a:t>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0899FF-A876-B1A9-C402-245158B4AB1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52A34E-865D-C059-F94C-DC021799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5F944F6C-0B87-1216-7086-ABCACBD1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798AE65-4F91-8B9A-1382-EDA9BD77E5A2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7AF1E9-C334-BB1F-E0B4-F90F047DD4EC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B5667A-D47B-A2A7-A113-7726A98FD7BC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3642B5-7C4E-62B8-CA30-C5853EC72C3C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416A905-BC27-A8BA-A480-90CDACED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45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92C9-2DB0-E2E7-EAB8-ECE37645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AB57411B-CF07-7785-2F6C-DA71ABB643A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defense of VMD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BC7C8E-2EB2-FB64-4272-FA8914FA07D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73343009-5155-A352-9F53-70640F6C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/>
              <p:nvPr/>
            </p:nvSpPr>
            <p:spPr>
              <a:xfrm>
                <a:off x="146649" y="1130993"/>
                <a:ext cx="8298611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weak point of the whole approach is the use of VMD</a:t>
                </a:r>
                <a:br>
                  <a:rPr lang="en-US" dirty="0"/>
                </a:br>
                <a:r>
                  <a:rPr lang="en-US" dirty="0"/>
                  <a:t>While in the light sector it works reasonably, for heavy states is not justified</a:t>
                </a:r>
                <a:br>
                  <a:rPr lang="en-US" dirty="0"/>
                </a:br>
                <a:r>
                  <a:rPr lang="en-US" dirty="0"/>
                  <a:t>There are hints that it fails badly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photoproduction The X(3872) observed in purely hadronic and photonic modes gives us unique clue to efficacy of VMD</a:t>
                </a:r>
              </a:p>
              <a:p>
                <a:endParaRPr lang="en-US" dirty="0"/>
              </a:p>
              <a:p>
                <a:r>
                  <a:rPr lang="en-US" dirty="0"/>
                  <a:t>Belle extracted the coupling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that can be compared with the VMD predictions </a:t>
                </a:r>
                <a:br>
                  <a:rPr lang="en-US" dirty="0"/>
                </a:b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1130993"/>
                <a:ext cx="8298611" cy="2308324"/>
              </a:xfrm>
              <a:prstGeom prst="rect">
                <a:avLst/>
              </a:prstGeom>
              <a:blipFill>
                <a:blip r:embed="rId3"/>
                <a:stretch>
                  <a:fillRect l="-588" t="-1587" b="-3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oogle Shape;469;p36">
            <a:extLst>
              <a:ext uri="{FF2B5EF4-FFF2-40B4-BE49-F238E27FC236}">
                <a16:creationId xmlns:a16="http://schemas.microsoft.com/office/drawing/2014/main" id="{081DC8A8-706C-2EA7-CABB-E140E102E9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81" y="4442604"/>
            <a:ext cx="3344812" cy="113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77;p37">
            <a:extLst>
              <a:ext uri="{FF2B5EF4-FFF2-40B4-BE49-F238E27FC236}">
                <a16:creationId xmlns:a16="http://schemas.microsoft.com/office/drawing/2014/main" id="{12402363-7122-5F2F-6171-1F30FFCD9F5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809" y="2997642"/>
            <a:ext cx="3570809" cy="33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E1A3AC-D0C9-09B1-1DA1-60DD2ADCFC57}"/>
              </a:ext>
            </a:extLst>
          </p:cNvPr>
          <p:cNvSpPr txBox="1"/>
          <p:nvPr/>
        </p:nvSpPr>
        <p:spPr>
          <a:xfrm>
            <a:off x="6409426" y="5063423"/>
            <a:ext cx="21307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Dashed</a:t>
            </a:r>
            <a:endParaRPr lang="it-IT" dirty="0"/>
          </a:p>
          <a:p>
            <a:pPr algn="r"/>
            <a:r>
              <a:rPr lang="it-IT" dirty="0"/>
              <a:t>VMD Solid</a:t>
            </a:r>
          </a:p>
        </p:txBody>
      </p:sp>
    </p:spTree>
    <p:extLst>
      <p:ext uri="{BB962C8B-B14F-4D97-AF65-F5344CB8AC3E}">
        <p14:creationId xmlns:p14="http://schemas.microsoft.com/office/powerpoint/2010/main" val="3061244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294857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2700068" cy="14715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2913385" y="1343138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268083" y="2237911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32B043-3090-7203-66A7-16B9B896C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02" y="3429000"/>
            <a:ext cx="5479102" cy="12492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988916-CAAA-3139-1AE7-5B6E8EFFE3A4}"/>
              </a:ext>
            </a:extLst>
          </p:cNvPr>
          <p:cNvSpPr txBox="1"/>
          <p:nvPr/>
        </p:nvSpPr>
        <p:spPr>
          <a:xfrm>
            <a:off x="232913" y="4944069"/>
            <a:ext cx="93769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it-IT" sz="2200" dirty="0"/>
              <a:t>A </a:t>
            </a:r>
            <a:r>
              <a:rPr lang="it-IT" sz="2200" dirty="0" err="1"/>
              <a:t>unitary</a:t>
            </a:r>
            <a:r>
              <a:rPr lang="it-IT" sz="2200" dirty="0"/>
              <a:t> </a:t>
            </a:r>
            <a:r>
              <a:rPr lang="it-IT" sz="2200" dirty="0" err="1"/>
              <a:t>reanalysis</a:t>
            </a:r>
            <a:r>
              <a:rPr lang="it-IT" sz="2200" dirty="0"/>
              <a:t> of </a:t>
            </a:r>
            <a:r>
              <a:rPr lang="it-IT" sz="2200" dirty="0" err="1"/>
              <a:t>recent</a:t>
            </a:r>
            <a:r>
              <a:rPr lang="it-IT" sz="2200" dirty="0"/>
              <a:t> </a:t>
            </a:r>
            <a:r>
              <a:rPr lang="it-IT" sz="2200" dirty="0" err="1"/>
              <a:t>GlueX</a:t>
            </a:r>
            <a:r>
              <a:rPr lang="it-IT" sz="2200" dirty="0"/>
              <a:t> and Hall-C data </a:t>
            </a:r>
            <a:r>
              <a:rPr lang="it-IT" sz="2200" dirty="0" err="1"/>
              <a:t>suggests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: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err="1"/>
              <a:t>factorization</a:t>
            </a:r>
            <a:r>
              <a:rPr lang="it-IT" sz="2200" dirty="0"/>
              <a:t>-breaking open charm intermediate </a:t>
            </a:r>
            <a:r>
              <a:rPr lang="it-IT" sz="2200" dirty="0" err="1"/>
              <a:t>states</a:t>
            </a:r>
            <a:r>
              <a:rPr lang="it-IT" sz="2200" dirty="0"/>
              <a:t> are </a:t>
            </a:r>
            <a:r>
              <a:rPr lang="it-IT" sz="2200" dirty="0" err="1"/>
              <a:t>sizeable</a:t>
            </a:r>
            <a:endParaRPr lang="it-IT" sz="2200" dirty="0"/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err="1"/>
              <a:t>predictions</a:t>
            </a:r>
            <a:r>
              <a:rPr lang="it-IT" sz="2200" dirty="0"/>
              <a:t> of VMD </a:t>
            </a:r>
            <a:r>
              <a:rPr lang="it-IT" sz="2200" dirty="0" err="1"/>
              <a:t>might</a:t>
            </a:r>
            <a:r>
              <a:rPr lang="it-IT" sz="2200" dirty="0"/>
              <a:t> be off by </a:t>
            </a:r>
            <a:r>
              <a:rPr lang="it-IT" sz="2200" dirty="0" err="1"/>
              <a:t>orders</a:t>
            </a:r>
            <a:r>
              <a:rPr lang="it-IT" sz="2200" dirty="0"/>
              <a:t> of </a:t>
            </a:r>
            <a:r>
              <a:rPr lang="it-IT" sz="2200" dirty="0" err="1"/>
              <a:t>magnitude</a:t>
            </a:r>
            <a:endParaRPr lang="it-IT" sz="2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95BD47-194C-24C6-0338-C97D256BB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353" y="2422642"/>
            <a:ext cx="3263745" cy="2322797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CCAFB58-FB10-4707-CF6A-947AD7455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462" y="3124795"/>
            <a:ext cx="538203" cy="18675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02A368-5C8C-511B-70DE-0E16C25DCDEF}"/>
              </a:ext>
            </a:extLst>
          </p:cNvPr>
          <p:cNvSpPr txBox="1"/>
          <p:nvPr/>
        </p:nvSpPr>
        <p:spPr>
          <a:xfrm>
            <a:off x="5116903" y="964131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PRD108, 054018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9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PPNP127,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1631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55EB838-0E56-AFA5-8ED3-C5C916DD1F86}"/>
              </a:ext>
            </a:extLst>
          </p:cNvPr>
          <p:cNvSpPr/>
          <p:nvPr/>
        </p:nvSpPr>
        <p:spPr>
          <a:xfrm>
            <a:off x="284672" y="2518912"/>
            <a:ext cx="3323523" cy="664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8203F7-D9FB-B6CC-8078-9E3139D38813}"/>
              </a:ext>
            </a:extLst>
          </p:cNvPr>
          <p:cNvSpPr txBox="1"/>
          <p:nvPr/>
        </p:nvSpPr>
        <p:spPr>
          <a:xfrm>
            <a:off x="2915728" y="3038835"/>
            <a:ext cx="225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Highly off-shell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t-</a:t>
            </a:r>
            <a:r>
              <a:rPr lang="it-IT" dirty="0" err="1">
                <a:solidFill>
                  <a:srgbClr val="FF0000"/>
                </a:solidFill>
              </a:rPr>
              <a:t>channel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propagators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arXiv:2304.03845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8068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arXiv:2305.01449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arXiv:2305.01449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XYZ and 𝐽/𝜓 photoproduction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Functional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methods</a:t>
            </a:r>
            <a:r>
              <a:rPr lang="it-IT" dirty="0">
                <a:solidFill>
                  <a:schemeClr val="tx1"/>
                </a:solidFill>
              </a:rPr>
              <a:t>, Coulomb gauge,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 err="1">
                <a:solidFill>
                  <a:schemeClr val="tx1"/>
                </a:solidFill>
              </a:rPr>
              <a:t>Holography</a:t>
            </a:r>
            <a:r>
              <a:rPr lang="it-IT" dirty="0">
                <a:solidFill>
                  <a:schemeClr val="tx1"/>
                </a:solidFill>
              </a:rPr>
              <a:t>, large-N QCD, Sum Rules…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Bound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virtual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CCC685B-F443-0CEE-99C1-F5DFAD84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" y="1450013"/>
            <a:ext cx="3801005" cy="379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/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FE308-3064-42C6-6216-6DA921436819}"/>
              </a:ext>
            </a:extLst>
          </p:cNvPr>
          <p:cNvSpPr txBox="1"/>
          <p:nvPr/>
        </p:nvSpPr>
        <p:spPr>
          <a:xfrm>
            <a:off x="4154213" y="1383562"/>
            <a:ext cx="45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close to </a:t>
            </a:r>
            <a:r>
              <a:rPr lang="it-IT" sz="2400" dirty="0" err="1"/>
              <a:t>threshold</a:t>
            </a:r>
            <a:r>
              <a:rPr lang="it-IT" sz="2400" dirty="0"/>
              <a:t> can be </a:t>
            </a:r>
            <a:r>
              <a:rPr lang="it-IT" sz="2400" dirty="0" err="1"/>
              <a:t>expanded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/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scattering </a:t>
                </a:r>
                <a:r>
                  <a:rPr lang="it-IT" sz="2400" dirty="0" err="1"/>
                  <a:t>length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effective</a:t>
                </a:r>
                <a:r>
                  <a:rPr lang="it-IT" sz="2400" dirty="0"/>
                  <a:t> range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sign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controls </a:t>
                </a:r>
                <a:r>
                  <a:rPr lang="it-IT" sz="2400" dirty="0" err="1"/>
                  <a:t>whether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or </a:t>
                </a:r>
                <a:r>
                  <a:rPr lang="it-IT" sz="2400" dirty="0" err="1"/>
                  <a:t>virtual</a:t>
                </a:r>
                <a:r>
                  <a:rPr lang="it-IT" sz="2400" dirty="0"/>
                  <a:t> state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blipFill>
                <a:blip r:embed="rId5"/>
                <a:stretch>
                  <a:fillRect l="-2016" t="-2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02AC9C-20EA-921D-8492-ED64C3C737B9}"/>
              </a:ext>
            </a:extLst>
          </p:cNvPr>
          <p:cNvSpPr txBox="1"/>
          <p:nvPr/>
        </p:nvSpPr>
        <p:spPr>
          <a:xfrm>
            <a:off x="9168" y="5289772"/>
            <a:ext cx="3942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Matuschek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i="1" dirty="0">
                <a:solidFill>
                  <a:schemeClr val="accent1"/>
                </a:solidFill>
              </a:rPr>
              <a:t>et al.</a:t>
            </a:r>
            <a:r>
              <a:rPr lang="it-IT" dirty="0">
                <a:solidFill>
                  <a:schemeClr val="accent1"/>
                </a:solidFill>
              </a:rPr>
              <a:t> EPJA57 (2021) 3, 101 </a:t>
            </a:r>
          </a:p>
        </p:txBody>
      </p:sp>
    </p:spTree>
    <p:extLst>
      <p:ext uri="{BB962C8B-B14F-4D97-AF65-F5344CB8AC3E}">
        <p14:creationId xmlns:p14="http://schemas.microsoft.com/office/powerpoint/2010/main" val="6443283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9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9241" r="36668" b="75841"/>
          <a:stretch/>
        </p:blipFill>
        <p:spPr>
          <a:xfrm>
            <a:off x="4482160" y="1691573"/>
            <a:ext cx="4394904" cy="14782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5452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680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8792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43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 for </a:t>
            </a:r>
            <a:r>
              <a:rPr lang="it-IT" sz="3600" dirty="0" err="1"/>
              <a:t>every</a:t>
            </a:r>
            <a:r>
              <a:rPr lang="it-IT" sz="3600" dirty="0"/>
              <a:t> taste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3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Precise determination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of pole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Smooth «background»</a:t>
            </a: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Determination of the lightest hybrid meson pole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24266062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Example: The charged</a:t>
                </a:r>
                <a:r>
                  <a:rPr lang="it-IT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</a:t>
            </a:r>
            <a:r>
              <a:rPr lang="it-IT" dirty="0">
                <a:solidFill>
                  <a:srgbClr val="FF0000"/>
                </a:solidFill>
              </a:rPr>
              <a:t>charged charmonium-like</a:t>
            </a:r>
            <a:r>
              <a:rPr lang="it-IT" dirty="0"/>
              <a:t> resonance has been claimed by BESIII in 2013.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Such a state would require a </a:t>
            </a:r>
            <a:r>
              <a:rPr lang="it-IT" dirty="0">
                <a:solidFill>
                  <a:srgbClr val="FF0000"/>
                </a:solidFill>
              </a:rPr>
              <a:t>minimal 4q content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/>
              <a:t>and would be manifestly exotic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One can test different parametrizations of the amplitude, which correspond to</a:t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Triangle rescattering,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logarithmic branching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(anti)bound state,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(«molecule»)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Resonance,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(«compact state»)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srgbClr val="C00000"/>
                </a:solidFill>
              </a:rPr>
              <a:t>Tornqvist, Z.Phys. C61, 525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>
                <a:solidFill>
                  <a:srgbClr val="C00000"/>
                </a:solidFill>
              </a:rPr>
              <a:t>Hanhart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 PRL111, 132003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Maiani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Faccini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Esposito </a:t>
            </a:r>
            <a:r>
              <a:rPr lang="it-IT" sz="1600" i="1" dirty="0">
                <a:solidFill>
                  <a:srgbClr val="C00000"/>
                </a:solidFill>
              </a:rPr>
              <a:t>et al.,</a:t>
            </a:r>
            <a:r>
              <a:rPr lang="it-IT" sz="1600" dirty="0">
                <a:solidFill>
                  <a:srgbClr val="C00000"/>
                </a:solidFill>
              </a:rPr>
              <a:t> Phys.Rept. 668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PLB772, 200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Attraction and repulsion in 1-gluon exchange approximation is given by</a:t>
            </a:r>
            <a:endParaRPr lang="it-IT" sz="20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620794" y="1578968"/>
            <a:ext cx="2107585" cy="1611606"/>
            <a:chOff x="531215" y="2064403"/>
            <a:chExt cx="2683776" cy="2052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/>
                <p:cNvSpPr txBox="1"/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𝑘𝑙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6" name="CasellaDiTesto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412" b="-2978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126"/>
            <p:cNvGrpSpPr>
              <a:grpSpLocks noChangeAspect="1"/>
            </p:cNvGrpSpPr>
            <p:nvPr/>
          </p:nvGrpSpPr>
          <p:grpSpPr bwMode="auto">
            <a:xfrm>
              <a:off x="1090066" y="2805695"/>
              <a:ext cx="1575572" cy="268472"/>
              <a:chOff x="804" y="3206"/>
              <a:chExt cx="2344" cy="314"/>
            </a:xfrm>
          </p:grpSpPr>
          <p:sp>
            <p:nvSpPr>
              <p:cNvPr id="23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1" name="Gruppo 30"/>
            <p:cNvGrpSpPr/>
            <p:nvPr/>
          </p:nvGrpSpPr>
          <p:grpSpPr>
            <a:xfrm>
              <a:off x="1079293" y="2145070"/>
              <a:ext cx="0" cy="1896869"/>
              <a:chOff x="1065007" y="2145070"/>
              <a:chExt cx="0" cy="1896869"/>
            </a:xfrm>
          </p:grpSpPr>
          <p:cxnSp>
            <p:nvCxnSpPr>
              <p:cNvPr id="17" name="Connettore 1 16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ttore 2 4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2 29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31"/>
            <p:cNvGrpSpPr/>
            <p:nvPr/>
          </p:nvGrpSpPr>
          <p:grpSpPr>
            <a:xfrm>
              <a:off x="2677630" y="2145069"/>
              <a:ext cx="0" cy="1896869"/>
              <a:chOff x="1065007" y="2145070"/>
              <a:chExt cx="0" cy="1896869"/>
            </a:xfrm>
          </p:grpSpPr>
          <p:cxnSp>
            <p:nvCxnSpPr>
              <p:cNvPr id="33" name="Connettore 1 32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2 33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36"/>
                <p:cNvSpPr txBox="1"/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7" name="CasellaDiTes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7692" b="-365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/>
                <p:cNvSpPr txBox="1"/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CasellaDiTes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914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/>
                <p:cNvSpPr txBox="1"/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𝑗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143" r="-11905" b="-43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/>
                <p:cNvSpPr txBox="1"/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0" name="CasellaDiTesto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4167"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/>
                <p:cNvSpPr txBox="1"/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𝑙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CasellaDiTes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tangolo 41"/>
              <p:cNvSpPr/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it-IT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2" name="Rettangolo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Diquarks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5505"/>
          <a:stretch/>
        </p:blipFill>
        <p:spPr>
          <a:xfrm>
            <a:off x="6408325" y="3329498"/>
            <a:ext cx="2278475" cy="1997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5603846" y="5301563"/>
            <a:ext cx="3422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H-shape with a 4 quark system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Cardoso, Cardoso, Bicudo,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PRD84, 054508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FA81C98-2AA1-1A63-43DF-2FCF0F700C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684" y="3360594"/>
            <a:ext cx="3591266" cy="2778543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2CAE370-CD95-309A-6B32-863A6F675144}"/>
              </a:ext>
            </a:extLst>
          </p:cNvPr>
          <p:cNvSpPr txBox="1"/>
          <p:nvPr/>
        </p:nvSpPr>
        <p:spPr>
          <a:xfrm>
            <a:off x="811666" y="3788886"/>
            <a:ext cx="2578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Francis 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2106.09080</a:t>
            </a:r>
          </a:p>
        </p:txBody>
      </p:sp>
    </p:spTree>
    <p:extLst>
      <p:ext uri="{BB962C8B-B14F-4D97-AF65-F5344CB8AC3E}">
        <p14:creationId xmlns:p14="http://schemas.microsoft.com/office/powerpoint/2010/main" val="18326806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Finite energy sum rules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Regge exchanges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>
                <a:solidFill>
                  <a:srgbClr val="CC00FF"/>
                </a:solidFill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Pole hunting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/>
              <a:t>Extracting physics information means to hunt for poles in the complex plane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Pole position → Mass and width</a:t>
            </a:r>
          </a:p>
          <a:p>
            <a:r>
              <a:rPr lang="it-IT" dirty="0"/>
              <a:t>Residues → Couplings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0" y="2959889"/>
                <a:ext cx="9067799" cy="1981691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800" dirty="0"/>
                  <a:t>A </a:t>
                </a:r>
                <a:r>
                  <a:rPr lang="it-IT" sz="1800" dirty="0">
                    <a:solidFill>
                      <a:srgbClr val="0000FF"/>
                    </a:solidFill>
                  </a:rPr>
                  <a:t>deuteron-like meson pair</a:t>
                </a:r>
                <a:r>
                  <a:rPr lang="it-IT" sz="1800" dirty="0"/>
                  <a:t>, the interaction is mediated by the exchange of light mesons 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Good description of </a:t>
                </a:r>
                <a:r>
                  <a:rPr lang="it-IT" sz="1800" dirty="0">
                    <a:solidFill>
                      <a:srgbClr val="0000FF"/>
                    </a:solidFill>
                  </a:rPr>
                  <a:t>decay patterns</a:t>
                </a:r>
                <a:r>
                  <a:rPr lang="it-IT" sz="1800" dirty="0">
                    <a:solidFill>
                      <a:schemeClr val="tx1"/>
                    </a:solidFill>
                  </a:rPr>
                  <a:t> (mostly to constituents)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X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rgbClr val="0000FF"/>
                    </a:solidFill>
                  </a:rPr>
                  <a:t>isospin violation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  <a:endParaRPr lang="it-IT" sz="1800" dirty="0">
                  <a:solidFill>
                    <a:schemeClr val="accent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States appear </a:t>
                </a:r>
                <a:r>
                  <a:rPr lang="it-IT" sz="1800" dirty="0">
                    <a:solidFill>
                      <a:srgbClr val="0000FF"/>
                    </a:solidFill>
                  </a:rPr>
                  <a:t>close to thresholds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 </a:t>
                </a:r>
                <a:r>
                  <a:rPr lang="it-IT" sz="1800" dirty="0">
                    <a:solidFill>
                      <a:schemeClr val="tx1"/>
                    </a:solidFill>
                  </a:rPr>
                  <a:t>Binding energy varies from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Unclear spectrum </a:t>
                </a:r>
                <a:r>
                  <a:rPr lang="it-IT" sz="18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(a state for each threshold?) </a:t>
                </a: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– depends on potential models 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>
                    <a:solidFill>
                      <a:schemeClr val="tx1"/>
                    </a:solidFill>
                  </a:rPr>
                  <a:t>Some non-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predictive</a:t>
                </a:r>
                <a:r>
                  <a:rPr lang="it-IT" sz="1800" dirty="0">
                    <a:solidFill>
                      <a:schemeClr val="tx1"/>
                    </a:solidFill>
                  </a:rPr>
                  <a:t> model-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independent</a:t>
                </a:r>
                <a:r>
                  <a:rPr lang="it-IT" sz="1800" dirty="0">
                    <a:solidFill>
                      <a:schemeClr val="tx1"/>
                    </a:solidFill>
                  </a:rPr>
                  <a:t> relations (</a:t>
                </a:r>
                <a:r>
                  <a:rPr lang="it-IT" sz="1800" dirty="0" err="1">
                    <a:solidFill>
                      <a:srgbClr val="0000FF"/>
                    </a:solidFill>
                  </a:rPr>
                  <a:t>Weinberg’s</a:t>
                </a:r>
                <a:r>
                  <a:rPr lang="it-IT" sz="1800" dirty="0">
                    <a:solidFill>
                      <a:srgbClr val="0000FF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0000FF"/>
                    </a:solidFill>
                  </a:rPr>
                  <a:t>theorem</a:t>
                </a:r>
                <a:r>
                  <a:rPr lang="it-IT" sz="1800" dirty="0">
                    <a:solidFill>
                      <a:schemeClr val="tx1"/>
                    </a:solidFill>
                  </a:rPr>
                  <a:t>)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  <a:endParaRPr lang="it-IT" sz="18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it-IT" sz="1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959889"/>
                <a:ext cx="9067799" cy="1981691"/>
              </a:xfrm>
              <a:blipFill>
                <a:blip r:embed="rId2"/>
                <a:stretch>
                  <a:fillRect l="-538" r="-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uppo 25"/>
          <p:cNvGrpSpPr/>
          <p:nvPr/>
        </p:nvGrpSpPr>
        <p:grpSpPr>
          <a:xfrm>
            <a:off x="131669" y="1180262"/>
            <a:ext cx="5065020" cy="1517709"/>
            <a:chOff x="-2674984" y="677916"/>
            <a:chExt cx="6148504" cy="1377282"/>
          </a:xfrm>
        </p:grpSpPr>
        <p:sp>
          <p:nvSpPr>
            <p:cNvPr id="6" name="Ovale 5"/>
            <p:cNvSpPr/>
            <p:nvPr/>
          </p:nvSpPr>
          <p:spPr>
            <a:xfrm rot="274152">
              <a:off x="-2674984" y="677916"/>
              <a:ext cx="6148504" cy="137728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-2121233" y="967798"/>
              <a:ext cx="892884" cy="559397"/>
              <a:chOff x="-2061033" y="993276"/>
              <a:chExt cx="892884" cy="559397"/>
            </a:xfrm>
          </p:grpSpPr>
          <p:sp>
            <p:nvSpPr>
              <p:cNvPr id="9" name="Ovale 8"/>
              <p:cNvSpPr/>
              <p:nvPr/>
            </p:nvSpPr>
            <p:spPr>
              <a:xfrm rot="1702495">
                <a:off x="-2061033" y="99327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ttangolo 15"/>
                  <p:cNvSpPr/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uppo 18"/>
            <p:cNvGrpSpPr/>
            <p:nvPr/>
          </p:nvGrpSpPr>
          <p:grpSpPr>
            <a:xfrm>
              <a:off x="1566868" y="967798"/>
              <a:ext cx="892884" cy="916523"/>
              <a:chOff x="-551448" y="647523"/>
              <a:chExt cx="892884" cy="916523"/>
            </a:xfrm>
          </p:grpSpPr>
          <p:sp>
            <p:nvSpPr>
              <p:cNvPr id="13" name="Ovale 12"/>
              <p:cNvSpPr/>
              <p:nvPr/>
            </p:nvSpPr>
            <p:spPr>
              <a:xfrm rot="1702495">
                <a:off x="-551448" y="88704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" name="Connettore 2 17"/>
              <p:cNvCxnSpPr/>
              <p:nvPr/>
            </p:nvCxnSpPr>
            <p:spPr>
              <a:xfrm flipV="1">
                <a:off x="-365568" y="647523"/>
                <a:ext cx="593689" cy="916523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ttangolo 16"/>
                  <p:cNvSpPr/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it-IT" i="1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7" name="Rettangolo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" name="Connettore 1 21"/>
            <p:cNvCxnSpPr/>
            <p:nvPr/>
          </p:nvCxnSpPr>
          <p:spPr>
            <a:xfrm>
              <a:off x="-1409929" y="1328492"/>
              <a:ext cx="3147437" cy="97527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e 23"/>
            <p:cNvSpPr/>
            <p:nvPr/>
          </p:nvSpPr>
          <p:spPr>
            <a:xfrm>
              <a:off x="0" y="1284922"/>
              <a:ext cx="184666" cy="18466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ttangolo 24"/>
                <p:cNvSpPr/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Rettangolo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ttangolo 3"/>
          <p:cNvSpPr/>
          <p:nvPr/>
        </p:nvSpPr>
        <p:spPr>
          <a:xfrm>
            <a:off x="5249093" y="726316"/>
            <a:ext cx="3712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>
                <a:solidFill>
                  <a:srgbClr val="C00000"/>
                </a:solidFill>
              </a:rPr>
              <a:t>Tornqvist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Z.Phys</a:t>
            </a:r>
            <a:r>
              <a:rPr lang="en-US" dirty="0">
                <a:solidFill>
                  <a:srgbClr val="C00000"/>
                </a:solidFill>
              </a:rPr>
              <a:t>. C61, 525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Braaten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dirty="0" err="1">
                <a:solidFill>
                  <a:srgbClr val="C00000"/>
                </a:solidFill>
              </a:rPr>
              <a:t>Kusunoki</a:t>
            </a:r>
            <a:r>
              <a:rPr lang="en-US" dirty="0">
                <a:solidFill>
                  <a:srgbClr val="C00000"/>
                </a:solidFill>
              </a:rPr>
              <a:t>, PRD69 074005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Swanson, Phys.Rept. 429 243-305</a:t>
            </a:r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Molecules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60725" y="1638062"/>
                <a:ext cx="220111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402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acc>
                        <m:accPr>
                          <m:chr m:val="̅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725" y="1638062"/>
                <a:ext cx="2201115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55563" y="5063078"/>
                <a:ext cx="9178923" cy="724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sub>
                                          </m:s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d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563" y="5063078"/>
                <a:ext cx="9178923" cy="72475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5530163" y="5004162"/>
            <a:ext cx="1540593" cy="8759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6256" y="5875562"/>
            <a:ext cx="400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Needs regularization, cutoff dependence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4020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MC simul.</a:t>
            </a: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06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BW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049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2186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3C49F7A-564E-79F1-8C55-CA5617C7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24" y="3651339"/>
            <a:ext cx="3124682" cy="2325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4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194222" y="-110191"/>
                <a:ext cx="9005978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 fontScale="925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4020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3985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22" y="-110191"/>
                <a:ext cx="9005978" cy="1076866"/>
              </a:xfrm>
              <a:prstGeom prst="rect">
                <a:avLst/>
              </a:prstGeom>
              <a:blipFill>
                <a:blip r:embed="rId5"/>
                <a:stretch>
                  <a:fillRect l="-1828" b="-192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6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8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423" y="996835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2" y="3754381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73191F5-6BC0-3084-FC55-D5618AA5370C}"/>
                  </a:ext>
                </a:extLst>
              </p:cNvPr>
              <p:cNvSpPr/>
              <p:nvPr/>
            </p:nvSpPr>
            <p:spPr>
              <a:xfrm>
                <a:off x="3623633" y="5485020"/>
                <a:ext cx="5456378" cy="95231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0" dirty="0">
                    <a:solidFill>
                      <a:srgbClr val="FF0000"/>
                    </a:solidFill>
                  </a:rPr>
                  <a:t>Strange partner with </a:t>
                </a:r>
                <a:r>
                  <a:rPr lang="it-IT" b="0" dirty="0" err="1">
                    <a:solidFill>
                      <a:srgbClr val="FF0000"/>
                    </a:solidFill>
                  </a:rPr>
                  <a:t>smaller</a:t>
                </a:r>
                <a:r>
                  <a:rPr lang="it-IT" b="0" dirty="0">
                    <a:solidFill>
                      <a:srgbClr val="FF0000"/>
                    </a:solidFill>
                  </a:rPr>
                  <a:t> </a:t>
                </a:r>
                <a:r>
                  <a:rPr lang="it-IT" b="0" dirty="0" err="1">
                    <a:solidFill>
                      <a:srgbClr val="FF0000"/>
                    </a:solidFill>
                  </a:rPr>
                  <a:t>significance</a:t>
                </a:r>
                <a:r>
                  <a:rPr lang="it-IT" b="0" dirty="0">
                    <a:solidFill>
                      <a:srgbClr val="FF0000"/>
                    </a:solidFill>
                  </a:rPr>
                  <a:t> </a:t>
                </a:r>
                <a:br>
                  <a:rPr lang="it-IT" b="0" dirty="0">
                    <a:solidFill>
                      <a:srgbClr val="FF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85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br>
                  <a:rPr lang="it-IT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982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bSup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73191F5-6BC0-3084-FC55-D5618AA53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5485020"/>
                <a:ext cx="5456378" cy="952312"/>
              </a:xfrm>
              <a:prstGeom prst="rect">
                <a:avLst/>
              </a:prstGeom>
              <a:blipFill>
                <a:blip r:embed="rId10"/>
                <a:stretch>
                  <a:fillRect t="-2484" r="-555" b="-6832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6625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797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8624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Fully charm: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6900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overview of new hadronic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FDA8FA-9A51-BCC9-20DB-F05614538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1756134"/>
            <a:ext cx="5335797" cy="3345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/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Two </a:t>
                </a:r>
                <a:r>
                  <a:rPr lang="it-IT" sz="2400" dirty="0" err="1"/>
                  <a:t>structures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in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400" dirty="0"/>
                  <a:t> spectrum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heavier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 and </a:t>
                </a:r>
                <a:r>
                  <a:rPr lang="it-IT" sz="2400" dirty="0" err="1"/>
                  <a:t>well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assessed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nature of the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unclear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blipFill>
                <a:blip r:embed="rId5"/>
                <a:stretch>
                  <a:fillRect l="-2685" t="-1603" r="-1678" b="-38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582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10969</Words>
  <Application>Microsoft Office PowerPoint</Application>
  <PresentationFormat>Presentazione su schermo (4:3)</PresentationFormat>
  <Paragraphs>1352</Paragraphs>
  <Slides>105</Slides>
  <Notes>94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105</vt:i4>
      </vt:variant>
    </vt:vector>
  </HeadingPairs>
  <TitlesOfParts>
    <vt:vector size="111" baseType="lpstr">
      <vt:lpstr>Arial</vt:lpstr>
      <vt:lpstr>Calibri</vt:lpstr>
      <vt:lpstr>Cambria</vt:lpstr>
      <vt:lpstr>Cambria Math</vt:lpstr>
      <vt:lpstr>Wingdings</vt:lpstr>
      <vt:lpstr>NewsPrint</vt:lpstr>
      <vt:lpstr>Theoretical overview of new hadronic states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Theoretical overview</dc:title>
  <dc:creator>Pillaus</dc:creator>
  <cp:lastModifiedBy>pillaus pillaus</cp:lastModifiedBy>
  <cp:revision>984</cp:revision>
  <dcterms:created xsi:type="dcterms:W3CDTF">2012-05-23T17:12:57Z</dcterms:created>
  <dcterms:modified xsi:type="dcterms:W3CDTF">2024-04-03T22:37:01Z</dcterms:modified>
</cp:coreProperties>
</file>