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134"/>
  </p:notesMasterIdLst>
  <p:sldIdLst>
    <p:sldId id="493" r:id="rId2"/>
    <p:sldId id="665" r:id="rId3"/>
    <p:sldId id="667" r:id="rId4"/>
    <p:sldId id="668" r:id="rId5"/>
    <p:sldId id="602" r:id="rId6"/>
    <p:sldId id="643" r:id="rId7"/>
    <p:sldId id="641" r:id="rId8"/>
    <p:sldId id="683" r:id="rId9"/>
    <p:sldId id="687" r:id="rId10"/>
    <p:sldId id="669" r:id="rId11"/>
    <p:sldId id="694" r:id="rId12"/>
    <p:sldId id="723" r:id="rId13"/>
    <p:sldId id="725" r:id="rId14"/>
    <p:sldId id="897" r:id="rId15"/>
    <p:sldId id="730" r:id="rId16"/>
    <p:sldId id="706" r:id="rId17"/>
    <p:sldId id="802" r:id="rId18"/>
    <p:sldId id="893" r:id="rId19"/>
    <p:sldId id="895" r:id="rId20"/>
    <p:sldId id="886" r:id="rId21"/>
    <p:sldId id="900" r:id="rId22"/>
    <p:sldId id="878" r:id="rId23"/>
    <p:sldId id="882" r:id="rId24"/>
    <p:sldId id="884" r:id="rId25"/>
    <p:sldId id="887" r:id="rId26"/>
    <p:sldId id="888" r:id="rId27"/>
    <p:sldId id="889" r:id="rId28"/>
    <p:sldId id="890" r:id="rId29"/>
    <p:sldId id="891" r:id="rId30"/>
    <p:sldId id="892" r:id="rId31"/>
    <p:sldId id="712" r:id="rId32"/>
    <p:sldId id="850" r:id="rId33"/>
    <p:sldId id="894" r:id="rId34"/>
    <p:sldId id="870" r:id="rId35"/>
    <p:sldId id="732" r:id="rId36"/>
    <p:sldId id="910" r:id="rId37"/>
    <p:sldId id="737" r:id="rId38"/>
    <p:sldId id="738" r:id="rId39"/>
    <p:sldId id="868" r:id="rId40"/>
    <p:sldId id="885" r:id="rId41"/>
    <p:sldId id="876" r:id="rId42"/>
    <p:sldId id="877" r:id="rId43"/>
    <p:sldId id="883" r:id="rId44"/>
    <p:sldId id="873" r:id="rId45"/>
    <p:sldId id="899" r:id="rId46"/>
    <p:sldId id="716" r:id="rId47"/>
    <p:sldId id="917" r:id="rId48"/>
    <p:sldId id="277" r:id="rId49"/>
    <p:sldId id="729" r:id="rId50"/>
    <p:sldId id="856" r:id="rId51"/>
    <p:sldId id="728" r:id="rId52"/>
    <p:sldId id="865" r:id="rId53"/>
    <p:sldId id="857" r:id="rId54"/>
    <p:sldId id="722" r:id="rId55"/>
    <p:sldId id="743" r:id="rId56"/>
    <p:sldId id="750" r:id="rId57"/>
    <p:sldId id="839" r:id="rId58"/>
    <p:sldId id="841" r:id="rId59"/>
    <p:sldId id="861" r:id="rId60"/>
    <p:sldId id="858" r:id="rId61"/>
    <p:sldId id="854" r:id="rId62"/>
    <p:sldId id="855" r:id="rId63"/>
    <p:sldId id="853" r:id="rId64"/>
    <p:sldId id="864" r:id="rId65"/>
    <p:sldId id="859" r:id="rId66"/>
    <p:sldId id="862" r:id="rId67"/>
    <p:sldId id="863" r:id="rId68"/>
    <p:sldId id="606" r:id="rId69"/>
    <p:sldId id="710" r:id="rId70"/>
    <p:sldId id="655" r:id="rId71"/>
    <p:sldId id="764" r:id="rId72"/>
    <p:sldId id="765" r:id="rId73"/>
    <p:sldId id="754" r:id="rId74"/>
    <p:sldId id="766" r:id="rId75"/>
    <p:sldId id="756" r:id="rId76"/>
    <p:sldId id="755" r:id="rId77"/>
    <p:sldId id="767" r:id="rId78"/>
    <p:sldId id="679" r:id="rId79"/>
    <p:sldId id="708" r:id="rId80"/>
    <p:sldId id="597" r:id="rId81"/>
    <p:sldId id="603" r:id="rId82"/>
    <p:sldId id="695" r:id="rId83"/>
    <p:sldId id="680" r:id="rId84"/>
    <p:sldId id="689" r:id="rId85"/>
    <p:sldId id="690" r:id="rId86"/>
    <p:sldId id="698" r:id="rId87"/>
    <p:sldId id="692" r:id="rId88"/>
    <p:sldId id="699" r:id="rId89"/>
    <p:sldId id="700" r:id="rId90"/>
    <p:sldId id="701" r:id="rId91"/>
    <p:sldId id="697" r:id="rId92"/>
    <p:sldId id="681" r:id="rId93"/>
    <p:sldId id="703" r:id="rId94"/>
    <p:sldId id="682" r:id="rId95"/>
    <p:sldId id="677" r:id="rId96"/>
    <p:sldId id="711" r:id="rId97"/>
    <p:sldId id="707" r:id="rId98"/>
    <p:sldId id="688" r:id="rId99"/>
    <p:sldId id="705" r:id="rId100"/>
    <p:sldId id="631" r:id="rId101"/>
    <p:sldId id="633" r:id="rId102"/>
    <p:sldId id="624" r:id="rId103"/>
    <p:sldId id="637" r:id="rId104"/>
    <p:sldId id="623" r:id="rId105"/>
    <p:sldId id="741" r:id="rId106"/>
    <p:sldId id="600" r:id="rId107"/>
    <p:sldId id="639" r:id="rId108"/>
    <p:sldId id="529" r:id="rId109"/>
    <p:sldId id="652" r:id="rId110"/>
    <p:sldId id="660" r:id="rId111"/>
    <p:sldId id="661" r:id="rId112"/>
    <p:sldId id="656" r:id="rId113"/>
    <p:sldId id="650" r:id="rId114"/>
    <p:sldId id="704" r:id="rId115"/>
    <p:sldId id="473" r:id="rId116"/>
    <p:sldId id="591" r:id="rId117"/>
    <p:sldId id="592" r:id="rId118"/>
    <p:sldId id="539" r:id="rId119"/>
    <p:sldId id="540" r:id="rId120"/>
    <p:sldId id="541" r:id="rId121"/>
    <p:sldId id="542" r:id="rId122"/>
    <p:sldId id="545" r:id="rId123"/>
    <p:sldId id="648" r:id="rId124"/>
    <p:sldId id="608" r:id="rId125"/>
    <p:sldId id="393" r:id="rId126"/>
    <p:sldId id="452" r:id="rId127"/>
    <p:sldId id="525" r:id="rId128"/>
    <p:sldId id="565" r:id="rId129"/>
    <p:sldId id="548" r:id="rId130"/>
    <p:sldId id="550" r:id="rId131"/>
    <p:sldId id="475" r:id="rId132"/>
    <p:sldId id="557" r:id="rId1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BC"/>
    <a:srgbClr val="FF66CC"/>
    <a:srgbClr val="FFCC00"/>
    <a:srgbClr val="666666"/>
    <a:srgbClr val="0000FE"/>
    <a:srgbClr val="0070C0"/>
    <a:srgbClr val="FFCA00"/>
    <a:srgbClr val="0000FF"/>
    <a:srgbClr val="FF00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6" autoAdjust="0"/>
    <p:restoredTop sz="86545" autoAdjust="0"/>
  </p:normalViewPr>
  <p:slideViewPr>
    <p:cSldViewPr snapToGrid="0">
      <p:cViewPr>
        <p:scale>
          <a:sx n="200" d="100"/>
          <a:sy n="200" d="100"/>
        </p:scale>
        <p:origin x="144" y="-2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276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585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583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053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441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660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89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091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803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828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908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31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242D-9DE3-572F-60E4-33299C76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C22EC-0E26-7640-4842-29B6B358A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6FAE7-D633-89AC-7012-C118BB682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BCFB8-41E2-FA74-868E-3D35D8824B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303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129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912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2DC1D-A231-C607-6062-A34E1446F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482C09-AB6D-78BE-7FBE-2295E4AE9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B0769-77BA-05CE-8EC7-F07B707A5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E2B79-1EAA-97B3-9973-26120983D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733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535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10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876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BD72-C795-ADA6-738A-BA2038992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448CF-9FC0-FD8D-202A-2F245EADF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ABBB0E-46D5-EF34-7195-0F2019C3C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9EC9-AA27-5B15-3D3A-86A8CD3678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7745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132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101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012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4998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0532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9126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5318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0399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52895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8774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591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47259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891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8377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6604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7956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4103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490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82632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7009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00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5130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7849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3398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4098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3957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2499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5897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311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1519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0806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3140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2504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5791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7937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3626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9138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798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9763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0050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07816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2779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705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24885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4225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0106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542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00864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8180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0948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36690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8654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2591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1811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91351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42949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789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01252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171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577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33184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18/02/2025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18/02/2025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18/02/2025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18/02/2025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18/02/2025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18/02/2025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2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00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0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1.png"/><Relationship Id="rId7" Type="http://schemas.openxmlformats.org/officeDocument/2006/relationships/image" Target="../media/image1020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75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png"/><Relationship Id="rId4" Type="http://schemas.openxmlformats.org/officeDocument/2006/relationships/image" Target="../media/image238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3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png"/><Relationship Id="rId4" Type="http://schemas.openxmlformats.org/officeDocument/2006/relationships/image" Target="../media/image172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167.png"/><Relationship Id="rId12" Type="http://schemas.openxmlformats.org/officeDocument/2006/relationships/image" Target="../media/image24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1" Type="http://schemas.openxmlformats.org/officeDocument/2006/relationships/image" Target="../media/image7500.png"/><Relationship Id="rId5" Type="http://schemas.openxmlformats.org/officeDocument/2006/relationships/image" Target="../media/image245.png"/><Relationship Id="rId10" Type="http://schemas.openxmlformats.org/officeDocument/2006/relationships/image" Target="../media/image890.png"/><Relationship Id="rId4" Type="http://schemas.openxmlformats.org/officeDocument/2006/relationships/image" Target="../media/image730.png"/><Relationship Id="rId9" Type="http://schemas.openxmlformats.org/officeDocument/2006/relationships/image" Target="../media/image88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248.png"/><Relationship Id="rId12" Type="http://schemas.openxmlformats.org/officeDocument/2006/relationships/image" Target="../media/image75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11" Type="http://schemas.openxmlformats.org/officeDocument/2006/relationships/image" Target="../media/image940.png"/><Relationship Id="rId5" Type="http://schemas.openxmlformats.org/officeDocument/2006/relationships/image" Target="../media/image600.png"/><Relationship Id="rId10" Type="http://schemas.openxmlformats.org/officeDocument/2006/relationships/image" Target="../media/image931.png"/><Relationship Id="rId4" Type="http://schemas.openxmlformats.org/officeDocument/2006/relationships/image" Target="../media/image730.png"/><Relationship Id="rId9" Type="http://schemas.openxmlformats.org/officeDocument/2006/relationships/image" Target="../media/image92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g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0.png"/><Relationship Id="rId13" Type="http://schemas.openxmlformats.org/officeDocument/2006/relationships/image" Target="../media/image1820.png"/><Relationship Id="rId3" Type="http://schemas.openxmlformats.org/officeDocument/2006/relationships/image" Target="../media/image1720.png"/><Relationship Id="rId7" Type="http://schemas.openxmlformats.org/officeDocument/2006/relationships/image" Target="../media/image1760.png"/><Relationship Id="rId12" Type="http://schemas.openxmlformats.org/officeDocument/2006/relationships/image" Target="../media/image181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0.png"/><Relationship Id="rId11" Type="http://schemas.openxmlformats.org/officeDocument/2006/relationships/image" Target="../media/image1801.png"/><Relationship Id="rId5" Type="http://schemas.openxmlformats.org/officeDocument/2006/relationships/image" Target="../media/image1740.png"/><Relationship Id="rId10" Type="http://schemas.openxmlformats.org/officeDocument/2006/relationships/image" Target="../media/image1790.png"/><Relationship Id="rId4" Type="http://schemas.openxmlformats.org/officeDocument/2006/relationships/image" Target="../media/image1730.png"/><Relationship Id="rId9" Type="http://schemas.openxmlformats.org/officeDocument/2006/relationships/image" Target="../media/image1780.png"/><Relationship Id="rId14" Type="http://schemas.openxmlformats.org/officeDocument/2006/relationships/image" Target="../media/image183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5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119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1.png"/><Relationship Id="rId5" Type="http://schemas.openxmlformats.org/officeDocument/2006/relationships/image" Target="../media/image13110.png"/><Relationship Id="rId4" Type="http://schemas.openxmlformats.org/officeDocument/2006/relationships/image" Target="../media/image12120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732.png"/><Relationship Id="rId7" Type="http://schemas.openxmlformats.org/officeDocument/2006/relationships/image" Target="../media/image25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jpeg"/><Relationship Id="rId5" Type="http://schemas.openxmlformats.org/officeDocument/2006/relationships/image" Target="../media/image256.png"/><Relationship Id="rId4" Type="http://schemas.openxmlformats.org/officeDocument/2006/relationships/image" Target="../media/image741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2.png"/><Relationship Id="rId13" Type="http://schemas.openxmlformats.org/officeDocument/2006/relationships/image" Target="../media/image871.png"/><Relationship Id="rId3" Type="http://schemas.openxmlformats.org/officeDocument/2006/relationships/image" Target="../media/image773.png"/><Relationship Id="rId7" Type="http://schemas.openxmlformats.org/officeDocument/2006/relationships/image" Target="../media/image812.png"/><Relationship Id="rId12" Type="http://schemas.openxmlformats.org/officeDocument/2006/relationships/image" Target="../media/image264.png"/><Relationship Id="rId17" Type="http://schemas.openxmlformats.org/officeDocument/2006/relationships/image" Target="../media/image911.png"/><Relationship Id="rId2" Type="http://schemas.openxmlformats.org/officeDocument/2006/relationships/notesSlide" Target="../notesSlides/notesSlide83.xml"/><Relationship Id="rId16" Type="http://schemas.openxmlformats.org/officeDocument/2006/relationships/image" Target="../media/image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11" Type="http://schemas.openxmlformats.org/officeDocument/2006/relationships/image" Target="../media/image263.png"/><Relationship Id="rId5" Type="http://schemas.openxmlformats.org/officeDocument/2006/relationships/image" Target="../media/image791.png"/><Relationship Id="rId15" Type="http://schemas.openxmlformats.org/officeDocument/2006/relationships/image" Target="../media/image892.png"/><Relationship Id="rId10" Type="http://schemas.openxmlformats.org/officeDocument/2006/relationships/image" Target="../media/image841.png"/><Relationship Id="rId4" Type="http://schemas.openxmlformats.org/officeDocument/2006/relationships/image" Target="../media/image781.png"/><Relationship Id="rId9" Type="http://schemas.openxmlformats.org/officeDocument/2006/relationships/image" Target="../media/image831.png"/><Relationship Id="rId14" Type="http://schemas.openxmlformats.org/officeDocument/2006/relationships/image" Target="../media/image88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7" Type="http://schemas.openxmlformats.org/officeDocument/2006/relationships/image" Target="../media/image27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650.png"/><Relationship Id="rId7" Type="http://schemas.openxmlformats.org/officeDocument/2006/relationships/image" Target="../media/image31.jpe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660.png"/><Relationship Id="rId9" Type="http://schemas.openxmlformats.org/officeDocument/2006/relationships/image" Target="../media/image33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7" Type="http://schemas.openxmlformats.org/officeDocument/2006/relationships/image" Target="../media/image28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4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image" Target="../media/image292.png"/><Relationship Id="rId7" Type="http://schemas.openxmlformats.org/officeDocument/2006/relationships/image" Target="../media/image29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10" Type="http://schemas.openxmlformats.org/officeDocument/2006/relationships/image" Target="../media/image298.png"/><Relationship Id="rId4" Type="http://schemas.openxmlformats.org/officeDocument/2006/relationships/image" Target="../media/image293.png"/><Relationship Id="rId9" Type="http://schemas.openxmlformats.org/officeDocument/2006/relationships/image" Target="../media/image29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260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1970.png"/><Relationship Id="rId4" Type="http://schemas.openxmlformats.org/officeDocument/2006/relationships/image" Target="../media/image14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303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3" Type="http://schemas.openxmlformats.org/officeDocument/2006/relationships/image" Target="../media/image2900.png"/><Relationship Id="rId7" Type="http://schemas.openxmlformats.org/officeDocument/2006/relationships/image" Target="../media/image30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gif"/><Relationship Id="rId11" Type="http://schemas.openxmlformats.org/officeDocument/2006/relationships/image" Target="../media/image430.png"/><Relationship Id="rId5" Type="http://schemas.openxmlformats.org/officeDocument/2006/relationships/image" Target="../media/image304.png"/><Relationship Id="rId4" Type="http://schemas.openxmlformats.org/officeDocument/2006/relationships/image" Target="../media/image23100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jpeg"/><Relationship Id="rId3" Type="http://schemas.openxmlformats.org/officeDocument/2006/relationships/image" Target="../media/image2800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71.png"/><Relationship Id="rId5" Type="http://schemas.openxmlformats.org/officeDocument/2006/relationships/image" Target="../media/image309.png"/><Relationship Id="rId10" Type="http://schemas.openxmlformats.org/officeDocument/2006/relationships/image" Target="../media/image360.png"/><Relationship Id="rId4" Type="http://schemas.openxmlformats.org/officeDocument/2006/relationships/image" Target="../media/image308.png"/><Relationship Id="rId9" Type="http://schemas.openxmlformats.org/officeDocument/2006/relationships/image" Target="../media/image311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3" Type="http://schemas.openxmlformats.org/officeDocument/2006/relationships/image" Target="../media/image411.png"/><Relationship Id="rId7" Type="http://schemas.openxmlformats.org/officeDocument/2006/relationships/image" Target="../media/image25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5" Type="http://schemas.openxmlformats.org/officeDocument/2006/relationships/image" Target="../media/image440.png"/><Relationship Id="rId4" Type="http://schemas.openxmlformats.org/officeDocument/2006/relationships/image" Target="../media/image420.png"/><Relationship Id="rId9" Type="http://schemas.openxmlformats.org/officeDocument/2006/relationships/image" Target="../media/image3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32.jpe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png"/><Relationship Id="rId5" Type="http://schemas.openxmlformats.org/officeDocument/2006/relationships/image" Target="../media/image314.png"/><Relationship Id="rId4" Type="http://schemas.openxmlformats.org/officeDocument/2006/relationships/image" Target="../media/image37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png"/><Relationship Id="rId5" Type="http://schemas.openxmlformats.org/officeDocument/2006/relationships/image" Target="../media/image18110.png"/><Relationship Id="rId4" Type="http://schemas.openxmlformats.org/officeDocument/2006/relationships/image" Target="../media/image1710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7.png"/><Relationship Id="rId5" Type="http://schemas.openxmlformats.org/officeDocument/2006/relationships/image" Target="../media/image614.png"/><Relationship Id="rId4" Type="http://schemas.openxmlformats.org/officeDocument/2006/relationships/image" Target="../media/image5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7" Type="http://schemas.openxmlformats.org/officeDocument/2006/relationships/image" Target="../media/image31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0.png"/><Relationship Id="rId3" Type="http://schemas.openxmlformats.org/officeDocument/2006/relationships/image" Target="../media/image49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5" Type="http://schemas.openxmlformats.org/officeDocument/2006/relationships/image" Target="../media/image56.png"/><Relationship Id="rId10" Type="http://schemas.openxmlformats.org/officeDocument/2006/relationships/image" Target="../media/image35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41.png"/><Relationship Id="rId18" Type="http://schemas.openxmlformats.org/officeDocument/2006/relationships/image" Target="../media/image591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531.png"/><Relationship Id="rId17" Type="http://schemas.openxmlformats.org/officeDocument/2006/relationships/image" Target="../media/image58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512.png"/><Relationship Id="rId5" Type="http://schemas.openxmlformats.org/officeDocument/2006/relationships/image" Target="../media/image480.png"/><Relationship Id="rId15" Type="http://schemas.openxmlformats.org/officeDocument/2006/relationships/image" Target="../media/image561.png"/><Relationship Id="rId10" Type="http://schemas.openxmlformats.org/officeDocument/2006/relationships/image" Target="../media/image522.png"/><Relationship Id="rId19" Type="http://schemas.openxmlformats.org/officeDocument/2006/relationships/image" Target="../media/image60.png"/><Relationship Id="rId4" Type="http://schemas.openxmlformats.org/officeDocument/2006/relationships/image" Target="../media/image460.png"/><Relationship Id="rId14" Type="http://schemas.openxmlformats.org/officeDocument/2006/relationships/image" Target="../media/image5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1.png"/><Relationship Id="rId3" Type="http://schemas.openxmlformats.org/officeDocument/2006/relationships/image" Target="../media/image282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196.png"/><Relationship Id="rId4" Type="http://schemas.openxmlformats.org/officeDocument/2006/relationships/image" Target="../media/image1812.png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5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0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6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29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26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3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0.png"/><Relationship Id="rId5" Type="http://schemas.openxmlformats.org/officeDocument/2006/relationships/image" Target="../media/image92.png"/><Relationship Id="rId4" Type="http://schemas.openxmlformats.org/officeDocument/2006/relationships/image" Target="../media/image2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39.png"/><Relationship Id="rId4" Type="http://schemas.openxmlformats.org/officeDocument/2006/relationships/image" Target="../media/image3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6600.png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291.png"/><Relationship Id="rId4" Type="http://schemas.openxmlformats.org/officeDocument/2006/relationships/image" Target="../media/image2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120.png"/><Relationship Id="rId7" Type="http://schemas.openxmlformats.org/officeDocument/2006/relationships/image" Target="../media/image3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1.png"/><Relationship Id="rId5" Type="http://schemas.openxmlformats.org/officeDocument/2006/relationships/image" Target="../media/image842.png"/><Relationship Id="rId4" Type="http://schemas.openxmlformats.org/officeDocument/2006/relationships/image" Target="../media/image121.png"/><Relationship Id="rId9" Type="http://schemas.openxmlformats.org/officeDocument/2006/relationships/image" Target="../media/image36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2.png"/><Relationship Id="rId3" Type="http://schemas.openxmlformats.org/officeDocument/2006/relationships/image" Target="../media/image861.png"/><Relationship Id="rId7" Type="http://schemas.openxmlformats.org/officeDocument/2006/relationships/image" Target="../media/image9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2.png"/><Relationship Id="rId5" Type="http://schemas.openxmlformats.org/officeDocument/2006/relationships/image" Target="../media/image894.png"/><Relationship Id="rId10" Type="http://schemas.openxmlformats.org/officeDocument/2006/relationships/image" Target="../media/image122.png"/><Relationship Id="rId4" Type="http://schemas.openxmlformats.org/officeDocument/2006/relationships/image" Target="../media/image883.png"/><Relationship Id="rId9" Type="http://schemas.openxmlformats.org/officeDocument/2006/relationships/image" Target="../media/image93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3.png"/><Relationship Id="rId3" Type="http://schemas.openxmlformats.org/officeDocument/2006/relationships/image" Target="../media/image753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3.png"/><Relationship Id="rId11" Type="http://schemas.openxmlformats.org/officeDocument/2006/relationships/image" Target="../media/image832.png"/><Relationship Id="rId5" Type="http://schemas.openxmlformats.org/officeDocument/2006/relationships/image" Target="../media/image772.png"/><Relationship Id="rId10" Type="http://schemas.openxmlformats.org/officeDocument/2006/relationships/image" Target="../media/image823.png"/><Relationship Id="rId4" Type="http://schemas.openxmlformats.org/officeDocument/2006/relationships/image" Target="../media/image762.png"/><Relationship Id="rId9" Type="http://schemas.openxmlformats.org/officeDocument/2006/relationships/image" Target="../media/image814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5.png"/><Relationship Id="rId3" Type="http://schemas.openxmlformats.org/officeDocument/2006/relationships/image" Target="../media/image125.png"/><Relationship Id="rId12" Type="http://schemas.openxmlformats.org/officeDocument/2006/relationships/image" Target="../media/image884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11" Type="http://schemas.openxmlformats.org/officeDocument/2006/relationships/image" Target="../media/image872.png"/><Relationship Id="rId5" Type="http://schemas.openxmlformats.org/officeDocument/2006/relationships/image" Target="../media/image127.png"/><Relationship Id="rId10" Type="http://schemas.openxmlformats.org/officeDocument/2006/relationships/image" Target="../media/image129.jpeg"/><Relationship Id="rId4" Type="http://schemas.openxmlformats.org/officeDocument/2006/relationships/image" Target="../media/image126.png"/><Relationship Id="rId9" Type="http://schemas.openxmlformats.org/officeDocument/2006/relationships/image" Target="../media/image8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1.png"/><Relationship Id="rId3" Type="http://schemas.openxmlformats.org/officeDocument/2006/relationships/image" Target="../media/image131.jpg"/><Relationship Id="rId7" Type="http://schemas.openxmlformats.org/officeDocument/2006/relationships/image" Target="../media/image9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0.png"/><Relationship Id="rId5" Type="http://schemas.openxmlformats.org/officeDocument/2006/relationships/image" Target="../media/image952.png"/><Relationship Id="rId9" Type="http://schemas.openxmlformats.org/officeDocument/2006/relationships/image" Target="../media/image100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38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5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511.png"/><Relationship Id="rId5" Type="http://schemas.openxmlformats.org/officeDocument/2006/relationships/image" Target="../media/image43.jpeg"/><Relationship Id="rId10" Type="http://schemas.openxmlformats.org/officeDocument/2006/relationships/image" Target="../media/image501.png"/><Relationship Id="rId4" Type="http://schemas.openxmlformats.org/officeDocument/2006/relationships/image" Target="../media/image133.png"/><Relationship Id="rId9" Type="http://schemas.openxmlformats.org/officeDocument/2006/relationships/image" Target="../media/image49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49.png"/><Relationship Id="rId7" Type="http://schemas.openxmlformats.org/officeDocument/2006/relationships/image" Target="../media/image151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1.png"/><Relationship Id="rId5" Type="http://schemas.openxmlformats.org/officeDocument/2006/relationships/image" Target="../media/image13111.png"/><Relationship Id="rId4" Type="http://schemas.openxmlformats.org/officeDocument/2006/relationships/image" Target="../media/image12121.png"/><Relationship Id="rId9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26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1.png"/><Relationship Id="rId4" Type="http://schemas.openxmlformats.org/officeDocument/2006/relationships/image" Target="../media/image1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4.png"/><Relationship Id="rId7" Type="http://schemas.openxmlformats.org/officeDocument/2006/relationships/image" Target="../media/image27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1.png"/><Relationship Id="rId13" Type="http://schemas.openxmlformats.org/officeDocument/2006/relationships/image" Target="../media/image763.png"/><Relationship Id="rId3" Type="http://schemas.openxmlformats.org/officeDocument/2006/relationships/image" Target="../media/image143.png"/><Relationship Id="rId7" Type="http://schemas.openxmlformats.org/officeDocument/2006/relationships/image" Target="../media/image146.png"/><Relationship Id="rId12" Type="http://schemas.openxmlformats.org/officeDocument/2006/relationships/image" Target="../media/image7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0.png"/><Relationship Id="rId11" Type="http://schemas.openxmlformats.org/officeDocument/2006/relationships/image" Target="../media/image742.png"/><Relationship Id="rId5" Type="http://schemas.openxmlformats.org/officeDocument/2006/relationships/image" Target="../media/image145.png"/><Relationship Id="rId10" Type="http://schemas.openxmlformats.org/officeDocument/2006/relationships/image" Target="../media/image734.png"/><Relationship Id="rId4" Type="http://schemas.openxmlformats.org/officeDocument/2006/relationships/image" Target="../media/image144.png"/><Relationship Id="rId9" Type="http://schemas.openxmlformats.org/officeDocument/2006/relationships/image" Target="../media/image7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1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4.png"/><Relationship Id="rId5" Type="http://schemas.openxmlformats.org/officeDocument/2006/relationships/image" Target="../media/image153.png"/><Relationship Id="rId4" Type="http://schemas.openxmlformats.org/officeDocument/2006/relationships/image" Target="../media/image8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9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1.png"/><Relationship Id="rId4" Type="http://schemas.openxmlformats.org/officeDocument/2006/relationships/image" Target="../media/image15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9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610.png"/><Relationship Id="rId4" Type="http://schemas.openxmlformats.org/officeDocument/2006/relationships/image" Target="../media/image1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g"/><Relationship Id="rId3" Type="http://schemas.openxmlformats.org/officeDocument/2006/relationships/image" Target="../media/image121.png"/><Relationship Id="rId7" Type="http://schemas.openxmlformats.org/officeDocument/2006/relationships/image" Target="../media/image73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851.png"/><Relationship Id="rId4" Type="http://schemas.openxmlformats.org/officeDocument/2006/relationships/image" Target="../media/image8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27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9" Type="http://schemas.openxmlformats.org/officeDocument/2006/relationships/image" Target="../media/image18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2.png"/><Relationship Id="rId3" Type="http://schemas.openxmlformats.org/officeDocument/2006/relationships/image" Target="../media/image752.png"/><Relationship Id="rId7" Type="http://schemas.openxmlformats.org/officeDocument/2006/relationships/image" Target="../media/image7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2.png"/><Relationship Id="rId5" Type="http://schemas.openxmlformats.org/officeDocument/2006/relationships/image" Target="../media/image771.png"/><Relationship Id="rId10" Type="http://schemas.openxmlformats.org/officeDocument/2006/relationships/image" Target="../media/image821.png"/><Relationship Id="rId4" Type="http://schemas.openxmlformats.org/officeDocument/2006/relationships/image" Target="../media/image761.png"/><Relationship Id="rId9" Type="http://schemas.openxmlformats.org/officeDocument/2006/relationships/image" Target="../media/image8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1.png"/><Relationship Id="rId3" Type="http://schemas.openxmlformats.org/officeDocument/2006/relationships/image" Target="../media/image174.png"/><Relationship Id="rId7" Type="http://schemas.openxmlformats.org/officeDocument/2006/relationships/image" Target="../media/image87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17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1.png"/><Relationship Id="rId3" Type="http://schemas.openxmlformats.org/officeDocument/2006/relationships/image" Target="../media/image177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893.png"/><Relationship Id="rId4" Type="http://schemas.openxmlformats.org/officeDocument/2006/relationships/image" Target="../media/image17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9.gif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2.png"/><Relationship Id="rId11" Type="http://schemas.openxmlformats.org/officeDocument/2006/relationships/image" Target="../media/image1171.png"/><Relationship Id="rId10" Type="http://schemas.openxmlformats.org/officeDocument/2006/relationships/image" Target="../media/image90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gif"/><Relationship Id="rId3" Type="http://schemas.openxmlformats.org/officeDocument/2006/relationships/image" Target="../media/image177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2.png"/><Relationship Id="rId11" Type="http://schemas.openxmlformats.org/officeDocument/2006/relationships/image" Target="../media/image1171.png"/><Relationship Id="rId10" Type="http://schemas.openxmlformats.org/officeDocument/2006/relationships/image" Target="../media/image92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181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893.png"/><Relationship Id="rId4" Type="http://schemas.openxmlformats.org/officeDocument/2006/relationships/image" Target="../media/image177.png"/><Relationship Id="rId9" Type="http://schemas.openxmlformats.org/officeDocument/2006/relationships/image" Target="../media/image117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0.png"/><Relationship Id="rId13" Type="http://schemas.openxmlformats.org/officeDocument/2006/relationships/image" Target="../media/image5700.png"/><Relationship Id="rId3" Type="http://schemas.openxmlformats.org/officeDocument/2006/relationships/image" Target="../media/image470.png"/><Relationship Id="rId7" Type="http://schemas.openxmlformats.org/officeDocument/2006/relationships/image" Target="../media/image510.png"/><Relationship Id="rId12" Type="http://schemas.openxmlformats.org/officeDocument/2006/relationships/image" Target="../media/image560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6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11" Type="http://schemas.openxmlformats.org/officeDocument/2006/relationships/image" Target="../media/image5500.png"/><Relationship Id="rId5" Type="http://schemas.openxmlformats.org/officeDocument/2006/relationships/image" Target="../media/image490.png"/><Relationship Id="rId15" Type="http://schemas.openxmlformats.org/officeDocument/2006/relationships/image" Target="../media/image590.png"/><Relationship Id="rId10" Type="http://schemas.openxmlformats.org/officeDocument/2006/relationships/image" Target="../media/image184.jpg"/><Relationship Id="rId4" Type="http://schemas.openxmlformats.org/officeDocument/2006/relationships/image" Target="../media/image183.png"/><Relationship Id="rId9" Type="http://schemas.openxmlformats.org/officeDocument/2006/relationships/image" Target="../media/image5300.png"/><Relationship Id="rId14" Type="http://schemas.openxmlformats.org/officeDocument/2006/relationships/image" Target="../media/image58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910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1.png"/><Relationship Id="rId11" Type="http://schemas.openxmlformats.org/officeDocument/2006/relationships/image" Target="../media/image19.png"/><Relationship Id="rId5" Type="http://schemas.openxmlformats.org/officeDocument/2006/relationships/image" Target="../media/image135.png"/><Relationship Id="rId10" Type="http://schemas.openxmlformats.org/officeDocument/2006/relationships/image" Target="../media/image170.png"/><Relationship Id="rId4" Type="http://schemas.openxmlformats.org/officeDocument/2006/relationships/image" Target="../media/image1210.png"/><Relationship Id="rId9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13" Type="http://schemas.openxmlformats.org/officeDocument/2006/relationships/image" Target="../media/image830.png"/><Relationship Id="rId3" Type="http://schemas.openxmlformats.org/officeDocument/2006/relationships/image" Target="../media/image731.png"/><Relationship Id="rId7" Type="http://schemas.openxmlformats.org/officeDocument/2006/relationships/image" Target="../media/image770.png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0.png"/><Relationship Id="rId11" Type="http://schemas.openxmlformats.org/officeDocument/2006/relationships/image" Target="../media/image810.png"/><Relationship Id="rId5" Type="http://schemas.openxmlformats.org/officeDocument/2006/relationships/image" Target="../media/image751.png"/><Relationship Id="rId10" Type="http://schemas.openxmlformats.org/officeDocument/2006/relationships/image" Target="../media/image800.png"/><Relationship Id="rId4" Type="http://schemas.openxmlformats.org/officeDocument/2006/relationships/image" Target="../media/image740.png"/><Relationship Id="rId9" Type="http://schemas.openxmlformats.org/officeDocument/2006/relationships/image" Target="../media/image790.png"/><Relationship Id="rId14" Type="http://schemas.openxmlformats.org/officeDocument/2006/relationships/image" Target="../media/image84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8.jpeg"/><Relationship Id="rId7" Type="http://schemas.openxmlformats.org/officeDocument/2006/relationships/image" Target="../media/image89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860.png"/><Relationship Id="rId4" Type="http://schemas.openxmlformats.org/officeDocument/2006/relationships/image" Target="../media/image189.png"/><Relationship Id="rId9" Type="http://schemas.openxmlformats.org/officeDocument/2006/relationships/image" Target="../media/image192.png"/></Relationships>
</file>

<file path=ppt/slides/_rels/slide8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1.png"/><Relationship Id="rId3" Type="http://schemas.openxmlformats.org/officeDocument/2006/relationships/image" Target="../media/image193.png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1.png"/><Relationship Id="rId11" Type="http://schemas.openxmlformats.org/officeDocument/2006/relationships/image" Target="../media/image810.png"/><Relationship Id="rId5" Type="http://schemas.openxmlformats.org/officeDocument/2006/relationships/image" Target="../media/image129.jpeg"/><Relationship Id="rId15" Type="http://schemas.openxmlformats.org/officeDocument/2006/relationships/image" Target="../media/image971.png"/><Relationship Id="rId4" Type="http://schemas.openxmlformats.org/officeDocument/2006/relationships/image" Target="../media/image194.png"/><Relationship Id="rId14" Type="http://schemas.openxmlformats.org/officeDocument/2006/relationships/image" Target="../media/image94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99.png"/><Relationship Id="rId9" Type="http://schemas.openxmlformats.org/officeDocument/2006/relationships/image" Target="../media/image1011.png"/></Relationships>
</file>

<file path=ppt/slides/_rels/slide8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0.png"/><Relationship Id="rId3" Type="http://schemas.openxmlformats.org/officeDocument/2006/relationships/image" Target="../media/image200.png"/><Relationship Id="rId7" Type="http://schemas.openxmlformats.org/officeDocument/2006/relationships/image" Target="../media/image10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1070.png"/><Relationship Id="rId10" Type="http://schemas.openxmlformats.org/officeDocument/2006/relationships/image" Target="../media/image1120.png"/><Relationship Id="rId4" Type="http://schemas.openxmlformats.org/officeDocument/2006/relationships/image" Target="../media/image1060.png"/><Relationship Id="rId14" Type="http://schemas.openxmlformats.org/officeDocument/2006/relationships/image" Target="../media/image110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1170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201.png"/><Relationship Id="rId9" Type="http://schemas.openxmlformats.org/officeDocument/2006/relationships/image" Target="../media/image101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202.png"/><Relationship Id="rId7" Type="http://schemas.openxmlformats.org/officeDocument/2006/relationships/image" Target="../media/image123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0.png"/><Relationship Id="rId5" Type="http://schemas.openxmlformats.org/officeDocument/2006/relationships/image" Target="../media/image1213.png"/><Relationship Id="rId4" Type="http://schemas.openxmlformats.org/officeDocument/2006/relationships/image" Target="../media/image20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png"/><Relationship Id="rId3" Type="http://schemas.openxmlformats.org/officeDocument/2006/relationships/image" Target="../media/image1812.png"/><Relationship Id="rId7" Type="http://schemas.openxmlformats.org/officeDocument/2006/relationships/image" Target="../media/image221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5.png"/><Relationship Id="rId5" Type="http://schemas.openxmlformats.org/officeDocument/2006/relationships/image" Target="../media/image206.png"/><Relationship Id="rId10" Type="http://schemas.openxmlformats.org/officeDocument/2006/relationships/image" Target="../media/image240.png"/><Relationship Id="rId4" Type="http://schemas.openxmlformats.org/officeDocument/2006/relationships/image" Target="../media/image196.png"/><Relationship Id="rId9" Type="http://schemas.openxmlformats.org/officeDocument/2006/relationships/image" Target="../media/image24.png"/><Relationship Id="rId1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0.png"/><Relationship Id="rId4" Type="http://schemas.openxmlformats.org/officeDocument/2006/relationships/image" Target="../media/image205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7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09.png"/><Relationship Id="rId10" Type="http://schemas.openxmlformats.org/officeDocument/2006/relationships/image" Target="../media/image215.png"/><Relationship Id="rId4" Type="http://schemas.openxmlformats.org/officeDocument/2006/relationships/image" Target="../media/image208.png"/><Relationship Id="rId9" Type="http://schemas.openxmlformats.org/officeDocument/2006/relationships/image" Target="../media/image21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gi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g"/><Relationship Id="rId3" Type="http://schemas.openxmlformats.org/officeDocument/2006/relationships/image" Target="../media/image219.png"/><Relationship Id="rId7" Type="http://schemas.openxmlformats.org/officeDocument/2006/relationships/image" Target="../media/image223.t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5" Type="http://schemas.openxmlformats.org/officeDocument/2006/relationships/image" Target="../media/image1420.png"/><Relationship Id="rId4" Type="http://schemas.openxmlformats.org/officeDocument/2006/relationships/image" Target="../media/image221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225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g"/><Relationship Id="rId3" Type="http://schemas.openxmlformats.org/officeDocument/2006/relationships/image" Target="../media/image710.png"/><Relationship Id="rId7" Type="http://schemas.openxmlformats.org/officeDocument/2006/relationships/image" Target="../media/image22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11" Type="http://schemas.openxmlformats.org/officeDocument/2006/relationships/image" Target="../media/image1211.png"/><Relationship Id="rId5" Type="http://schemas.openxmlformats.org/officeDocument/2006/relationships/image" Target="../media/image630.png"/><Relationship Id="rId10" Type="http://schemas.openxmlformats.org/officeDocument/2006/relationships/image" Target="../media/image1130.png"/><Relationship Id="rId4" Type="http://schemas.openxmlformats.org/officeDocument/2006/relationships/image" Target="../media/image540.png"/><Relationship Id="rId9" Type="http://schemas.openxmlformats.org/officeDocument/2006/relationships/image" Target="../media/image4.jp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0.png"/><Relationship Id="rId3" Type="http://schemas.openxmlformats.org/officeDocument/2006/relationships/image" Target="../media/image1812.png"/><Relationship Id="rId7" Type="http://schemas.openxmlformats.org/officeDocument/2006/relationships/image" Target="../media/image281.png"/><Relationship Id="rId12" Type="http://schemas.openxmlformats.org/officeDocument/2006/relationships/image" Target="../media/image33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0.png"/><Relationship Id="rId11" Type="http://schemas.openxmlformats.org/officeDocument/2006/relationships/image" Target="../media/image321.png"/><Relationship Id="rId5" Type="http://schemas.openxmlformats.org/officeDocument/2006/relationships/image" Target="../media/image210.png"/><Relationship Id="rId10" Type="http://schemas.openxmlformats.org/officeDocument/2006/relationships/image" Target="../media/image310.png"/><Relationship Id="rId4" Type="http://schemas.openxmlformats.org/officeDocument/2006/relationships/image" Target="../media/image260.png"/><Relationship Id="rId9" Type="http://schemas.openxmlformats.org/officeDocument/2006/relationships/image" Target="../media/image30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Very-very-very high-energy spectroscopy: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Studying strong interactions with a light beam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181167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Appunti di Fisica, </a:t>
            </a:r>
            <a:r>
              <a:rPr lang="it-IT" dirty="0" err="1"/>
              <a:t>February</a:t>
            </a:r>
            <a:r>
              <a:rPr lang="it-IT" dirty="0"/>
              <a:t> 19</a:t>
            </a:r>
            <a:r>
              <a:rPr lang="it-IT" baseline="30000" dirty="0"/>
              <a:t>th</a:t>
            </a:r>
            <a:r>
              <a:rPr lang="it-IT" dirty="0"/>
              <a:t>, 2025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34B267A-5EFC-41C9-A56D-FF9FD420E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03" y="4741296"/>
            <a:ext cx="2581593" cy="1431978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AACC35F-773C-40A8-18C2-A1535DD87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296"/>
            <a:ext cx="3724430" cy="14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QCD has no solution. </a:t>
            </a:r>
            <a:r>
              <a:rPr lang="it-IT" sz="3600" dirty="0" err="1"/>
              <a:t>Don’t</a:t>
            </a:r>
            <a:r>
              <a:rPr lang="it-IT" sz="3600" dirty="0"/>
              <a:t> </a:t>
            </a:r>
            <a:r>
              <a:rPr lang="it-IT" sz="3600" dirty="0" err="1"/>
              <a:t>panic</a:t>
            </a:r>
            <a:endParaRPr lang="it-IT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8"/>
          <a:stretch/>
        </p:blipFill>
        <p:spPr>
          <a:xfrm>
            <a:off x="40931" y="1226196"/>
            <a:ext cx="6387862" cy="2906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31" y="4376868"/>
            <a:ext cx="556973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We can build </a:t>
            </a:r>
            <a:r>
              <a:rPr lang="it-IT" sz="2200" dirty="0">
                <a:solidFill>
                  <a:srgbClr val="FF0000"/>
                </a:solidFill>
              </a:rPr>
              <a:t>models</a:t>
            </a:r>
            <a:r>
              <a:rPr lang="it-IT" sz="2200" dirty="0"/>
              <a:t> to describe the spectrum.</a:t>
            </a:r>
            <a:br>
              <a:rPr lang="it-IT" sz="2200" dirty="0"/>
            </a:br>
            <a:r>
              <a:rPr lang="it-IT" sz="2200" dirty="0"/>
              <a:t>Grasp some aspects of QCD,  get </a:t>
            </a:r>
            <a:r>
              <a:rPr lang="it-IT" sz="2200" dirty="0">
                <a:solidFill>
                  <a:srgbClr val="FF0000"/>
                </a:solidFill>
              </a:rPr>
              <a:t>insights</a:t>
            </a:r>
            <a:endParaRPr lang="it-IT" sz="2200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/>
              <a:t>Quark models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/>
              <a:t>Lattice QCD (not a model but...)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274299" y="4922492"/>
                <a:ext cx="3762632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sz="2000" dirty="0"/>
                  <a:t>The excited spectrum is populated</a:t>
                </a:r>
                <a:br>
                  <a:rPr lang="it-IT" sz="2000" dirty="0"/>
                </a:br>
                <a:r>
                  <a:rPr lang="it-IT" sz="2000" dirty="0"/>
                  <a:t>by unstable states, is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it-IT" sz="2000" dirty="0"/>
              </a:p>
              <a:p>
                <a:pPr algn="r">
                  <a:spcBef>
                    <a:spcPts val="1200"/>
                  </a:spcBef>
                </a:pPr>
                <a:r>
                  <a:rPr lang="it-IT" sz="2000" dirty="0">
                    <a:solidFill>
                      <a:srgbClr val="FF0000"/>
                    </a:solidFill>
                  </a:rPr>
                  <a:t>Feedback from experiments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299" y="4922492"/>
                <a:ext cx="3762632" cy="1169551"/>
              </a:xfrm>
              <a:prstGeom prst="rect">
                <a:avLst/>
              </a:prstGeom>
              <a:blipFill rotWithShape="0">
                <a:blip r:embed="rId3"/>
                <a:stretch>
                  <a:fillRect l="-972" t="-2604" r="-1783" b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93" y="1226196"/>
            <a:ext cx="2608138" cy="2901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62" y="3558368"/>
            <a:ext cx="1439363" cy="50549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14842" y="2145062"/>
            <a:ext cx="4335341" cy="30800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600" b="1" dirty="0">
                <a:solidFill>
                  <a:schemeClr val="tx1"/>
                </a:solidFill>
              </a:rPr>
              <a:t>Plan of attack</a:t>
            </a:r>
          </a:p>
          <a:p>
            <a:pPr marL="285750" indent="-285750">
              <a:spcBef>
                <a:spcPts val="1200"/>
              </a:spcBef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Collect</a:t>
            </a:r>
            <a:r>
              <a:rPr lang="it-IT" sz="2200" dirty="0">
                <a:solidFill>
                  <a:schemeClr val="tx1"/>
                </a:solidFill>
              </a:rPr>
              <a:t> data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Identify</a:t>
            </a:r>
            <a:r>
              <a:rPr lang="it-IT" sz="2200" dirty="0">
                <a:solidFill>
                  <a:schemeClr val="tx1"/>
                </a:solidFill>
              </a:rPr>
              <a:t> states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Compare</a:t>
            </a:r>
            <a:r>
              <a:rPr lang="it-IT" sz="2200" dirty="0">
                <a:solidFill>
                  <a:schemeClr val="tx1"/>
                </a:solidFill>
              </a:rPr>
              <a:t> with expectations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FF0000"/>
                </a:solidFill>
              </a:rPr>
              <a:t>Answer</a:t>
            </a:r>
            <a:r>
              <a:rPr lang="it-IT" sz="2200" dirty="0">
                <a:solidFill>
                  <a:schemeClr val="tx1"/>
                </a:solidFill>
              </a:rPr>
              <a:t> big questions</a:t>
            </a:r>
          </a:p>
        </p:txBody>
      </p:sp>
    </p:spTree>
    <p:extLst>
      <p:ext uri="{BB962C8B-B14F-4D97-AF65-F5344CB8AC3E}">
        <p14:creationId xmlns:p14="http://schemas.microsoft.com/office/powerpoint/2010/main" val="273194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we probe the forces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40" y="1156335"/>
            <a:ext cx="6269720" cy="3025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41" y="4333813"/>
            <a:ext cx="90207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We </a:t>
            </a:r>
            <a:r>
              <a:rPr lang="it-IT" sz="2200" dirty="0">
                <a:solidFill>
                  <a:srgbClr val="FF0000"/>
                </a:solidFill>
              </a:rPr>
              <a:t>smash particles against each other</a:t>
            </a:r>
            <a:r>
              <a:rPr lang="it-IT" sz="2200" dirty="0"/>
              <a:t>, the best way of creating new particles</a:t>
            </a:r>
          </a:p>
          <a:p>
            <a:r>
              <a:rPr lang="it-IT" sz="2200" dirty="0"/>
              <a:t>It’s like if in a car accident, the pieces of the collision would create </a:t>
            </a:r>
            <a:br>
              <a:rPr lang="it-IT" sz="2200" dirty="0"/>
            </a:br>
            <a:r>
              <a:rPr lang="it-IT" sz="2200" dirty="0"/>
              <a:t>new fancy, expensive cars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8163" y="5685795"/>
            <a:ext cx="616767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(Do not try with your car. Believe me, it’s a bad idea)</a:t>
            </a:r>
          </a:p>
        </p:txBody>
      </p:sp>
    </p:spTree>
    <p:extLst>
      <p:ext uri="{BB962C8B-B14F-4D97-AF65-F5344CB8AC3E}">
        <p14:creationId xmlns:p14="http://schemas.microsoft.com/office/powerpoint/2010/main" val="5985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we probe the forces at CERN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06"/>
          <a:stretch/>
        </p:blipFill>
        <p:spPr>
          <a:xfrm>
            <a:off x="555231" y="1181100"/>
            <a:ext cx="3581400" cy="4893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4" b="1666"/>
          <a:stretch/>
        </p:blipFill>
        <p:spPr>
          <a:xfrm>
            <a:off x="4648200" y="1181100"/>
            <a:ext cx="3581400" cy="413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8575" y="3648076"/>
            <a:ext cx="257175" cy="10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LHC collides protons at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13 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br>
                  <a:rPr lang="it-IT" sz="2200" dirty="0"/>
                </a:br>
                <a:r>
                  <a:rPr lang="it-IT" sz="2200" dirty="0"/>
                  <a:t>(kinetic energy of a mosquito)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623" y="5391358"/>
                <a:ext cx="3706977" cy="769441"/>
              </a:xfrm>
              <a:prstGeom prst="rect">
                <a:avLst/>
              </a:prstGeom>
              <a:blipFill rotWithShape="0">
                <a:blip r:embed="rId3"/>
                <a:stretch>
                  <a:fillRect l="-2138" t="-4724" b="-149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514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Standard Model Constituents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Lightest massive particle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eV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200" dirty="0"/>
              </a:p>
              <a:p>
                <a:r>
                  <a:rPr lang="it-IT" sz="2200" dirty="0"/>
                  <a:t>Heaviest particle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175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/>
                  <a:t> </a:t>
                </a:r>
                <a:br>
                  <a:rPr lang="it-IT" sz="2200" dirty="0"/>
                </a:br>
                <a:r>
                  <a:rPr lang="it-IT" sz="2200" dirty="0"/>
                  <a:t>(gold atom)</a:t>
                </a:r>
              </a:p>
              <a:p>
                <a:endParaRPr lang="it-IT" sz="2200" dirty="0"/>
              </a:p>
              <a:p>
                <a:r>
                  <a:rPr lang="it-IT" sz="2200" dirty="0"/>
                  <a:t>Masses span 17 orders of magnitude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3621717"/>
                <a:ext cx="4396791" cy="1785104"/>
              </a:xfrm>
              <a:prstGeom prst="rect">
                <a:avLst/>
              </a:prstGeom>
              <a:blipFill rotWithShape="0">
                <a:blip r:embed="rId3"/>
                <a:stretch>
                  <a:fillRect l="-1803" t="-2389" r="-2080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4174" y="1535478"/>
            <a:ext cx="42194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Standard model is a remarkable </a:t>
            </a:r>
            <a:br>
              <a:rPr lang="it-IT" sz="2200" dirty="0"/>
            </a:br>
            <a:r>
              <a:rPr lang="it-IT" sz="2200" dirty="0"/>
              <a:t>simple theory</a:t>
            </a:r>
          </a:p>
          <a:p>
            <a:endParaRPr lang="it-IT" sz="2200" dirty="0"/>
          </a:p>
          <a:p>
            <a:r>
              <a:rPr lang="it-IT" sz="2200" dirty="0"/>
              <a:t>The particle in the spectrum can easily fit in a table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343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Standard Model Constituents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5181" y="1222218"/>
            <a:ext cx="2069247" cy="271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4562946" y="1303699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2643187" y="1296621"/>
            <a:ext cx="11216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3907571" y="3153430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492514" y="3811104"/>
            <a:ext cx="119002" cy="50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/>
          <p:cNvSpPr/>
          <p:nvPr/>
        </p:nvSpPr>
        <p:spPr>
          <a:xfrm rot="5400000">
            <a:off x="3560412" y="2189392"/>
            <a:ext cx="147473" cy="2037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/>
          <p:cNvSpPr/>
          <p:nvPr/>
        </p:nvSpPr>
        <p:spPr>
          <a:xfrm rot="5400000">
            <a:off x="2761541" y="2652427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/>
          <p:cNvSpPr/>
          <p:nvPr/>
        </p:nvSpPr>
        <p:spPr>
          <a:xfrm rot="5400000">
            <a:off x="2705912" y="3078342"/>
            <a:ext cx="45719" cy="23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2325670" y="1674890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60015" y="2927427"/>
            <a:ext cx="10760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70419" y="2097881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8031" y="2500313"/>
            <a:ext cx="396619" cy="0"/>
          </a:xfrm>
          <a:prstGeom prst="line">
            <a:avLst/>
          </a:prstGeom>
          <a:ln w="1143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68631" y="364569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66997" y="3626644"/>
            <a:ext cx="0" cy="82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66250" y="3832536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66250" y="4253689"/>
            <a:ext cx="11006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05046" y="1676400"/>
            <a:ext cx="0" cy="1251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dirty="0"/>
                  <a:t>According to relativity, the interaction</a:t>
                </a:r>
                <a:br>
                  <a:rPr lang="it-IT" dirty="0"/>
                </a:br>
                <a:r>
                  <a:rPr lang="it-IT" dirty="0"/>
                  <a:t>cannot be instantaneous, but is mediated by</a:t>
                </a:r>
                <a:br>
                  <a:rPr lang="it-IT" dirty="0"/>
                </a:br>
                <a:r>
                  <a:rPr lang="it-IT" dirty="0"/>
                  <a:t>fields that propagate with finite speed</a:t>
                </a:r>
              </a:p>
              <a:p>
                <a:endParaRPr lang="it-IT" dirty="0"/>
              </a:p>
              <a:p>
                <a:r>
                  <a:rPr lang="it-IT" dirty="0"/>
                  <a:t>In relativistic quantum mechanichs,</a:t>
                </a:r>
                <a:br>
                  <a:rPr lang="it-IT" dirty="0"/>
                </a:br>
                <a:r>
                  <a:rPr lang="it-IT" dirty="0"/>
                  <a:t>these fields are quantized in particles</a:t>
                </a:r>
              </a:p>
              <a:p>
                <a:endParaRPr lang="it-IT" dirty="0"/>
              </a:p>
              <a:p>
                <a:r>
                  <a:rPr lang="it-IT" dirty="0"/>
                  <a:t>The range of the interaction depend on</a:t>
                </a:r>
                <a:br>
                  <a:rPr lang="it-IT" dirty="0"/>
                </a:br>
                <a:r>
                  <a:rPr lang="it-IT" dirty="0"/>
                  <a:t>the mass of the mediator,</a:t>
                </a:r>
              </a:p>
              <a:p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ℏ</m:t>
                        </m:r>
                        <m:r>
                          <a:rPr lang="it-IT" sz="22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it-IT" sz="2200" dirty="0"/>
                  <a:t> (Compton wavelength)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5685" y="1444687"/>
                <a:ext cx="4572000" cy="3356560"/>
              </a:xfrm>
              <a:prstGeom prst="rect">
                <a:avLst/>
              </a:prstGeom>
              <a:blipFill rotWithShape="0">
                <a:blip r:embed="rId3"/>
                <a:stretch>
                  <a:fillRect l="-1067" t="-1089" b="-5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04774" y="3324293"/>
            <a:ext cx="4531907" cy="1866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ctangle 3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085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Quantum ChromoDynamics (QCD)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10661" r="11485" b="7028"/>
          <a:stretch/>
        </p:blipFill>
        <p:spPr>
          <a:xfrm>
            <a:off x="0" y="1183578"/>
            <a:ext cx="4710420" cy="37052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725910"/>
            <a:ext cx="4710420" cy="570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ctangle 9"/>
          <p:cNvSpPr/>
          <p:nvPr/>
        </p:nvSpPr>
        <p:spPr>
          <a:xfrm>
            <a:off x="1566250" y="4662534"/>
            <a:ext cx="1104523" cy="4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1611515" y="4635376"/>
            <a:ext cx="388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i="1" dirty="0">
                <a:solidFill>
                  <a:srgbClr val="E8CC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6593" y="493230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125,000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84341" y="4751290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755351" y="474581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"Higgs interaction"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200" dirty="0"/>
                  <a:t>Quarks appear in 6 flavors,</a:t>
                </a:r>
                <a:br>
                  <a:rPr lang="it-IT" sz="2200" dirty="0"/>
                </a:br>
                <a:r>
                  <a:rPr lang="it-IT" sz="2200" dirty="0"/>
                  <a:t>with (very) different masses</a:t>
                </a:r>
              </a:p>
              <a:p>
                <a:pPr algn="ctr"/>
                <a:endParaRPr lang="it-IT" sz="2200" dirty="0"/>
              </a:p>
              <a:p>
                <a:pPr algn="ctr"/>
                <a:r>
                  <a:rPr lang="it-IT" sz="2200" dirty="0"/>
                  <a:t>Each quark can be in </a:t>
                </a:r>
                <a:br>
                  <a:rPr lang="it-IT" sz="2200" dirty="0"/>
                </a:br>
                <a:r>
                  <a:rPr lang="it-IT" sz="2200" dirty="0"/>
                  <a:t>3 identical colors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2400" dirty="0">
                  <a:solidFill>
                    <a:srgbClr val="0000FF"/>
                  </a:solidFill>
                </a:endParaRPr>
              </a:p>
              <a:p>
                <a:pPr algn="ctr"/>
                <a:endParaRPr lang="it-IT" sz="2400" dirty="0"/>
              </a:p>
              <a:p>
                <a:pPr algn="ctr"/>
                <a:r>
                  <a:rPr lang="it-IT" sz="2400" dirty="0"/>
                  <a:t>Each gluon can be in 8 colors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acc>
                      <m:accPr>
                        <m:chr m:val="̅"/>
                        <m:ctrlPr>
                          <a:rPr lang="it-IT" sz="240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it-IT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:r>
                  <a:rPr lang="it-IT" sz="2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solidFill>
                          <a:srgbClr val="33CC33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acc>
                      <m:accPr>
                        <m:chr m:val="̅"/>
                        <m:ctrlP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</m:oMath>
                </a14:m>
                <a:r>
                  <a:rPr lang="it-IT" sz="2400" dirty="0"/>
                  <a:t>,</a:t>
                </a:r>
                <a:br>
                  <a:rPr lang="it-IT" sz="2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it-IT" sz="2400" b="0" i="0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i="1" dirty="0">
                          <a:solidFill>
                            <a:srgbClr val="33CC33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acc>
                        <m:accPr>
                          <m:chr m:val="̅"/>
                          <m:ctrlP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i="1" dirty="0">
                              <a:solidFill>
                                <a:srgbClr val="CC00FF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  <a:p>
                <a:pPr algn="ctr"/>
                <a:endParaRPr lang="it-IT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077" y="1302399"/>
                <a:ext cx="4218529" cy="4017382"/>
              </a:xfrm>
              <a:prstGeom prst="rect">
                <a:avLst/>
              </a:prstGeom>
              <a:blipFill rotWithShape="0">
                <a:blip r:embed="rId3"/>
                <a:stretch>
                  <a:fillRect t="-10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891586" y="5534839"/>
            <a:ext cx="5360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dirty="0">
                <a:solidFill>
                  <a:srgbClr val="0000FF"/>
                </a:solidFill>
              </a:rPr>
              <a:t>Have you ever observed a quark?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3632" y="5057978"/>
            <a:ext cx="3071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Gluon is massless. Long range?</a:t>
            </a:r>
          </a:p>
        </p:txBody>
      </p:sp>
    </p:spTree>
    <p:extLst>
      <p:ext uri="{BB962C8B-B14F-4D97-AF65-F5344CB8AC3E}">
        <p14:creationId xmlns:p14="http://schemas.microsoft.com/office/powerpoint/2010/main" val="254447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289064FC-8C6E-0868-0B81-F24DD993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815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Welcome to Hell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51" y="1128475"/>
            <a:ext cx="3652949" cy="27661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807" y="4490133"/>
            <a:ext cx="4566193" cy="1870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2377" r="10099" b="4423"/>
          <a:stretch/>
        </p:blipFill>
        <p:spPr>
          <a:xfrm>
            <a:off x="95880" y="1131581"/>
            <a:ext cx="4418245" cy="38748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537" y="4579109"/>
            <a:ext cx="2576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Review of Particle Physics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64" y="3244801"/>
            <a:ext cx="2861836" cy="1938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1842" y="5183581"/>
            <a:ext cx="457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Only white particles have been observed so far,</a:t>
            </a:r>
            <a:br>
              <a:rPr lang="it-IT" dirty="0"/>
            </a:br>
            <a:r>
              <a:rPr lang="it-IT" dirty="0"/>
              <a:t>forming an extremly rich zoo of hadrons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161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Flavor symmetry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" y="2507566"/>
            <a:ext cx="4567473" cy="2783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2220" y="553191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Amplitudes of particles in the same multiplet are related (Wigner-Eckart theorem)</a:t>
            </a:r>
          </a:p>
        </p:txBody>
      </p:sp>
      <p:sp>
        <p:nvSpPr>
          <p:cNvPr id="3" name="Rectangle 2"/>
          <p:cNvSpPr/>
          <p:nvPr/>
        </p:nvSpPr>
        <p:spPr>
          <a:xfrm>
            <a:off x="142858" y="1508904"/>
            <a:ext cx="9001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Hadron appear in approximate degenerate multiplets (group theory needed)</a:t>
            </a:r>
          </a:p>
          <a:p>
            <a:r>
              <a:rPr lang="it-IT" dirty="0"/>
              <a:t>This observation led to the discovery of quark constituents without observing a single quark!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20" y="2511614"/>
            <a:ext cx="3937108" cy="27791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55137" y="3847724"/>
            <a:ext cx="353085" cy="344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/>
          <p:cNvCxnSpPr>
            <a:endCxn id="7" idx="0"/>
          </p:cNvCxnSpPr>
          <p:nvPr/>
        </p:nvCxnSpPr>
        <p:spPr>
          <a:xfrm flipH="1" flipV="1">
            <a:off x="2231680" y="3847724"/>
            <a:ext cx="294237" cy="497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44" y="2782566"/>
            <a:ext cx="4608856" cy="21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Pole hunting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II sheet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 b="6274"/>
          <a:stretch/>
        </p:blipFill>
        <p:spPr>
          <a:xfrm>
            <a:off x="4151360" y="3095940"/>
            <a:ext cx="4358829" cy="288167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27136" y="4536775"/>
            <a:ext cx="1466662" cy="4640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6" name="TextBox 25"/>
          <p:cNvSpPr txBox="1"/>
          <p:nvPr/>
        </p:nvSpPr>
        <p:spPr>
          <a:xfrm>
            <a:off x="3719798" y="1651496"/>
            <a:ext cx="5461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Bound states on the real axis 1st sheet</a:t>
            </a:r>
          </a:p>
          <a:p>
            <a:r>
              <a:rPr lang="it-IT" dirty="0"/>
              <a:t>Not-so-bound (virtual) states on the real axis 2nd sheet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284963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For the amplitude, this turns into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1493" t="-3297" b="-104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4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/>
                  <a:t>...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6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51" y="4290214"/>
                <a:ext cx="980846" cy="40197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716" y="4744115"/>
                <a:ext cx="1499834" cy="44262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1" y="3765574"/>
                <a:ext cx="1402050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165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8341" y="2973098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Branch cut!</a:t>
            </a:r>
          </a:p>
        </p:txBody>
      </p:sp>
    </p:spTree>
    <p:extLst>
      <p:ext uri="{BB962C8B-B14F-4D97-AF65-F5344CB8AC3E}">
        <p14:creationId xmlns:p14="http://schemas.microsoft.com/office/powerpoint/2010/main" val="1958030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0" y="1150265"/>
            <a:ext cx="8521520" cy="4796596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Unraveling QCD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79714" y="2401257"/>
            <a:ext cx="1810139" cy="1275004"/>
            <a:chOff x="979714" y="2401257"/>
            <a:chExt cx="1810139" cy="1275004"/>
          </a:xfrm>
        </p:grpSpPr>
        <p:sp>
          <p:nvSpPr>
            <p:cNvPr id="24" name="Rectangle 23"/>
            <p:cNvSpPr/>
            <p:nvPr/>
          </p:nvSpPr>
          <p:spPr>
            <a:xfrm>
              <a:off x="979714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1212979" y="3368351"/>
              <a:ext cx="1399592" cy="0"/>
            </a:xfrm>
            <a:prstGeom prst="straightConnector1">
              <a:avLst/>
            </a:prstGeom>
            <a:ln w="158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010850" y="2401257"/>
              <a:ext cx="1612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>
                  <a:solidFill>
                    <a:srgbClr val="FF0000"/>
                  </a:solidFill>
                </a:rPr>
                <a:t>Beam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47791" y="2401257"/>
            <a:ext cx="1810139" cy="1275004"/>
            <a:chOff x="979714" y="2401257"/>
            <a:chExt cx="1810139" cy="1275004"/>
          </a:xfrm>
        </p:grpSpPr>
        <p:sp>
          <p:nvSpPr>
            <p:cNvPr id="29" name="Rectangle 28"/>
            <p:cNvSpPr/>
            <p:nvPr/>
          </p:nvSpPr>
          <p:spPr>
            <a:xfrm>
              <a:off x="979714" y="2455596"/>
              <a:ext cx="1810139" cy="122066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1212979" y="3368351"/>
              <a:ext cx="1399592" cy="0"/>
            </a:xfrm>
            <a:prstGeom prst="straightConnector1">
              <a:avLst/>
            </a:prstGeom>
            <a:ln w="15875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010850" y="2401257"/>
              <a:ext cx="1612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 err="1">
                  <a:solidFill>
                    <a:srgbClr val="FF0000"/>
                  </a:solidFill>
                </a:rPr>
                <a:t>Beam</a:t>
              </a:r>
              <a:endParaRPr lang="it-IT" sz="4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214376" y="3869450"/>
            <a:ext cx="2523608" cy="1663603"/>
            <a:chOff x="3524183" y="3822797"/>
            <a:chExt cx="2523608" cy="1663603"/>
          </a:xfrm>
        </p:grpSpPr>
        <p:sp>
          <p:nvSpPr>
            <p:cNvPr id="34" name="Rectangle 33"/>
            <p:cNvSpPr/>
            <p:nvPr/>
          </p:nvSpPr>
          <p:spPr>
            <a:xfrm>
              <a:off x="3524183" y="3915193"/>
              <a:ext cx="2523608" cy="157120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92551" y="3822797"/>
              <a:ext cx="23868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 dirty="0">
                  <a:solidFill>
                    <a:srgbClr val="FF0000"/>
                  </a:solidFill>
                </a:rPr>
                <a:t>Products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875540" y="4707356"/>
              <a:ext cx="1820895" cy="680895"/>
              <a:chOff x="3884347" y="4707356"/>
              <a:chExt cx="1820895" cy="680895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4787813" y="4707356"/>
                <a:ext cx="13963" cy="680895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V="1">
                <a:off x="3884347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5341303" y="4707669"/>
                <a:ext cx="363939" cy="609494"/>
              </a:xfrm>
              <a:prstGeom prst="straightConnector1">
                <a:avLst/>
              </a:prstGeom>
              <a:ln w="15875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2200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1168106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8225" y="1363294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Probability conservation implies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2200" dirty="0"/>
              </a:p>
              <a:p>
                <a:endParaRPr lang="it-IT" sz="2200" dirty="0"/>
              </a:p>
              <a:p>
                <a:r>
                  <a:rPr lang="it-IT" sz="2200" dirty="0"/>
                  <a:t>For the amplitude, this turns into</a:t>
                </a:r>
                <a:endParaRPr lang="it-IT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94" y="1239714"/>
                <a:ext cx="5309402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1493" t="-3297" b="-104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Example: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r>
                  <a:rPr lang="it-IT" sz="2400" dirty="0"/>
                  <a:t>...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568" y="3517365"/>
                <a:ext cx="2137445" cy="496418"/>
              </a:xfrm>
              <a:prstGeom prst="rect">
                <a:avLst/>
              </a:prstGeom>
              <a:blipFill rotWithShape="0">
                <a:blip r:embed="rId5"/>
                <a:stretch>
                  <a:fillRect l="-4274" t="-2469" r="-3989" b="-28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12" y="4024160"/>
            <a:ext cx="3809524" cy="23365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00702" y="3984857"/>
            <a:ext cx="4479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...but I can decide to get the negative solution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36954"/>
            <a:ext cx="3866673" cy="3164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088" y="5040970"/>
                <a:ext cx="1153970" cy="40197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766" y="4575526"/>
                <a:ext cx="1279516" cy="44262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</m:e>
                      </m:rad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10" y="3827521"/>
                <a:ext cx="1228926" cy="44262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33" y="2448308"/>
                <a:ext cx="3699924" cy="461665"/>
              </a:xfrm>
              <a:prstGeom prst="rect">
                <a:avLst/>
              </a:prstGeom>
              <a:blipFill rotWithShape="0">
                <a:blip r:embed="rId12"/>
                <a:stretch>
                  <a:fillRect l="-165" b="-18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678341" y="2973098"/>
            <a:ext cx="126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Branch cut!</a:t>
            </a:r>
          </a:p>
        </p:txBody>
      </p:sp>
    </p:spTree>
    <p:extLst>
      <p:ext uri="{BB962C8B-B14F-4D97-AF65-F5344CB8AC3E}">
        <p14:creationId xmlns:p14="http://schemas.microsoft.com/office/powerpoint/2010/main" val="12148633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71282"/>
            <a:ext cx="9144000" cy="850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782"/>
            <a:ext cx="9144000" cy="4770119"/>
          </a:xfrm>
          <a:prstGeom prst="rect">
            <a:avLst/>
          </a:prstGeom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8376" y="1071283"/>
            <a:ext cx="68648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Probability conservation a </a:t>
            </a:r>
            <a:r>
              <a:rPr lang="it-IT" sz="2400" dirty="0">
                <a:solidFill>
                  <a:srgbClr val="FF0000"/>
                </a:solidFill>
              </a:rPr>
              <a:t>branch cut </a:t>
            </a:r>
            <a:r>
              <a:rPr lang="it-IT" sz="2400" dirty="0"/>
              <a:t>on the real axis,</a:t>
            </a:r>
            <a:br>
              <a:rPr lang="it-IT" sz="2400" dirty="0"/>
            </a:br>
            <a:r>
              <a:rPr lang="it-IT" sz="2400" dirty="0"/>
              <a:t>two sheets continuosly connected</a:t>
            </a:r>
          </a:p>
        </p:txBody>
      </p:sp>
    </p:spTree>
    <p:extLst>
      <p:ext uri="{BB962C8B-B14F-4D97-AF65-F5344CB8AC3E}">
        <p14:creationId xmlns:p14="http://schemas.microsoft.com/office/powerpoint/2010/main" val="6681898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Crossing symmetry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488" y="1695450"/>
            <a:ext cx="8640258" cy="1562100"/>
            <a:chOff x="249488" y="1695450"/>
            <a:chExt cx="8640258" cy="1562100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19332" y="1695450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988807" y="1989601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19332" y="2795462"/>
              <a:ext cx="569475" cy="4472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794668" y="1695450"/>
              <a:ext cx="61245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794668" y="2795462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258159" y="1894229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159" y="1894229"/>
                  <a:ext cx="584367" cy="41663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49488" y="2647988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488" y="2647988"/>
                  <a:ext cx="584367" cy="41663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100895" y="1854478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0895" y="1854478"/>
                  <a:ext cx="612433" cy="41663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154630" y="2525906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4630" y="2525906"/>
                  <a:ext cx="612433" cy="41663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>
            <a:xfrm>
              <a:off x="3513839" y="1710296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4083314" y="2004447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3513839" y="2810308"/>
              <a:ext cx="569475" cy="447242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889175" y="1710296"/>
              <a:ext cx="612455" cy="397558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889175" y="2810308"/>
              <a:ext cx="666179" cy="294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352666" y="1909075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666" y="1909075"/>
                  <a:ext cx="584367" cy="41663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3343995" y="2662834"/>
                  <a:ext cx="584368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3995" y="2662834"/>
                  <a:ext cx="584368" cy="41663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195402" y="1869324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5402" y="1869324"/>
                  <a:ext cx="612433" cy="41663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249137" y="2540753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9137" y="2540753"/>
                  <a:ext cx="612433" cy="4166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/>
            <p:cNvCxnSpPr/>
            <p:nvPr/>
          </p:nvCxnSpPr>
          <p:spPr>
            <a:xfrm>
              <a:off x="6542014" y="1710296"/>
              <a:ext cx="56947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7111490" y="2004447"/>
              <a:ext cx="805861" cy="80586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6542014" y="2810308"/>
              <a:ext cx="569475" cy="447242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7917351" y="1710296"/>
              <a:ext cx="612455" cy="3975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917351" y="2810308"/>
              <a:ext cx="666179" cy="294151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380842" y="1909075"/>
                  <a:ext cx="584367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0842" y="1909075"/>
                  <a:ext cx="584367" cy="41663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6372171" y="2662834"/>
                  <a:ext cx="584368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2171" y="2662834"/>
                  <a:ext cx="584368" cy="41663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8223578" y="1869324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3578" y="1869324"/>
                  <a:ext cx="612433" cy="41663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8277313" y="2540753"/>
                  <a:ext cx="612433" cy="4166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7313" y="2540753"/>
                  <a:ext cx="612433" cy="41663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/>
          <p:cNvSpPr txBox="1"/>
          <p:nvPr/>
        </p:nvSpPr>
        <p:spPr>
          <a:xfrm>
            <a:off x="1831921" y="3971539"/>
            <a:ext cx="579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All these processes are not independent, </a:t>
            </a:r>
            <a:br>
              <a:rPr lang="it-IT" sz="2200" dirty="0"/>
            </a:br>
            <a:r>
              <a:rPr lang="it-IT" sz="2200" dirty="0"/>
              <a:t>but are described by the same amplitude!</a:t>
            </a:r>
          </a:p>
          <a:p>
            <a:r>
              <a:rPr lang="it-IT" sz="2200" dirty="0"/>
              <a:t>Simplification – Complication!</a:t>
            </a:r>
          </a:p>
        </p:txBody>
      </p:sp>
    </p:spTree>
    <p:extLst>
      <p:ext uri="{BB962C8B-B14F-4D97-AF65-F5344CB8AC3E}">
        <p14:creationId xmlns:p14="http://schemas.microsoft.com/office/powerpoint/2010/main" val="21175490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Precise determination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of pole position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Smooth «background»</a:t>
            </a:r>
          </a:p>
        </p:txBody>
      </p:sp>
    </p:spTree>
    <p:extLst>
      <p:ext uri="{BB962C8B-B14F-4D97-AF65-F5344CB8AC3E}">
        <p14:creationId xmlns:p14="http://schemas.microsoft.com/office/powerpoint/2010/main" val="31594324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Determination of the lightest hybrid meson pole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 each class, the maximum deviation of mass and width is taken as a systematic error</a:t>
            </a:r>
            <a:br>
              <a:rPr lang="it-IT" dirty="0"/>
            </a:br>
            <a:r>
              <a:rPr lang="it-IT" dirty="0"/>
              <a:t>Deviation smaller than the statistical error are neglected</a:t>
            </a:r>
            <a:br>
              <a:rPr lang="it-IT" dirty="0"/>
            </a:br>
            <a:r>
              <a:rPr lang="it-IT" dirty="0"/>
              <a:t>Systematic of different classes are summed in quadrature</a:t>
            </a:r>
          </a:p>
        </p:txBody>
      </p:sp>
    </p:spTree>
    <p:extLst>
      <p:ext uri="{BB962C8B-B14F-4D97-AF65-F5344CB8AC3E}">
        <p14:creationId xmlns:p14="http://schemas.microsoft.com/office/powerpoint/2010/main" val="24266062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7" y="1446663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2" y="1752585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94" y="4484950"/>
                <a:ext cx="2691121" cy="791179"/>
              </a:xfrm>
              <a:prstGeom prst="rect">
                <a:avLst/>
              </a:prstGeom>
              <a:blipFill rotWithShape="0">
                <a:blip r:embed="rId6"/>
                <a:stretch>
                  <a:fillRect l="-6335" r="-6335" b="-2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2935433" y="4644479"/>
            <a:ext cx="2173534" cy="847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</m:oMath>
                </a14:m>
                <a:r>
                  <a:rPr lang="it-IT" dirty="0"/>
                  <a:t> large)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967" y="4265368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773744" y="5044769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790783" y="953094"/>
            <a:ext cx="2896017" cy="317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33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3888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3604" b="-991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Example: The charged</a:t>
                </a:r>
                <a:r>
                  <a:rPr lang="it-IT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1412381"/>
            <a:ext cx="3482072" cy="2499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4" y="1712384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023" y="1049482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</a:t>
            </a:r>
            <a:r>
              <a:rPr lang="it-IT" dirty="0">
                <a:solidFill>
                  <a:srgbClr val="FF0000"/>
                </a:solidFill>
              </a:rPr>
              <a:t>charged charmonium-like</a:t>
            </a:r>
            <a:r>
              <a:rPr lang="it-IT" dirty="0"/>
              <a:t> resonance has been claimed by BESIII in 2013.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3911574"/>
            <a:ext cx="3462150" cy="2522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95" y="4163546"/>
            <a:ext cx="510582" cy="239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6042" y="5462511"/>
            <a:ext cx="477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Such a state would require a </a:t>
            </a:r>
            <a:r>
              <a:rPr lang="it-IT" dirty="0">
                <a:solidFill>
                  <a:srgbClr val="FF0000"/>
                </a:solidFill>
              </a:rPr>
              <a:t>minimal 4q content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/>
              <a:t>and would be manifestly exotic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8" t="25125" r="21764" b="47669"/>
          <a:stretch/>
        </p:blipFill>
        <p:spPr>
          <a:xfrm>
            <a:off x="4398595" y="2585898"/>
            <a:ext cx="3918205" cy="28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4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35885"/>
            <a:ext cx="9127378" cy="236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One can test different parametrizations of the amplitude, which correspond to</a:t>
            </a:r>
            <a:br>
              <a:rPr lang="it-IT" dirty="0"/>
            </a:br>
            <a:r>
              <a:rPr lang="it-IT" dirty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" y="5852640"/>
            <a:ext cx="278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Szczepaniak, PLB747, 410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1832" y="4712736"/>
            <a:ext cx="2048005" cy="1101598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78" b="-7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951" r="-9756" b="-8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7317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42" r="-16129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62" t="-4000" r="-40476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36178" y="3993089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Triangle rescattering,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logarithmic branching point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81870" y="4448781"/>
            <a:ext cx="1764070" cy="1055012"/>
            <a:chOff x="3791831" y="4268181"/>
            <a:chExt cx="1764070" cy="1055012"/>
          </a:xfrm>
        </p:grpSpPr>
        <p:sp>
          <p:nvSpPr>
            <p:cNvPr id="30" name="Ovale 33"/>
            <p:cNvSpPr/>
            <p:nvPr/>
          </p:nvSpPr>
          <p:spPr>
            <a:xfrm rot="683251">
              <a:off x="3791831" y="4268181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uppo 5"/>
            <p:cNvGrpSpPr/>
            <p:nvPr/>
          </p:nvGrpSpPr>
          <p:grpSpPr>
            <a:xfrm>
              <a:off x="3900021" y="4526439"/>
              <a:ext cx="792643" cy="496596"/>
              <a:chOff x="397037" y="2317619"/>
              <a:chExt cx="892884" cy="559397"/>
            </a:xfrm>
          </p:grpSpPr>
          <p:sp>
            <p:nvSpPr>
              <p:cNvPr id="3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8"/>
            <p:cNvGrpSpPr/>
            <p:nvPr/>
          </p:nvGrpSpPr>
          <p:grpSpPr>
            <a:xfrm>
              <a:off x="4679773" y="4579026"/>
              <a:ext cx="792643" cy="496596"/>
              <a:chOff x="2165075" y="2492259"/>
              <a:chExt cx="892884" cy="559397"/>
            </a:xfrm>
          </p:grpSpPr>
          <p:sp>
            <p:nvSpPr>
              <p:cNvPr id="42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920322" y="4483510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74377" y="3962253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(anti)bound state,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>
                <a:solidFill>
                  <a:srgbClr val="0000FF"/>
                </a:solidFill>
              </a:rPr>
              <a:t>(«molecule»)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905832" y="4001323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Resonance,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>
                <a:solidFill>
                  <a:srgbClr val="0000FF"/>
                </a:solidFill>
              </a:rPr>
              <a:t>(«compact state»)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srgbClr val="C00000"/>
                </a:solidFill>
              </a:rPr>
              <a:t>Tornqvist, Z.Phys. C61, 525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>
                <a:solidFill>
                  <a:srgbClr val="C00000"/>
                </a:solidFill>
              </a:rPr>
              <a:t>Hanhart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 PRL111, 132003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Maiani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>
                <a:solidFill>
                  <a:srgbClr val="C00000"/>
                </a:solidFill>
              </a:rPr>
              <a:t>Faccini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>
                <a:solidFill>
                  <a:srgbClr val="C00000"/>
                </a:solidFill>
              </a:rPr>
              <a:t>Esposito </a:t>
            </a:r>
            <a:r>
              <a:rPr lang="it-IT" sz="1600" i="1" dirty="0">
                <a:solidFill>
                  <a:srgbClr val="C00000"/>
                </a:solidFill>
              </a:rPr>
              <a:t>et al.,</a:t>
            </a:r>
            <a:r>
              <a:rPr lang="it-IT" sz="1600" dirty="0">
                <a:solidFill>
                  <a:srgbClr val="C00000"/>
                </a:solidFill>
              </a:rPr>
              <a:t> Phys.Rept. 668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3900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280765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PLB772, 200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58" y="1735953"/>
            <a:ext cx="1711614" cy="1450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5" y="1635885"/>
            <a:ext cx="1711614" cy="1469861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3871750" y="2303191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blipFill rotWithShape="0">
                <a:blip r:embed="rId13"/>
                <a:stretch>
                  <a:fillRect r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/>
          <p:nvPr/>
        </p:nvCxnSpPr>
        <p:spPr>
          <a:xfrm flipV="1">
            <a:off x="2421871" y="3293151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2420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blipFill rotWithShape="0">
                <a:blip r:embed="rId14"/>
                <a:stretch>
                  <a:fillRect r="-1266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929005" y="3120990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2400</m:t>
                      </m:r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blipFill rotWithShape="0">
                <a:blip r:embed="rId15"/>
                <a:stretch>
                  <a:fillRect r="-12299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blipFill rotWithShape="0">
                <a:blip r:embed="rId16"/>
                <a:stretch>
                  <a:fillRect r="-9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5781697" y="3051173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79142" y="3137613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980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blipFill rotWithShape="0">
                <a:blip r:embed="rId17"/>
                <a:stretch>
                  <a:fillRect r="-31333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7142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855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7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1156996" y="2490450"/>
            <a:ext cx="6818601" cy="361781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Unraveling QCD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56996" y="1049482"/>
            <a:ext cx="6818601" cy="3384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803353" y="1301888"/>
            <a:ext cx="347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Electromagnetic 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867505" y="2010325"/>
                <a:ext cx="3190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505" y="2010325"/>
                <a:ext cx="3190232" cy="461665"/>
              </a:xfrm>
              <a:prstGeom prst="rect">
                <a:avLst/>
              </a:prstGeom>
              <a:blipFill rotWithShape="0">
                <a:blip r:embed="rId2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3488644" y="2561168"/>
            <a:ext cx="2023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/>
              <a:t>Electrohadron </a:t>
            </a:r>
            <a:br>
              <a:rPr lang="it-IT" sz="2400" dirty="0"/>
            </a:br>
            <a:r>
              <a:rPr lang="it-IT" sz="2400" dirty="0"/>
              <a:t>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771743" y="3382165"/>
                <a:ext cx="3793474" cy="86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743" y="3382165"/>
                <a:ext cx="3793474" cy="861646"/>
              </a:xfrm>
              <a:prstGeom prst="rect">
                <a:avLst/>
              </a:prstGeom>
              <a:blipFill rotWithShape="0">
                <a:blip r:embed="rId3"/>
                <a:stretch>
                  <a:fillRect b="-49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617883" y="5223603"/>
                <a:ext cx="43051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883" y="5223603"/>
                <a:ext cx="4305153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3333883" y="4694531"/>
            <a:ext cx="237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Hadron machines</a:t>
            </a:r>
          </a:p>
        </p:txBody>
      </p:sp>
      <p:sp>
        <p:nvSpPr>
          <p:cNvPr id="9" name="Down Arrow 8"/>
          <p:cNvSpPr/>
          <p:nvPr/>
        </p:nvSpPr>
        <p:spPr>
          <a:xfrm>
            <a:off x="94633" y="1108901"/>
            <a:ext cx="651588" cy="4879910"/>
          </a:xfrm>
          <a:prstGeom prst="downArrow">
            <a:avLst/>
          </a:prstGeom>
          <a:gradFill>
            <a:gsLst>
              <a:gs pos="0">
                <a:schemeClr val="accent1">
                  <a:lumMod val="45000"/>
                  <a:lumOff val="55000"/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Down Arrow 44"/>
          <p:cNvSpPr/>
          <p:nvPr/>
        </p:nvSpPr>
        <p:spPr>
          <a:xfrm flipV="1">
            <a:off x="8250862" y="998378"/>
            <a:ext cx="651588" cy="4879910"/>
          </a:xfrm>
          <a:prstGeom prst="downArrow">
            <a:avLst/>
          </a:prstGeom>
          <a:gradFill>
            <a:gsLst>
              <a:gs pos="0">
                <a:schemeClr val="accent1">
                  <a:lumMod val="45000"/>
                  <a:lumOff val="55000"/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50739" y="3231134"/>
            <a:ext cx="1943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Cross sections</a:t>
            </a:r>
          </a:p>
        </p:txBody>
      </p:sp>
      <p:sp>
        <p:nvSpPr>
          <p:cNvPr id="46" name="TextBox 45"/>
          <p:cNvSpPr txBox="1"/>
          <p:nvPr/>
        </p:nvSpPr>
        <p:spPr>
          <a:xfrm rot="5400000">
            <a:off x="7422358" y="3318024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Cleanliness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"/>
          <a:stretch/>
        </p:blipFill>
        <p:spPr>
          <a:xfrm>
            <a:off x="1646245" y="2023834"/>
            <a:ext cx="871361" cy="7032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93" y="2102152"/>
            <a:ext cx="1118311" cy="524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632" r="2743" b="32685"/>
          <a:stretch/>
        </p:blipFill>
        <p:spPr>
          <a:xfrm>
            <a:off x="2081925" y="2887980"/>
            <a:ext cx="1287624" cy="638578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1156996" y="2490450"/>
            <a:ext cx="6818601" cy="36178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77" y="4186701"/>
            <a:ext cx="1005546" cy="983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2" t="16090" r="19796" b="16802"/>
          <a:stretch/>
        </p:blipFill>
        <p:spPr>
          <a:xfrm>
            <a:off x="6770604" y="4224643"/>
            <a:ext cx="895084" cy="7172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7" r="20362" b="21250"/>
          <a:stretch/>
        </p:blipFill>
        <p:spPr>
          <a:xfrm>
            <a:off x="5514481" y="2955020"/>
            <a:ext cx="1385562" cy="54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7" grpId="0"/>
      <p:bldP spid="32" grpId="0"/>
      <p:bldP spid="33" grpId="0"/>
      <p:bldP spid="41" grpId="0"/>
      <p:bldP spid="42" grpId="0"/>
      <p:bldP spid="43" grpId="0"/>
      <p:bldP spid="9" grpId="0" animBg="1"/>
      <p:bldP spid="45" grpId="0" animBg="1"/>
      <p:bldP spid="10" grpId="0"/>
      <p:bldP spid="46" grpId="0"/>
      <p:bldP spid="44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3856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4341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Not conclusive at this stage</a:t>
            </a:r>
          </a:p>
        </p:txBody>
      </p:sp>
    </p:spTree>
    <p:extLst>
      <p:ext uri="{BB962C8B-B14F-4D97-AF65-F5344CB8AC3E}">
        <p14:creationId xmlns:p14="http://schemas.microsoft.com/office/powerpoint/2010/main" val="24275444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8230" y="1325761"/>
            <a:ext cx="8754701" cy="4794382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Finite energy sum rules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1"/>
          <a:stretch/>
        </p:blipFill>
        <p:spPr>
          <a:xfrm>
            <a:off x="375619" y="1325761"/>
            <a:ext cx="8311181" cy="3680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0937" y="4499572"/>
            <a:ext cx="688064" cy="506995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539408" y="4836783"/>
            <a:ext cx="204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PWA in the low energy region</a:t>
            </a:r>
          </a:p>
          <a:p>
            <a:r>
              <a:rPr lang="it-IT" dirty="0">
                <a:solidFill>
                  <a:srgbClr val="0000FF"/>
                </a:solidFill>
              </a:rPr>
              <a:t>Resonance extraction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6399" y="5192012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Regge exchanges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at high energy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1604" y="1683945"/>
            <a:ext cx="2236206" cy="443619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ounded Rectangle 15"/>
          <p:cNvSpPr/>
          <p:nvPr/>
        </p:nvSpPr>
        <p:spPr>
          <a:xfrm>
            <a:off x="5973387" y="1600914"/>
            <a:ext cx="2817427" cy="4436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80599" y="5624894"/>
            <a:ext cx="3229090" cy="0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347159" y="5101803"/>
            <a:ext cx="1895971" cy="1018340"/>
          </a:xfrm>
          <a:prstGeom prst="roundRect">
            <a:avLst/>
          </a:prstGeom>
          <a:solidFill>
            <a:srgbClr val="F4F3F5"/>
          </a:solidFill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CC00FF"/>
                </a:solidFill>
              </a:rPr>
              <a:t>Analytically</a:t>
            </a:r>
            <a:br>
              <a:rPr lang="it-IT" sz="2200" b="1" dirty="0">
                <a:solidFill>
                  <a:srgbClr val="CC00FF"/>
                </a:solidFill>
              </a:rPr>
            </a:br>
            <a:r>
              <a:rPr lang="it-IT" sz="2200" b="1" dirty="0">
                <a:solidFill>
                  <a:srgbClr val="CC00FF"/>
                </a:solidFill>
              </a:rPr>
              <a:t>connected</a:t>
            </a:r>
          </a:p>
        </p:txBody>
      </p:sp>
    </p:spTree>
    <p:extLst>
      <p:ext uri="{BB962C8B-B14F-4D97-AF65-F5344CB8AC3E}">
        <p14:creationId xmlns:p14="http://schemas.microsoft.com/office/powerpoint/2010/main" val="265955555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306716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Pole hunting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5192" y="1109784"/>
            <a:ext cx="3871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/>
              <a:t>Extracting physics information means to hunt for poles in the complex plane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27" y="3123552"/>
            <a:ext cx="4141276" cy="2832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II sheet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68816" y="484360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81870" y="352179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88451" y="484360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7071" y="504171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89956" y="312427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75787" y="504961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4077" y="2273140"/>
            <a:ext cx="32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Pole position → Mass and width</a:t>
            </a:r>
          </a:p>
          <a:p>
            <a:r>
              <a:rPr lang="it-IT" dirty="0"/>
              <a:t>Residues → Couplings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3273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8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3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3871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68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b="0" i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 @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sz="20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6"/>
                <a:stretch>
                  <a:fillRect t="-3614" b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600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Large prompt production </a:t>
                </a:r>
                <a:br>
                  <a:rPr lang="it-IT" dirty="0"/>
                </a:br>
                <a:r>
                  <a:rPr lang="it-IT" dirty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>
                    <a:solidFill>
                      <a:srgbClr val="C00000"/>
                    </a:solidFill>
                  </a:rPr>
                  <a:t>CMS, JHEP 1304, 154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83374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else!)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Seen in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>
                    <a:latin typeface="Cambria Math" panose="02040503050406030204" pitchFamily="18" charset="0"/>
                  </a:rPr>
                  <a:t>, 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pairs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Large HQSS violation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11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717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 in BESIII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10" y="1265768"/>
            <a:ext cx="3612334" cy="244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9" y="1538867"/>
            <a:ext cx="510582" cy="2393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New BESIII data show a peculiar lineshape</a:t>
                </a:r>
                <a:br>
                  <a:rPr lang="it-IT" dirty="0"/>
                </a:br>
                <a:r>
                  <a:rPr lang="it-IT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state appear lighter and narrower,</a:t>
                </a:r>
                <a:br>
                  <a:rPr lang="it-IT" dirty="0"/>
                </a:br>
                <a:r>
                  <a:rPr lang="it-IT" dirty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/>
              </a:p>
              <a:p>
                <a:r>
                  <a:rPr lang="it-IT" dirty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/>
                  <a:t>dominance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11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0930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3888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4023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4020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latin typeface="Cambria Math" panose="02040503050406030204" pitchFamily="18" charset="0"/>
                  </a:rPr>
                  <a:t>appear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04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Charged quarkonium-like resonances have been found, </a:t>
            </a:r>
            <a:r>
              <a:rPr lang="it-IT" b="1" dirty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2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 fontScale="92500"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How to produce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resonances</a:t>
                </a:r>
                <a:r>
                  <a:rPr lang="it-IT" sz="3600" dirty="0">
                    <a:solidFill>
                      <a:schemeClr val="tx2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000" b="-197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7CFC100-CB19-6850-1BF5-4E6AF5300A75}"/>
              </a:ext>
            </a:extLst>
          </p:cNvPr>
          <p:cNvCxnSpPr/>
          <p:nvPr/>
        </p:nvCxnSpPr>
        <p:spPr>
          <a:xfrm>
            <a:off x="926841" y="2003440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2C97B2FF-27E2-5EA1-6912-CFF22E780270}"/>
              </a:ext>
            </a:extLst>
          </p:cNvPr>
          <p:cNvCxnSpPr>
            <a:cxnSpLocks/>
          </p:cNvCxnSpPr>
          <p:nvPr/>
        </p:nvCxnSpPr>
        <p:spPr>
          <a:xfrm flipV="1">
            <a:off x="926841" y="2515540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545734E-4698-0204-AAB1-9D84160D9FB5}"/>
              </a:ext>
            </a:extLst>
          </p:cNvPr>
          <p:cNvCxnSpPr>
            <a:cxnSpLocks/>
          </p:cNvCxnSpPr>
          <p:nvPr/>
        </p:nvCxnSpPr>
        <p:spPr>
          <a:xfrm flipH="1">
            <a:off x="3344268" y="1971868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399AC8A-53BA-1D27-9C41-08742548FDD4}"/>
              </a:ext>
            </a:extLst>
          </p:cNvPr>
          <p:cNvCxnSpPr>
            <a:cxnSpLocks/>
          </p:cNvCxnSpPr>
          <p:nvPr/>
        </p:nvCxnSpPr>
        <p:spPr>
          <a:xfrm flipH="1" flipV="1">
            <a:off x="3344268" y="2483968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319AAF6C-B8BC-038F-4988-BFFA31CFC035}"/>
              </a:ext>
            </a:extLst>
          </p:cNvPr>
          <p:cNvCxnSpPr/>
          <p:nvPr/>
        </p:nvCxnSpPr>
        <p:spPr>
          <a:xfrm>
            <a:off x="2539855" y="2468745"/>
            <a:ext cx="804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5158AF2-684B-AD47-A1ED-7CA6EBCA1C14}"/>
                  </a:ext>
                </a:extLst>
              </p:cNvPr>
              <p:cNvSpPr txBox="1"/>
              <p:nvPr/>
            </p:nvSpPr>
            <p:spPr>
              <a:xfrm>
                <a:off x="2174049" y="1750689"/>
                <a:ext cx="3658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5158AF2-684B-AD47-A1ED-7CA6EBCA1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049" y="1750689"/>
                <a:ext cx="365806" cy="461665"/>
              </a:xfrm>
              <a:prstGeom prst="rect">
                <a:avLst/>
              </a:prstGeom>
              <a:blipFill>
                <a:blip r:embed="rId4"/>
                <a:stretch>
                  <a:fillRect l="-3333" r="-1667" b="-105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18DE472-3E7A-25B0-70C4-541F343C939B}"/>
                  </a:ext>
                </a:extLst>
              </p:cNvPr>
              <p:cNvSpPr txBox="1"/>
              <p:nvPr/>
            </p:nvSpPr>
            <p:spPr>
              <a:xfrm>
                <a:off x="2168643" y="2602314"/>
                <a:ext cx="29780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18DE472-3E7A-25B0-70C4-541F343C9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643" y="2602314"/>
                <a:ext cx="297809" cy="461665"/>
              </a:xfrm>
              <a:prstGeom prst="rect">
                <a:avLst/>
              </a:prstGeom>
              <a:blipFill>
                <a:blip r:embed="rId5"/>
                <a:stretch>
                  <a:fillRect l="-6122" r="-22449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4C5E0457-ADC8-4C54-014C-B138CB28B295}"/>
                  </a:ext>
                </a:extLst>
              </p:cNvPr>
              <p:cNvSpPr txBox="1"/>
              <p:nvPr/>
            </p:nvSpPr>
            <p:spPr>
              <a:xfrm>
                <a:off x="370011" y="1723278"/>
                <a:ext cx="5986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4C5E0457-ADC8-4C54-014C-B138CB28B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11" y="1723278"/>
                <a:ext cx="59862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929ABC0B-A0CE-5E78-1585-71A4820C410D}"/>
                  </a:ext>
                </a:extLst>
              </p:cNvPr>
              <p:cNvSpPr txBox="1"/>
              <p:nvPr/>
            </p:nvSpPr>
            <p:spPr>
              <a:xfrm>
                <a:off x="363021" y="2922078"/>
                <a:ext cx="29780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929ABC0B-A0CE-5E78-1585-71A4820C4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21" y="2922078"/>
                <a:ext cx="297809" cy="461665"/>
              </a:xfrm>
              <a:prstGeom prst="rect">
                <a:avLst/>
              </a:prstGeom>
              <a:blipFill>
                <a:blip r:embed="rId7"/>
                <a:stretch>
                  <a:fillRect r="-5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8B5CB4F1-2952-C937-1344-9E365AFFF4DE}"/>
              </a:ext>
            </a:extLst>
          </p:cNvPr>
          <p:cNvCxnSpPr>
            <a:cxnSpLocks/>
          </p:cNvCxnSpPr>
          <p:nvPr/>
        </p:nvCxnSpPr>
        <p:spPr>
          <a:xfrm flipH="1">
            <a:off x="3346120" y="2225432"/>
            <a:ext cx="453806" cy="259547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2CAE7FE7-F02F-6D69-7997-E86C654B24F2}"/>
              </a:ext>
            </a:extLst>
          </p:cNvPr>
          <p:cNvCxnSpPr>
            <a:cxnSpLocks/>
          </p:cNvCxnSpPr>
          <p:nvPr/>
        </p:nvCxnSpPr>
        <p:spPr>
          <a:xfrm flipH="1" flipV="1">
            <a:off x="3344268" y="2468745"/>
            <a:ext cx="476554" cy="24969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37445B1D-2497-92EE-3896-5BFE96029703}"/>
              </a:ext>
            </a:extLst>
          </p:cNvPr>
          <p:cNvSpPr/>
          <p:nvPr/>
        </p:nvSpPr>
        <p:spPr>
          <a:xfrm>
            <a:off x="1415731" y="2312546"/>
            <a:ext cx="679509" cy="312397"/>
          </a:xfrm>
          <a:custGeom>
            <a:avLst/>
            <a:gdLst>
              <a:gd name="connsiteX0" fmla="*/ 0 w 679509"/>
              <a:gd name="connsiteY0" fmla="*/ 203321 h 312397"/>
              <a:gd name="connsiteX1" fmla="*/ 117446 w 679509"/>
              <a:gd name="connsiteY1" fmla="*/ 1985 h 312397"/>
              <a:gd name="connsiteX2" fmla="*/ 276837 w 679509"/>
              <a:gd name="connsiteY2" fmla="*/ 312378 h 312397"/>
              <a:gd name="connsiteX3" fmla="*/ 427839 w 679509"/>
              <a:gd name="connsiteY3" fmla="*/ 18763 h 312397"/>
              <a:gd name="connsiteX4" fmla="*/ 570452 w 679509"/>
              <a:gd name="connsiteY4" fmla="*/ 295600 h 312397"/>
              <a:gd name="connsiteX5" fmla="*/ 679509 w 679509"/>
              <a:gd name="connsiteY5" fmla="*/ 136209 h 31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509" h="312397">
                <a:moveTo>
                  <a:pt x="0" y="203321"/>
                </a:moveTo>
                <a:cubicBezTo>
                  <a:pt x="35653" y="93565"/>
                  <a:pt x="71307" y="-16191"/>
                  <a:pt x="117446" y="1985"/>
                </a:cubicBezTo>
                <a:cubicBezTo>
                  <a:pt x="163585" y="20161"/>
                  <a:pt x="225105" y="309582"/>
                  <a:pt x="276837" y="312378"/>
                </a:cubicBezTo>
                <a:cubicBezTo>
                  <a:pt x="328569" y="315174"/>
                  <a:pt x="378903" y="21559"/>
                  <a:pt x="427839" y="18763"/>
                </a:cubicBezTo>
                <a:cubicBezTo>
                  <a:pt x="476775" y="15967"/>
                  <a:pt x="528507" y="276026"/>
                  <a:pt x="570452" y="295600"/>
                </a:cubicBezTo>
                <a:cubicBezTo>
                  <a:pt x="612397" y="315174"/>
                  <a:pt x="645953" y="225691"/>
                  <a:pt x="679509" y="136209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16FA709E-D5DC-583D-094E-29867A93A790}"/>
              </a:ext>
            </a:extLst>
          </p:cNvPr>
          <p:cNvSpPr/>
          <p:nvPr/>
        </p:nvSpPr>
        <p:spPr>
          <a:xfrm>
            <a:off x="2095240" y="2221314"/>
            <a:ext cx="476554" cy="4036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65FB2283-999C-1157-66FA-B0BDE633B2AB}"/>
                  </a:ext>
                </a:extLst>
              </p:cNvPr>
              <p:cNvSpPr txBox="1"/>
              <p:nvPr/>
            </p:nvSpPr>
            <p:spPr>
              <a:xfrm>
                <a:off x="2716750" y="2022053"/>
                <a:ext cx="3658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−−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65FB2283-999C-1157-66FA-B0BDE633B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750" y="2022053"/>
                <a:ext cx="365806" cy="461665"/>
              </a:xfrm>
              <a:prstGeom prst="rect">
                <a:avLst/>
              </a:prstGeom>
              <a:blipFill>
                <a:blip r:embed="rId8"/>
                <a:stretch>
                  <a:fillRect l="-5000" r="-7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7CEEB4C6-D4B2-431C-0974-5B449ACABADB}"/>
              </a:ext>
            </a:extLst>
          </p:cNvPr>
          <p:cNvCxnSpPr>
            <a:cxnSpLocks/>
          </p:cNvCxnSpPr>
          <p:nvPr/>
        </p:nvCxnSpPr>
        <p:spPr>
          <a:xfrm flipH="1">
            <a:off x="7669151" y="1901285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E3D1EDBD-1E36-9DDC-186E-F7823968567E}"/>
              </a:ext>
            </a:extLst>
          </p:cNvPr>
          <p:cNvCxnSpPr>
            <a:cxnSpLocks/>
          </p:cNvCxnSpPr>
          <p:nvPr/>
        </p:nvCxnSpPr>
        <p:spPr>
          <a:xfrm flipH="1" flipV="1">
            <a:off x="7669151" y="2413385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CF323327-4DC8-3023-C806-B5BE019303C3}"/>
              </a:ext>
            </a:extLst>
          </p:cNvPr>
          <p:cNvCxnSpPr/>
          <p:nvPr/>
        </p:nvCxnSpPr>
        <p:spPr>
          <a:xfrm>
            <a:off x="6864738" y="2398162"/>
            <a:ext cx="804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E24FCFA0-15FE-7676-1381-97B90BFDC457}"/>
                  </a:ext>
                </a:extLst>
              </p:cNvPr>
              <p:cNvSpPr txBox="1"/>
              <p:nvPr/>
            </p:nvSpPr>
            <p:spPr>
              <a:xfrm>
                <a:off x="6498932" y="1680106"/>
                <a:ext cx="3658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E24FCFA0-15FE-7676-1381-97B90BFDC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932" y="1680106"/>
                <a:ext cx="365806" cy="461665"/>
              </a:xfrm>
              <a:prstGeom prst="rect">
                <a:avLst/>
              </a:prstGeom>
              <a:blipFill>
                <a:blip r:embed="rId9"/>
                <a:stretch>
                  <a:fillRect l="-3333" r="-1667" b="-1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91C6D442-CC24-26DB-4F78-8DAF3B1B93BF}"/>
                  </a:ext>
                </a:extLst>
              </p:cNvPr>
              <p:cNvSpPr txBox="1"/>
              <p:nvPr/>
            </p:nvSpPr>
            <p:spPr>
              <a:xfrm>
                <a:off x="6493526" y="2531731"/>
                <a:ext cx="29780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91C6D442-CC24-26DB-4F78-8DAF3B1B9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526" y="2531731"/>
                <a:ext cx="297809" cy="461665"/>
              </a:xfrm>
              <a:prstGeom prst="rect">
                <a:avLst/>
              </a:prstGeom>
              <a:blipFill>
                <a:blip r:embed="rId10"/>
                <a:stretch>
                  <a:fillRect l="-6122" r="-22449" b="-105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19659FD6-9C2E-FD5A-83CE-E2550A11E42A}"/>
              </a:ext>
            </a:extLst>
          </p:cNvPr>
          <p:cNvCxnSpPr>
            <a:cxnSpLocks/>
          </p:cNvCxnSpPr>
          <p:nvPr/>
        </p:nvCxnSpPr>
        <p:spPr>
          <a:xfrm flipH="1">
            <a:off x="7671003" y="2154849"/>
            <a:ext cx="453806" cy="259547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D306E048-ABBB-B36B-E7E9-3D7A23688B2F}"/>
              </a:ext>
            </a:extLst>
          </p:cNvPr>
          <p:cNvCxnSpPr>
            <a:cxnSpLocks/>
          </p:cNvCxnSpPr>
          <p:nvPr/>
        </p:nvCxnSpPr>
        <p:spPr>
          <a:xfrm flipH="1" flipV="1">
            <a:off x="7669151" y="2398162"/>
            <a:ext cx="476554" cy="24969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igura a mano libera: forma 38">
            <a:extLst>
              <a:ext uri="{FF2B5EF4-FFF2-40B4-BE49-F238E27FC236}">
                <a16:creationId xmlns:a16="http://schemas.microsoft.com/office/drawing/2014/main" id="{6A4C1048-B95B-B47F-9E0D-EC4CAD61C716}"/>
              </a:ext>
            </a:extLst>
          </p:cNvPr>
          <p:cNvSpPr/>
          <p:nvPr/>
        </p:nvSpPr>
        <p:spPr>
          <a:xfrm rot="-2700000">
            <a:off x="5865988" y="2491659"/>
            <a:ext cx="679509" cy="312397"/>
          </a:xfrm>
          <a:custGeom>
            <a:avLst/>
            <a:gdLst>
              <a:gd name="connsiteX0" fmla="*/ 0 w 679509"/>
              <a:gd name="connsiteY0" fmla="*/ 203321 h 312397"/>
              <a:gd name="connsiteX1" fmla="*/ 117446 w 679509"/>
              <a:gd name="connsiteY1" fmla="*/ 1985 h 312397"/>
              <a:gd name="connsiteX2" fmla="*/ 276837 w 679509"/>
              <a:gd name="connsiteY2" fmla="*/ 312378 h 312397"/>
              <a:gd name="connsiteX3" fmla="*/ 427839 w 679509"/>
              <a:gd name="connsiteY3" fmla="*/ 18763 h 312397"/>
              <a:gd name="connsiteX4" fmla="*/ 570452 w 679509"/>
              <a:gd name="connsiteY4" fmla="*/ 295600 h 312397"/>
              <a:gd name="connsiteX5" fmla="*/ 679509 w 679509"/>
              <a:gd name="connsiteY5" fmla="*/ 136209 h 31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509" h="312397">
                <a:moveTo>
                  <a:pt x="0" y="203321"/>
                </a:moveTo>
                <a:cubicBezTo>
                  <a:pt x="35653" y="93565"/>
                  <a:pt x="71307" y="-16191"/>
                  <a:pt x="117446" y="1985"/>
                </a:cubicBezTo>
                <a:cubicBezTo>
                  <a:pt x="163585" y="20161"/>
                  <a:pt x="225105" y="309582"/>
                  <a:pt x="276837" y="312378"/>
                </a:cubicBezTo>
                <a:cubicBezTo>
                  <a:pt x="328569" y="315174"/>
                  <a:pt x="378903" y="21559"/>
                  <a:pt x="427839" y="18763"/>
                </a:cubicBezTo>
                <a:cubicBezTo>
                  <a:pt x="476775" y="15967"/>
                  <a:pt x="528507" y="276026"/>
                  <a:pt x="570452" y="295600"/>
                </a:cubicBezTo>
                <a:cubicBezTo>
                  <a:pt x="612397" y="315174"/>
                  <a:pt x="645953" y="225691"/>
                  <a:pt x="679509" y="136209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F49C8673-6478-FF49-E5CF-6A3782921241}"/>
              </a:ext>
            </a:extLst>
          </p:cNvPr>
          <p:cNvSpPr/>
          <p:nvPr/>
        </p:nvSpPr>
        <p:spPr>
          <a:xfrm>
            <a:off x="6420123" y="2150731"/>
            <a:ext cx="476554" cy="4036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5FE0B5EC-F4DB-BCC5-AB29-A8FFAB34AE35}"/>
                  </a:ext>
                </a:extLst>
              </p:cNvPr>
              <p:cNvSpPr txBox="1"/>
              <p:nvPr/>
            </p:nvSpPr>
            <p:spPr>
              <a:xfrm>
                <a:off x="7041633" y="1951470"/>
                <a:ext cx="365806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±+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5FE0B5EC-F4DB-BCC5-AB29-A8FFAB34A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633" y="1951470"/>
                <a:ext cx="365806" cy="475451"/>
              </a:xfrm>
              <a:prstGeom prst="rect">
                <a:avLst/>
              </a:prstGeom>
              <a:blipFill>
                <a:blip r:embed="rId11"/>
                <a:stretch>
                  <a:fillRect l="-3333" r="-8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6F1524F3-7CE7-759A-7033-DC18BCBCF425}"/>
              </a:ext>
            </a:extLst>
          </p:cNvPr>
          <p:cNvSpPr/>
          <p:nvPr/>
        </p:nvSpPr>
        <p:spPr>
          <a:xfrm rot="2700000">
            <a:off x="5925517" y="1815669"/>
            <a:ext cx="679509" cy="312397"/>
          </a:xfrm>
          <a:custGeom>
            <a:avLst/>
            <a:gdLst>
              <a:gd name="connsiteX0" fmla="*/ 0 w 679509"/>
              <a:gd name="connsiteY0" fmla="*/ 203321 h 312397"/>
              <a:gd name="connsiteX1" fmla="*/ 117446 w 679509"/>
              <a:gd name="connsiteY1" fmla="*/ 1985 h 312397"/>
              <a:gd name="connsiteX2" fmla="*/ 276837 w 679509"/>
              <a:gd name="connsiteY2" fmla="*/ 312378 h 312397"/>
              <a:gd name="connsiteX3" fmla="*/ 427839 w 679509"/>
              <a:gd name="connsiteY3" fmla="*/ 18763 h 312397"/>
              <a:gd name="connsiteX4" fmla="*/ 570452 w 679509"/>
              <a:gd name="connsiteY4" fmla="*/ 295600 h 312397"/>
              <a:gd name="connsiteX5" fmla="*/ 679509 w 679509"/>
              <a:gd name="connsiteY5" fmla="*/ 136209 h 31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509" h="312397">
                <a:moveTo>
                  <a:pt x="0" y="203321"/>
                </a:moveTo>
                <a:cubicBezTo>
                  <a:pt x="35653" y="93565"/>
                  <a:pt x="71307" y="-16191"/>
                  <a:pt x="117446" y="1985"/>
                </a:cubicBezTo>
                <a:cubicBezTo>
                  <a:pt x="163585" y="20161"/>
                  <a:pt x="225105" y="309582"/>
                  <a:pt x="276837" y="312378"/>
                </a:cubicBezTo>
                <a:cubicBezTo>
                  <a:pt x="328569" y="315174"/>
                  <a:pt x="378903" y="21559"/>
                  <a:pt x="427839" y="18763"/>
                </a:cubicBezTo>
                <a:cubicBezTo>
                  <a:pt x="476775" y="15967"/>
                  <a:pt x="528507" y="276026"/>
                  <a:pt x="570452" y="295600"/>
                </a:cubicBezTo>
                <a:cubicBezTo>
                  <a:pt x="612397" y="315174"/>
                  <a:pt x="645953" y="225691"/>
                  <a:pt x="679509" y="136209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A5D6CB13-E0D0-7883-7DA3-8D8D541BBF27}"/>
                  </a:ext>
                </a:extLst>
              </p:cNvPr>
              <p:cNvSpPr txBox="1"/>
              <p:nvPr/>
            </p:nvSpPr>
            <p:spPr>
              <a:xfrm>
                <a:off x="5495107" y="1791116"/>
                <a:ext cx="476554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A5D6CB13-E0D0-7883-7DA3-8D8D541BB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107" y="1791116"/>
                <a:ext cx="476554" cy="380810"/>
              </a:xfrm>
              <a:prstGeom prst="rect">
                <a:avLst/>
              </a:prstGeom>
              <a:blipFill>
                <a:blip r:embed="rId12"/>
                <a:stretch>
                  <a:fillRect r="-11392" b="-48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701F1AE6-81C8-CDD0-9F5A-E5ADAE7BE83B}"/>
                  </a:ext>
                </a:extLst>
              </p:cNvPr>
              <p:cNvSpPr txBox="1"/>
              <p:nvPr/>
            </p:nvSpPr>
            <p:spPr>
              <a:xfrm>
                <a:off x="5544295" y="2407760"/>
                <a:ext cx="476554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701F1AE6-81C8-CDD0-9F5A-E5ADAE7BE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295" y="2407760"/>
                <a:ext cx="476554" cy="380810"/>
              </a:xfrm>
              <a:prstGeom prst="rect">
                <a:avLst/>
              </a:prstGeom>
              <a:blipFill>
                <a:blip r:embed="rId13"/>
                <a:stretch>
                  <a:fillRect r="-11392" b="-48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80D2A328-FAD3-0CAD-AB4D-817427E406FF}"/>
                  </a:ext>
                </a:extLst>
              </p:cNvPr>
              <p:cNvSpPr txBox="1"/>
              <p:nvPr/>
            </p:nvSpPr>
            <p:spPr>
              <a:xfrm>
                <a:off x="7058078" y="2387216"/>
                <a:ext cx="365806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±+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80D2A328-FAD3-0CAD-AB4D-817427E406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078" y="2387216"/>
                <a:ext cx="365806" cy="475451"/>
              </a:xfrm>
              <a:prstGeom prst="rect">
                <a:avLst/>
              </a:prstGeom>
              <a:blipFill>
                <a:blip r:embed="rId14"/>
                <a:stretch>
                  <a:fillRect l="-5000" r="-8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50949134-A0DF-481D-6779-D06A0A8A54DF}"/>
                  </a:ext>
                </a:extLst>
              </p:cNvPr>
              <p:cNvSpPr txBox="1"/>
              <p:nvPr/>
            </p:nvSpPr>
            <p:spPr>
              <a:xfrm>
                <a:off x="7084041" y="2749789"/>
                <a:ext cx="365806" cy="475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50949134-A0DF-481D-6779-D06A0A8A5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041" y="2749789"/>
                <a:ext cx="365806" cy="475451"/>
              </a:xfrm>
              <a:prstGeom prst="rect">
                <a:avLst/>
              </a:prstGeom>
              <a:blipFill>
                <a:blip r:embed="rId15"/>
                <a:stretch>
                  <a:fillRect l="-3333" r="-8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1F7797FD-18C5-0875-CEA5-9ACB4A3299B7}"/>
              </a:ext>
            </a:extLst>
          </p:cNvPr>
          <p:cNvSpPr txBox="1"/>
          <p:nvPr/>
        </p:nvSpPr>
        <p:spPr>
          <a:xfrm>
            <a:off x="237193" y="3935702"/>
            <a:ext cx="7908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Electromagnetic</a:t>
            </a:r>
            <a:r>
              <a:rPr lang="it-IT" sz="2400" dirty="0"/>
              <a:t> probes are the </a:t>
            </a:r>
            <a:r>
              <a:rPr lang="it-IT" sz="2400" dirty="0" err="1"/>
              <a:t>cleanest</a:t>
            </a:r>
            <a:br>
              <a:rPr lang="it-IT" sz="2400" dirty="0"/>
            </a:br>
            <a:r>
              <a:rPr lang="it-IT" sz="2400" dirty="0"/>
              <a:t>Form </a:t>
            </a:r>
            <a:r>
              <a:rPr lang="it-IT" sz="2400" dirty="0" err="1"/>
              <a:t>factors</a:t>
            </a:r>
            <a:r>
              <a:rPr lang="it-IT" sz="2400" dirty="0"/>
              <a:t> </a:t>
            </a:r>
            <a:r>
              <a:rPr lang="it-IT" sz="2400" dirty="0" err="1"/>
              <a:t>give</a:t>
            </a:r>
            <a:r>
              <a:rPr lang="it-IT" sz="2400" dirty="0"/>
              <a:t> information </a:t>
            </a:r>
            <a:r>
              <a:rPr lang="it-IT" sz="2400" dirty="0" err="1"/>
              <a:t>about</a:t>
            </a:r>
            <a:r>
              <a:rPr lang="it-IT" sz="2400" dirty="0"/>
              <a:t> the </a:t>
            </a:r>
            <a:r>
              <a:rPr lang="it-IT" sz="2400" dirty="0" err="1"/>
              <a:t>meson</a:t>
            </a:r>
            <a:r>
              <a:rPr lang="it-IT" sz="2400" dirty="0"/>
              <a:t> </a:t>
            </a:r>
            <a:r>
              <a:rPr lang="it-IT" sz="2400" dirty="0" err="1"/>
              <a:t>wave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endParaRPr lang="it-IT" sz="2400" dirty="0"/>
          </a:p>
        </p:txBody>
      </p:sp>
      <p:pic>
        <p:nvPicPr>
          <p:cNvPr id="49" name="Picture 46">
            <a:extLst>
              <a:ext uri="{FF2B5EF4-FFF2-40B4-BE49-F238E27FC236}">
                <a16:creationId xmlns:a16="http://schemas.microsoft.com/office/drawing/2014/main" id="{61A76501-EC6F-BFB1-4B19-B00B9D1C74A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"/>
          <a:stretch/>
        </p:blipFill>
        <p:spPr>
          <a:xfrm>
            <a:off x="484170" y="5302525"/>
            <a:ext cx="871361" cy="703230"/>
          </a:xfrm>
          <a:prstGeom prst="rect">
            <a:avLst/>
          </a:prstGeom>
        </p:spPr>
      </p:pic>
      <p:pic>
        <p:nvPicPr>
          <p:cNvPr id="50" name="Picture 10">
            <a:extLst>
              <a:ext uri="{FF2B5EF4-FFF2-40B4-BE49-F238E27FC236}">
                <a16:creationId xmlns:a16="http://schemas.microsoft.com/office/drawing/2014/main" id="{A9DB95F2-F5EE-68EE-EF15-6B09E948245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96" y="5343333"/>
            <a:ext cx="1118311" cy="524190"/>
          </a:xfrm>
          <a:prstGeom prst="rect">
            <a:avLst/>
          </a:prstGeom>
        </p:spPr>
      </p:pic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F1259103-69AE-4BA7-47C2-03BA027C6856}"/>
              </a:ext>
            </a:extLst>
          </p:cNvPr>
          <p:cNvCxnSpPr>
            <a:cxnSpLocks/>
          </p:cNvCxnSpPr>
          <p:nvPr/>
        </p:nvCxnSpPr>
        <p:spPr>
          <a:xfrm flipV="1">
            <a:off x="5252814" y="1580177"/>
            <a:ext cx="1805264" cy="322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EE4559B4-A20D-EDF8-8E94-EA67EF58B048}"/>
              </a:ext>
            </a:extLst>
          </p:cNvPr>
          <p:cNvCxnSpPr>
            <a:cxnSpLocks/>
          </p:cNvCxnSpPr>
          <p:nvPr/>
        </p:nvCxnSpPr>
        <p:spPr>
          <a:xfrm>
            <a:off x="5222972" y="2798166"/>
            <a:ext cx="1805264" cy="322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9DF8CDAE-D350-A728-2945-4BE244C1C48F}"/>
              </a:ext>
            </a:extLst>
          </p:cNvPr>
          <p:cNvSpPr txBox="1"/>
          <p:nvPr/>
        </p:nvSpPr>
        <p:spPr>
          <a:xfrm>
            <a:off x="5064485" y="1421926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/>
            <a:r>
              <a:rPr lang="it-IT" sz="2400" dirty="0"/>
              <a:t>Ion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15E7F04B-FDD4-8708-696F-22FC4D5FD2EC}"/>
              </a:ext>
            </a:extLst>
          </p:cNvPr>
          <p:cNvSpPr txBox="1"/>
          <p:nvPr/>
        </p:nvSpPr>
        <p:spPr>
          <a:xfrm>
            <a:off x="5054065" y="2816444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/>
            <a:r>
              <a:rPr lang="it-IT" sz="2400" dirty="0"/>
              <a:t>Ion</a:t>
            </a:r>
          </a:p>
        </p:txBody>
      </p:sp>
      <p:pic>
        <p:nvPicPr>
          <p:cNvPr id="57" name="Picture 12">
            <a:extLst>
              <a:ext uri="{FF2B5EF4-FFF2-40B4-BE49-F238E27FC236}">
                <a16:creationId xmlns:a16="http://schemas.microsoft.com/office/drawing/2014/main" id="{EEE8A6D7-6903-D2A0-114E-39E2FA1D7A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93" y="5085783"/>
            <a:ext cx="1005546" cy="983550"/>
          </a:xfrm>
          <a:prstGeom prst="rect">
            <a:avLst/>
          </a:prstGeom>
        </p:spPr>
      </p:pic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4679FD2F-89B5-60F6-A0A1-4DE235DDD5DC}"/>
              </a:ext>
            </a:extLst>
          </p:cNvPr>
          <p:cNvSpPr txBox="1"/>
          <p:nvPr/>
        </p:nvSpPr>
        <p:spPr>
          <a:xfrm>
            <a:off x="6699231" y="5302525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also</a:t>
            </a:r>
            <a:endParaRPr lang="it-IT" sz="2400" dirty="0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A5E1F498-17E2-6833-D4D6-1999F0A246D8}"/>
              </a:ext>
            </a:extLst>
          </p:cNvPr>
          <p:cNvSpPr txBox="1"/>
          <p:nvPr/>
        </p:nvSpPr>
        <p:spPr>
          <a:xfrm>
            <a:off x="5608937" y="3252115"/>
            <a:ext cx="338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Central </a:t>
            </a:r>
            <a:r>
              <a:rPr lang="it-IT" dirty="0" err="1"/>
              <a:t>exclusive</a:t>
            </a:r>
            <a:r>
              <a:rPr lang="it-IT" dirty="0"/>
              <a:t> production (CEP)</a:t>
            </a:r>
          </a:p>
        </p:txBody>
      </p:sp>
    </p:spTree>
    <p:extLst>
      <p:ext uri="{BB962C8B-B14F-4D97-AF65-F5344CB8AC3E}">
        <p14:creationId xmlns:p14="http://schemas.microsoft.com/office/powerpoint/2010/main" val="159921220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10650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10607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10652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/>
                  <a:t>,</a:t>
                </a:r>
              </a:p>
              <a:p>
                <a:r>
                  <a:rPr lang="it-IT" dirty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2 twin resonances!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570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Quantum numbers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  <a:p>
                <a:pPr algn="ctr"/>
                <a:r>
                  <a:rPr lang="it-IT" dirty="0"/>
                  <a:t>Opposite parities needed for the interference to correctly describe angular distributions, </a:t>
                </a:r>
                <a:r>
                  <a:rPr lang="it-IT" dirty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(model dependence?)</a:t>
                </a:r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/>
                  <a:t>No obvious threshold nearby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4380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205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4449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6050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Quantum numbers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/>
              </a:p>
              <a:p>
                <a:pPr algn="ctr"/>
                <a:r>
                  <a:rPr lang="it-IT" dirty="0"/>
                  <a:t>Opposite parities needed for the interference to correctly describe angular distributions, </a:t>
                </a:r>
                <a:r>
                  <a:rPr lang="it-IT" dirty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(model dependence?)</a:t>
                </a:r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/>
                  <a:t>No obvious threshold nearby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4380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205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4449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19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>
          <a:xfrm>
            <a:off x="79180" y="3676617"/>
            <a:ext cx="3644315" cy="2420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723" y="3965418"/>
            <a:ext cx="10631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MC simul.</a:t>
            </a:r>
          </a:p>
        </p:txBody>
      </p:sp>
    </p:spTree>
    <p:extLst>
      <p:ext uri="{BB962C8B-B14F-4D97-AF65-F5344CB8AC3E}">
        <p14:creationId xmlns:p14="http://schemas.microsoft.com/office/powerpoint/2010/main" val="2372885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9C175-A12B-2006-B1C2-8D42518B8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>
            <a:extLst>
              <a:ext uri="{FF2B5EF4-FFF2-40B4-BE49-F238E27FC236}">
                <a16:creationId xmlns:a16="http://schemas.microsoft.com/office/drawing/2014/main" id="{FC8F66CF-B493-8291-BC1F-604EFBAE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>
            <a:extLst>
              <a:ext uri="{FF2B5EF4-FFF2-40B4-BE49-F238E27FC236}">
                <a16:creationId xmlns:a16="http://schemas.microsoft.com/office/drawing/2014/main" id="{05D82462-F70D-0570-E6FE-AAD983ECEC7C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Photons</a:t>
            </a:r>
            <a:r>
              <a:rPr lang="it-IT" sz="3600" dirty="0"/>
              <a:t> shed light!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8EE5B8-0A86-56AB-C9AC-022C2BA780E2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AD8C0E-FC30-3541-D0D8-C576695E6325}"/>
              </a:ext>
            </a:extLst>
          </p:cNvPr>
          <p:cNvSpPr txBox="1"/>
          <p:nvPr/>
        </p:nvSpPr>
        <p:spPr>
          <a:xfrm>
            <a:off x="92391" y="1157978"/>
            <a:ext cx="76704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err="1"/>
              <a:t>Since</a:t>
            </a:r>
            <a:r>
              <a:rPr lang="it-IT" sz="2200" dirty="0"/>
              <a:t> the EM scattering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calculable</a:t>
            </a:r>
            <a:r>
              <a:rPr lang="it-IT" sz="2200" dirty="0"/>
              <a:t>, one can use a </a:t>
            </a:r>
            <a:r>
              <a:rPr lang="it-IT" sz="2200" dirty="0" err="1"/>
              <a:t>photon</a:t>
            </a:r>
            <a:r>
              <a:rPr lang="it-IT" sz="2200" dirty="0"/>
              <a:t> </a:t>
            </a:r>
            <a:r>
              <a:rPr lang="it-IT" sz="2200" dirty="0" err="1"/>
              <a:t>beam</a:t>
            </a:r>
            <a:r>
              <a:rPr lang="it-IT" sz="2200" dirty="0"/>
              <a:t> </a:t>
            </a:r>
            <a:br>
              <a:rPr lang="it-IT" sz="2200" dirty="0"/>
            </a:br>
            <a:r>
              <a:rPr lang="it-IT" sz="2200" dirty="0"/>
              <a:t>to probe strong </a:t>
            </a:r>
            <a:r>
              <a:rPr lang="it-IT" sz="2200" dirty="0" err="1"/>
              <a:t>interacting</a:t>
            </a:r>
            <a:r>
              <a:rPr lang="it-IT" sz="2200" dirty="0"/>
              <a:t> </a:t>
            </a:r>
            <a:r>
              <a:rPr lang="it-IT" sz="2200" dirty="0" err="1"/>
              <a:t>particles</a:t>
            </a:r>
            <a:endParaRPr lang="it-IT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47F842-747A-F9EA-299C-073CB4FE2731}"/>
              </a:ext>
            </a:extLst>
          </p:cNvPr>
          <p:cNvSpPr txBox="1"/>
          <p:nvPr/>
        </p:nvSpPr>
        <p:spPr>
          <a:xfrm>
            <a:off x="5199408" y="5447545"/>
            <a:ext cx="3890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dirty="0"/>
              <a:t>One can </a:t>
            </a:r>
            <a:r>
              <a:rPr lang="it-IT" sz="2000" dirty="0" err="1"/>
              <a:t>define</a:t>
            </a:r>
            <a:r>
              <a:rPr lang="it-IT" sz="2000" dirty="0"/>
              <a:t> the «</a:t>
            </a:r>
            <a:r>
              <a:rPr lang="it-IT" sz="2000" dirty="0" err="1"/>
              <a:t>proton</a:t>
            </a:r>
            <a:r>
              <a:rPr lang="it-IT" sz="2000" dirty="0"/>
              <a:t> </a:t>
            </a:r>
            <a:r>
              <a:rPr lang="it-IT" sz="2000" dirty="0" err="1"/>
              <a:t>radius</a:t>
            </a:r>
            <a:r>
              <a:rPr lang="it-IT" sz="2000" dirty="0"/>
              <a:t>»</a:t>
            </a:r>
            <a:br>
              <a:rPr lang="it-IT" sz="2000" dirty="0"/>
            </a:br>
            <a:r>
              <a:rPr lang="it-IT" sz="2000" dirty="0"/>
              <a:t>and </a:t>
            </a:r>
            <a:r>
              <a:rPr lang="it-IT" sz="2000" dirty="0" err="1"/>
              <a:t>other</a:t>
            </a:r>
            <a:r>
              <a:rPr lang="it-IT" sz="2000" dirty="0"/>
              <a:t> «</a:t>
            </a:r>
            <a:r>
              <a:rPr lang="it-IT" sz="2000" dirty="0" err="1"/>
              <a:t>mechanical</a:t>
            </a:r>
            <a:r>
              <a:rPr lang="it-IT" sz="2000" dirty="0"/>
              <a:t> </a:t>
            </a:r>
            <a:r>
              <a:rPr lang="it-IT" sz="2000" dirty="0" err="1"/>
              <a:t>properties</a:t>
            </a:r>
            <a:r>
              <a:rPr lang="it-IT" sz="2000" dirty="0"/>
              <a:t>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3BB03C-C181-1C6B-9690-EDECC507A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39" y="1657350"/>
            <a:ext cx="2427461" cy="127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54D3EA8-9FB5-3178-D48B-C282C17F0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20" y="2129644"/>
            <a:ext cx="4320595" cy="367184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144078-194A-AD3E-F8C1-DCAE70938A87}"/>
              </a:ext>
            </a:extLst>
          </p:cNvPr>
          <p:cNvSpPr txBox="1"/>
          <p:nvPr/>
        </p:nvSpPr>
        <p:spPr>
          <a:xfrm>
            <a:off x="651668" y="2174036"/>
            <a:ext cx="370760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600" dirty="0"/>
              <a:t>Real </a:t>
            </a:r>
            <a:r>
              <a:rPr lang="it-IT" sz="1600" dirty="0" err="1"/>
              <a:t>photons</a:t>
            </a:r>
            <a:r>
              <a:rPr lang="it-IT" sz="1600" dirty="0"/>
              <a:t> </a:t>
            </a:r>
            <a:r>
              <a:rPr lang="it-IT" sz="1600" dirty="0" err="1"/>
              <a:t>see</a:t>
            </a:r>
            <a:r>
              <a:rPr lang="it-IT" sz="1600" dirty="0"/>
              <a:t> the </a:t>
            </a:r>
            <a:r>
              <a:rPr lang="it-IT" sz="1600" dirty="0" err="1"/>
              <a:t>proton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a </a:t>
            </a:r>
            <a:r>
              <a:rPr lang="it-IT" sz="1600" dirty="0" err="1"/>
              <a:t>whole</a:t>
            </a:r>
            <a:r>
              <a:rPr lang="it-IT" sz="1600" dirty="0"/>
              <a:t>: </a:t>
            </a:r>
            <a:r>
              <a:rPr lang="it-IT" sz="1600" dirty="0" err="1">
                <a:solidFill>
                  <a:srgbClr val="FF0000"/>
                </a:solidFill>
              </a:rPr>
              <a:t>nonperturbative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2964383-F04E-9B0F-D9CC-02BEBFAAD237}"/>
              </a:ext>
            </a:extLst>
          </p:cNvPr>
          <p:cNvSpPr txBox="1"/>
          <p:nvPr/>
        </p:nvSpPr>
        <p:spPr>
          <a:xfrm>
            <a:off x="707406" y="3941595"/>
            <a:ext cx="367726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600" dirty="0"/>
              <a:t>Virtual </a:t>
            </a:r>
            <a:r>
              <a:rPr lang="it-IT" sz="1600" dirty="0" err="1"/>
              <a:t>photons</a:t>
            </a:r>
            <a:r>
              <a:rPr lang="it-IT" sz="1600" dirty="0"/>
              <a:t> </a:t>
            </a:r>
            <a:r>
              <a:rPr lang="it-IT" sz="1600" dirty="0" err="1"/>
              <a:t>see</a:t>
            </a:r>
            <a:r>
              <a:rPr lang="it-IT" sz="1600" dirty="0"/>
              <a:t> the </a:t>
            </a:r>
            <a:r>
              <a:rPr lang="it-IT" sz="1600" dirty="0" err="1"/>
              <a:t>proton</a:t>
            </a:r>
            <a:r>
              <a:rPr lang="it-IT" sz="1600" dirty="0"/>
              <a:t> </a:t>
            </a:r>
            <a:r>
              <a:rPr lang="it-IT" sz="1600" dirty="0" err="1"/>
              <a:t>constituents</a:t>
            </a:r>
            <a:r>
              <a:rPr lang="it-IT" sz="1600" dirty="0"/>
              <a:t>: </a:t>
            </a:r>
            <a:r>
              <a:rPr lang="it-IT" sz="1600" dirty="0">
                <a:solidFill>
                  <a:srgbClr val="FF0000"/>
                </a:solidFill>
              </a:rPr>
              <a:t>perturbative</a:t>
            </a:r>
          </a:p>
        </p:txBody>
      </p:sp>
      <p:pic>
        <p:nvPicPr>
          <p:cNvPr id="1028" name="Picture 4" descr="The pressure distribution inside the proton | Nature">
            <a:extLst>
              <a:ext uri="{FF2B5EF4-FFF2-40B4-BE49-F238E27FC236}">
                <a16:creationId xmlns:a16="http://schemas.microsoft.com/office/drawing/2014/main" id="{978B21C2-9806-2957-9780-A41E49A73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515" y="3062882"/>
            <a:ext cx="2433285" cy="234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10D60C22-225B-253C-F6A9-375004DFABCB}"/>
              </a:ext>
            </a:extLst>
          </p:cNvPr>
          <p:cNvSpPr txBox="1"/>
          <p:nvPr/>
        </p:nvSpPr>
        <p:spPr>
          <a:xfrm>
            <a:off x="7273925" y="3057761"/>
            <a:ext cx="1734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err="1">
                <a:solidFill>
                  <a:srgbClr val="C00000"/>
                </a:solidFill>
              </a:rPr>
              <a:t>Burkert</a:t>
            </a:r>
            <a:r>
              <a:rPr lang="it-IT" sz="1600" dirty="0">
                <a:solidFill>
                  <a:srgbClr val="C00000"/>
                </a:solidFill>
              </a:rPr>
              <a:t>, Nature</a:t>
            </a:r>
          </a:p>
        </p:txBody>
      </p:sp>
    </p:spTree>
    <p:extLst>
      <p:ext uri="{BB962C8B-B14F-4D97-AF65-F5344CB8AC3E}">
        <p14:creationId xmlns:p14="http://schemas.microsoft.com/office/powerpoint/2010/main" val="4028694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84170" y="292443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How to produce </a:t>
            </a:r>
            <a:r>
              <a:rPr lang="it-IT" sz="3600" dirty="0" err="1">
                <a:solidFill>
                  <a:schemeClr val="tx2"/>
                </a:solidFill>
              </a:rPr>
              <a:t>resonances</a:t>
            </a:r>
            <a:r>
              <a:rPr lang="it-IT" sz="3600" dirty="0">
                <a:solidFill>
                  <a:schemeClr val="tx2"/>
                </a:solidFill>
              </a:rPr>
              <a:t>: </a:t>
            </a:r>
            <a:br>
              <a:rPr lang="it-IT" sz="3600" dirty="0">
                <a:solidFill>
                  <a:schemeClr val="tx2"/>
                </a:solidFill>
              </a:rPr>
            </a:br>
            <a:r>
              <a:rPr lang="it-IT" sz="3600" dirty="0">
                <a:solidFill>
                  <a:schemeClr val="tx2"/>
                </a:solidFill>
              </a:rPr>
              <a:t>photo- and </a:t>
            </a:r>
            <a:r>
              <a:rPr lang="it-IT" sz="3600" dirty="0" err="1">
                <a:solidFill>
                  <a:schemeClr val="tx2"/>
                </a:solidFill>
              </a:rPr>
              <a:t>electroproduction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A5D6CB13-E0D0-7883-7DA3-8D8D541BBF27}"/>
                  </a:ext>
                </a:extLst>
              </p:cNvPr>
              <p:cNvSpPr txBox="1"/>
              <p:nvPr/>
            </p:nvSpPr>
            <p:spPr>
              <a:xfrm>
                <a:off x="2245460" y="1787375"/>
                <a:ext cx="476554" cy="380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A5D6CB13-E0D0-7883-7DA3-8D8D541BB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460" y="1787375"/>
                <a:ext cx="476554" cy="380810"/>
              </a:xfrm>
              <a:prstGeom prst="rect">
                <a:avLst/>
              </a:prstGeom>
              <a:blipFill>
                <a:blip r:embed="rId3"/>
                <a:stretch>
                  <a:fillRect r="-11392" b="-31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1F7797FD-18C5-0875-CEA5-9ACB4A3299B7}"/>
                  </a:ext>
                </a:extLst>
              </p:cNvPr>
              <p:cNvSpPr txBox="1"/>
              <p:nvPr/>
            </p:nvSpPr>
            <p:spPr>
              <a:xfrm>
                <a:off x="66276" y="3070429"/>
                <a:ext cx="8722324" cy="3046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Photo- and </a:t>
                </a:r>
                <a:r>
                  <a:rPr lang="it-IT" sz="2400" dirty="0" err="1"/>
                  <a:t>electroproduction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allows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us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get</a:t>
                </a:r>
                <a:r>
                  <a:rPr lang="it-IT" sz="2400" dirty="0"/>
                  <a:t> information </a:t>
                </a:r>
                <a:r>
                  <a:rPr lang="it-IT" sz="2400" dirty="0" err="1"/>
                  <a:t>about</a:t>
                </a:r>
                <a:r>
                  <a:rPr lang="it-IT" sz="2400" dirty="0"/>
                  <a:t> the</a:t>
                </a:r>
                <a:br>
                  <a:rPr lang="it-IT" sz="2400" dirty="0"/>
                </a:br>
                <a:r>
                  <a:rPr lang="it-IT" sz="2400" dirty="0" err="1"/>
                  <a:t>structure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nucleon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excitations</a:t>
                </a:r>
                <a:endParaRPr lang="it-IT" sz="2400" dirty="0"/>
              </a:p>
              <a:p>
                <a:br>
                  <a:rPr lang="it-IT" sz="2400" dirty="0"/>
                </a:br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dependence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resonance</a:t>
                </a:r>
                <a:r>
                  <a:rPr lang="it-IT" sz="2400" dirty="0"/>
                  <a:t> pole can be </a:t>
                </a:r>
                <a:r>
                  <a:rPr lang="it-IT" sz="2400" dirty="0" err="1"/>
                  <a:t>compared</a:t>
                </a:r>
                <a:r>
                  <a:rPr lang="it-IT" sz="2400" dirty="0"/>
                  <a:t> with</a:t>
                </a:r>
                <a:br>
                  <a:rPr lang="it-IT" sz="2400" dirty="0"/>
                </a:br>
                <a:r>
                  <a:rPr lang="it-IT" sz="2400" dirty="0"/>
                  <a:t>(quark model, DSE) </a:t>
                </a:r>
                <a:r>
                  <a:rPr lang="it-IT" sz="2400" dirty="0" err="1"/>
                  <a:t>calculations</a:t>
                </a:r>
                <a:r>
                  <a:rPr lang="it-IT" sz="2400" dirty="0"/>
                  <a:t> 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If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large, one </a:t>
                </a:r>
                <a:r>
                  <a:rPr lang="it-IT" sz="2400" dirty="0" err="1"/>
                  <a:t>enters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realm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pQCD</a:t>
                </a:r>
                <a:r>
                  <a:rPr lang="it-IT" sz="2400" dirty="0"/>
                  <a:t> and can </a:t>
                </a:r>
                <a:br>
                  <a:rPr lang="it-IT" sz="2400" dirty="0"/>
                </a:br>
                <a:r>
                  <a:rPr lang="it-IT" sz="2400" dirty="0"/>
                  <a:t>put </a:t>
                </a:r>
                <a:r>
                  <a:rPr lang="it-IT" sz="2400" dirty="0" err="1"/>
                  <a:t>constraints</a:t>
                </a:r>
                <a:r>
                  <a:rPr lang="it-IT" sz="2400" dirty="0"/>
                  <a:t> to PDF </a:t>
                </a:r>
                <a:r>
                  <a:rPr lang="it-IT" sz="2400" dirty="0" err="1"/>
                  <a:t>behavior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large x</a:t>
                </a:r>
              </a:p>
            </p:txBody>
          </p:sp>
        </mc:Choice>
        <mc:Fallback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1F7797FD-18C5-0875-CEA5-9ACB4A3299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6" y="3070429"/>
                <a:ext cx="8722324" cy="3046988"/>
              </a:xfrm>
              <a:prstGeom prst="rect">
                <a:avLst/>
              </a:prstGeom>
              <a:blipFill>
                <a:blip r:embed="rId4"/>
                <a:stretch>
                  <a:fillRect l="-1118" t="-1600" r="-70" b="-36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F1259103-69AE-4BA7-47C2-03BA027C6856}"/>
              </a:ext>
            </a:extLst>
          </p:cNvPr>
          <p:cNvCxnSpPr>
            <a:cxnSpLocks/>
          </p:cNvCxnSpPr>
          <p:nvPr/>
        </p:nvCxnSpPr>
        <p:spPr>
          <a:xfrm flipV="1">
            <a:off x="1915183" y="1510591"/>
            <a:ext cx="1805264" cy="322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9DF8CDAE-D350-A728-2945-4BE244C1C48F}"/>
                  </a:ext>
                </a:extLst>
              </p:cNvPr>
              <p:cNvSpPr txBox="1"/>
              <p:nvPr/>
            </p:nvSpPr>
            <p:spPr>
              <a:xfrm>
                <a:off x="2517943" y="2608764"/>
                <a:ext cx="4871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9DF8CDAE-D350-A728-2945-4BE244C1C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943" y="2608764"/>
                <a:ext cx="48712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4B6F8AED-41CF-1D68-F879-6597F575E4BF}"/>
              </a:ext>
            </a:extLst>
          </p:cNvPr>
          <p:cNvCxnSpPr>
            <a:cxnSpLocks/>
          </p:cNvCxnSpPr>
          <p:nvPr/>
        </p:nvCxnSpPr>
        <p:spPr>
          <a:xfrm flipV="1">
            <a:off x="2668985" y="2172638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60">
            <a:extLst>
              <a:ext uri="{FF2B5EF4-FFF2-40B4-BE49-F238E27FC236}">
                <a16:creationId xmlns:a16="http://schemas.microsoft.com/office/drawing/2014/main" id="{95479779-1798-30EA-685B-AB2FA21A4620}"/>
              </a:ext>
            </a:extLst>
          </p:cNvPr>
          <p:cNvCxnSpPr/>
          <p:nvPr/>
        </p:nvCxnSpPr>
        <p:spPr>
          <a:xfrm>
            <a:off x="3149486" y="2159430"/>
            <a:ext cx="804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igura a mano libera: forma 63">
            <a:extLst>
              <a:ext uri="{FF2B5EF4-FFF2-40B4-BE49-F238E27FC236}">
                <a16:creationId xmlns:a16="http://schemas.microsoft.com/office/drawing/2014/main" id="{DAD09C70-0CEA-2A67-996F-43172FF039F1}"/>
              </a:ext>
            </a:extLst>
          </p:cNvPr>
          <p:cNvSpPr/>
          <p:nvPr/>
        </p:nvSpPr>
        <p:spPr>
          <a:xfrm rot="2700000">
            <a:off x="2569480" y="1761942"/>
            <a:ext cx="679509" cy="312397"/>
          </a:xfrm>
          <a:custGeom>
            <a:avLst/>
            <a:gdLst>
              <a:gd name="connsiteX0" fmla="*/ 0 w 679509"/>
              <a:gd name="connsiteY0" fmla="*/ 203321 h 312397"/>
              <a:gd name="connsiteX1" fmla="*/ 117446 w 679509"/>
              <a:gd name="connsiteY1" fmla="*/ 1985 h 312397"/>
              <a:gd name="connsiteX2" fmla="*/ 276837 w 679509"/>
              <a:gd name="connsiteY2" fmla="*/ 312378 h 312397"/>
              <a:gd name="connsiteX3" fmla="*/ 427839 w 679509"/>
              <a:gd name="connsiteY3" fmla="*/ 18763 h 312397"/>
              <a:gd name="connsiteX4" fmla="*/ 570452 w 679509"/>
              <a:gd name="connsiteY4" fmla="*/ 295600 h 312397"/>
              <a:gd name="connsiteX5" fmla="*/ 679509 w 679509"/>
              <a:gd name="connsiteY5" fmla="*/ 136209 h 31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509" h="312397">
                <a:moveTo>
                  <a:pt x="0" y="203321"/>
                </a:moveTo>
                <a:cubicBezTo>
                  <a:pt x="35653" y="93565"/>
                  <a:pt x="71307" y="-16191"/>
                  <a:pt x="117446" y="1985"/>
                </a:cubicBezTo>
                <a:cubicBezTo>
                  <a:pt x="163585" y="20161"/>
                  <a:pt x="225105" y="309582"/>
                  <a:pt x="276837" y="312378"/>
                </a:cubicBezTo>
                <a:cubicBezTo>
                  <a:pt x="328569" y="315174"/>
                  <a:pt x="378903" y="21559"/>
                  <a:pt x="427839" y="18763"/>
                </a:cubicBezTo>
                <a:cubicBezTo>
                  <a:pt x="476775" y="15967"/>
                  <a:pt x="528507" y="276026"/>
                  <a:pt x="570452" y="295600"/>
                </a:cubicBezTo>
                <a:cubicBezTo>
                  <a:pt x="612397" y="315174"/>
                  <a:pt x="645953" y="225691"/>
                  <a:pt x="679509" y="136209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6A814C2B-5CDE-3FFB-FA56-24E4EDCBA058}"/>
              </a:ext>
            </a:extLst>
          </p:cNvPr>
          <p:cNvCxnSpPr>
            <a:cxnSpLocks/>
          </p:cNvCxnSpPr>
          <p:nvPr/>
        </p:nvCxnSpPr>
        <p:spPr>
          <a:xfrm flipH="1">
            <a:off x="3952047" y="1671308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4E2237E5-DDBF-7172-11A1-750A48C662C5}"/>
              </a:ext>
            </a:extLst>
          </p:cNvPr>
          <p:cNvCxnSpPr>
            <a:cxnSpLocks/>
          </p:cNvCxnSpPr>
          <p:nvPr/>
        </p:nvCxnSpPr>
        <p:spPr>
          <a:xfrm flipH="1" flipV="1">
            <a:off x="3952047" y="2183408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5C70F260-DC80-6998-74A4-CF98F45BF094}"/>
              </a:ext>
            </a:extLst>
          </p:cNvPr>
          <p:cNvCxnSpPr>
            <a:cxnSpLocks/>
          </p:cNvCxnSpPr>
          <p:nvPr/>
        </p:nvCxnSpPr>
        <p:spPr>
          <a:xfrm flipH="1">
            <a:off x="3953899" y="1924872"/>
            <a:ext cx="453806" cy="259547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>
            <a:extLst>
              <a:ext uri="{FF2B5EF4-FFF2-40B4-BE49-F238E27FC236}">
                <a16:creationId xmlns:a16="http://schemas.microsoft.com/office/drawing/2014/main" id="{08170F6C-7AB8-427E-58B4-A3C36729D174}"/>
              </a:ext>
            </a:extLst>
          </p:cNvPr>
          <p:cNvCxnSpPr>
            <a:cxnSpLocks/>
          </p:cNvCxnSpPr>
          <p:nvPr/>
        </p:nvCxnSpPr>
        <p:spPr>
          <a:xfrm flipH="1" flipV="1">
            <a:off x="3952047" y="2168185"/>
            <a:ext cx="476554" cy="24969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asellaDiTesto 68">
                <a:extLst>
                  <a:ext uri="{FF2B5EF4-FFF2-40B4-BE49-F238E27FC236}">
                    <a16:creationId xmlns:a16="http://schemas.microsoft.com/office/drawing/2014/main" id="{1AF2BD19-E6F2-F578-DC75-7EE5C8F024F4}"/>
                  </a:ext>
                </a:extLst>
              </p:cNvPr>
              <p:cNvSpPr txBox="1"/>
              <p:nvPr/>
            </p:nvSpPr>
            <p:spPr>
              <a:xfrm>
                <a:off x="1758339" y="1350254"/>
                <a:ext cx="5986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69" name="CasellaDiTesto 68">
                <a:extLst>
                  <a:ext uri="{FF2B5EF4-FFF2-40B4-BE49-F238E27FC236}">
                    <a16:creationId xmlns:a16="http://schemas.microsoft.com/office/drawing/2014/main" id="{1AF2BD19-E6F2-F578-DC75-7EE5C8F02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339" y="1350254"/>
                <a:ext cx="59862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asellaDiTesto 69">
                <a:extLst>
                  <a:ext uri="{FF2B5EF4-FFF2-40B4-BE49-F238E27FC236}">
                    <a16:creationId xmlns:a16="http://schemas.microsoft.com/office/drawing/2014/main" id="{4543CAC7-2BE3-AE51-7CDC-8135B16BFC1C}"/>
                  </a:ext>
                </a:extLst>
              </p:cNvPr>
              <p:cNvSpPr txBox="1"/>
              <p:nvPr/>
            </p:nvSpPr>
            <p:spPr>
              <a:xfrm>
                <a:off x="5939406" y="1752130"/>
                <a:ext cx="2800053" cy="786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func>
                        <m:func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it-IT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it-IT" sz="2400" b="0" i="0" dirty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it-IT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it-IT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dirty="0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it-IT" sz="2400" b="0" i="1" dirty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70" name="CasellaDiTesto 69">
                <a:extLst>
                  <a:ext uri="{FF2B5EF4-FFF2-40B4-BE49-F238E27FC236}">
                    <a16:creationId xmlns:a16="http://schemas.microsoft.com/office/drawing/2014/main" id="{4543CAC7-2BE3-AE51-7CDC-8135B16BF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9406" y="1752130"/>
                <a:ext cx="2800053" cy="7869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8680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Unraveling QCD at JLab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098400"/>
            <a:ext cx="7820025" cy="52133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333750" y="2266950"/>
            <a:ext cx="1543050" cy="1485900"/>
          </a:xfrm>
          <a:custGeom>
            <a:avLst/>
            <a:gdLst>
              <a:gd name="connsiteX0" fmla="*/ 0 w 1543050"/>
              <a:gd name="connsiteY0" fmla="*/ 1381125 h 1485900"/>
              <a:gd name="connsiteX1" fmla="*/ 457200 w 1543050"/>
              <a:gd name="connsiteY1" fmla="*/ 104775 h 1485900"/>
              <a:gd name="connsiteX2" fmla="*/ 581025 w 1543050"/>
              <a:gd name="connsiteY2" fmla="*/ 38100 h 1485900"/>
              <a:gd name="connsiteX3" fmla="*/ 619125 w 1543050"/>
              <a:gd name="connsiteY3" fmla="*/ 19050 h 1485900"/>
              <a:gd name="connsiteX4" fmla="*/ 723900 w 1543050"/>
              <a:gd name="connsiteY4" fmla="*/ 0 h 1485900"/>
              <a:gd name="connsiteX5" fmla="*/ 857250 w 1543050"/>
              <a:gd name="connsiteY5" fmla="*/ 9525 h 1485900"/>
              <a:gd name="connsiteX6" fmla="*/ 942975 w 1543050"/>
              <a:gd name="connsiteY6" fmla="*/ 76200 h 1485900"/>
              <a:gd name="connsiteX7" fmla="*/ 981075 w 1543050"/>
              <a:gd name="connsiteY7" fmla="*/ 95250 h 1485900"/>
              <a:gd name="connsiteX8" fmla="*/ 1000125 w 1543050"/>
              <a:gd name="connsiteY8" fmla="*/ 123825 h 1485900"/>
              <a:gd name="connsiteX9" fmla="*/ 1028700 w 1543050"/>
              <a:gd name="connsiteY9" fmla="*/ 133350 h 1485900"/>
              <a:gd name="connsiteX10" fmla="*/ 1038225 w 1543050"/>
              <a:gd name="connsiteY10" fmla="*/ 200025 h 1485900"/>
              <a:gd name="connsiteX11" fmla="*/ 1543050 w 1543050"/>
              <a:gd name="connsiteY11" fmla="*/ 1304925 h 1485900"/>
              <a:gd name="connsiteX12" fmla="*/ 1381125 w 1543050"/>
              <a:gd name="connsiteY12" fmla="*/ 1323975 h 1485900"/>
              <a:gd name="connsiteX13" fmla="*/ 1352550 w 1543050"/>
              <a:gd name="connsiteY13" fmla="*/ 1333500 h 1485900"/>
              <a:gd name="connsiteX14" fmla="*/ 1257300 w 1543050"/>
              <a:gd name="connsiteY14" fmla="*/ 1352550 h 1485900"/>
              <a:gd name="connsiteX15" fmla="*/ 1219200 w 1543050"/>
              <a:gd name="connsiteY15" fmla="*/ 1362075 h 1485900"/>
              <a:gd name="connsiteX16" fmla="*/ 1190625 w 1543050"/>
              <a:gd name="connsiteY16" fmla="*/ 1371600 h 1485900"/>
              <a:gd name="connsiteX17" fmla="*/ 1143000 w 1543050"/>
              <a:gd name="connsiteY17" fmla="*/ 1381125 h 1485900"/>
              <a:gd name="connsiteX18" fmla="*/ 1114425 w 1543050"/>
              <a:gd name="connsiteY18" fmla="*/ 1390650 h 1485900"/>
              <a:gd name="connsiteX19" fmla="*/ 1076325 w 1543050"/>
              <a:gd name="connsiteY19" fmla="*/ 1400175 h 1485900"/>
              <a:gd name="connsiteX20" fmla="*/ 1000125 w 1543050"/>
              <a:gd name="connsiteY20" fmla="*/ 1438275 h 1485900"/>
              <a:gd name="connsiteX21" fmla="*/ 971550 w 1543050"/>
              <a:gd name="connsiteY21" fmla="*/ 1447800 h 1485900"/>
              <a:gd name="connsiteX22" fmla="*/ 904875 w 1543050"/>
              <a:gd name="connsiteY22" fmla="*/ 1476375 h 1485900"/>
              <a:gd name="connsiteX23" fmla="*/ 714375 w 1543050"/>
              <a:gd name="connsiteY23" fmla="*/ 1485900 h 1485900"/>
              <a:gd name="connsiteX24" fmla="*/ 142875 w 1543050"/>
              <a:gd name="connsiteY24" fmla="*/ 1476375 h 1485900"/>
              <a:gd name="connsiteX25" fmla="*/ 133350 w 1543050"/>
              <a:gd name="connsiteY25" fmla="*/ 1447800 h 1485900"/>
              <a:gd name="connsiteX26" fmla="*/ 114300 w 1543050"/>
              <a:gd name="connsiteY26" fmla="*/ 1371600 h 1485900"/>
              <a:gd name="connsiteX27" fmla="*/ 95250 w 1543050"/>
              <a:gd name="connsiteY27" fmla="*/ 1143000 h 1485900"/>
              <a:gd name="connsiteX28" fmla="*/ 95250 w 1543050"/>
              <a:gd name="connsiteY28" fmla="*/ 1143000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43050" h="1485900">
                <a:moveTo>
                  <a:pt x="0" y="1381125"/>
                </a:moveTo>
                <a:lnTo>
                  <a:pt x="457200" y="104775"/>
                </a:lnTo>
                <a:cubicBezTo>
                  <a:pt x="580429" y="27757"/>
                  <a:pt x="487021" y="79880"/>
                  <a:pt x="581025" y="38100"/>
                </a:cubicBezTo>
                <a:cubicBezTo>
                  <a:pt x="594000" y="32333"/>
                  <a:pt x="605405" y="22709"/>
                  <a:pt x="619125" y="19050"/>
                </a:cubicBezTo>
                <a:cubicBezTo>
                  <a:pt x="653424" y="9904"/>
                  <a:pt x="688975" y="6350"/>
                  <a:pt x="723900" y="0"/>
                </a:cubicBezTo>
                <a:cubicBezTo>
                  <a:pt x="768350" y="3175"/>
                  <a:pt x="814017" y="-1283"/>
                  <a:pt x="857250" y="9525"/>
                </a:cubicBezTo>
                <a:cubicBezTo>
                  <a:pt x="911083" y="22983"/>
                  <a:pt x="906757" y="50330"/>
                  <a:pt x="942975" y="76200"/>
                </a:cubicBezTo>
                <a:cubicBezTo>
                  <a:pt x="954529" y="84453"/>
                  <a:pt x="968375" y="88900"/>
                  <a:pt x="981075" y="95250"/>
                </a:cubicBezTo>
                <a:cubicBezTo>
                  <a:pt x="987425" y="104775"/>
                  <a:pt x="991186" y="116674"/>
                  <a:pt x="1000125" y="123825"/>
                </a:cubicBezTo>
                <a:cubicBezTo>
                  <a:pt x="1007965" y="130097"/>
                  <a:pt x="1021600" y="126250"/>
                  <a:pt x="1028700" y="133350"/>
                </a:cubicBezTo>
                <a:cubicBezTo>
                  <a:pt x="1042241" y="146891"/>
                  <a:pt x="1038225" y="186141"/>
                  <a:pt x="1038225" y="200025"/>
                </a:cubicBezTo>
                <a:lnTo>
                  <a:pt x="1543050" y="1304925"/>
                </a:lnTo>
                <a:cubicBezTo>
                  <a:pt x="1489075" y="1311275"/>
                  <a:pt x="1434871" y="1315913"/>
                  <a:pt x="1381125" y="1323975"/>
                </a:cubicBezTo>
                <a:cubicBezTo>
                  <a:pt x="1371196" y="1325464"/>
                  <a:pt x="1362333" y="1331242"/>
                  <a:pt x="1352550" y="1333500"/>
                </a:cubicBezTo>
                <a:cubicBezTo>
                  <a:pt x="1321000" y="1340781"/>
                  <a:pt x="1288712" y="1344697"/>
                  <a:pt x="1257300" y="1352550"/>
                </a:cubicBezTo>
                <a:cubicBezTo>
                  <a:pt x="1244600" y="1355725"/>
                  <a:pt x="1231787" y="1358479"/>
                  <a:pt x="1219200" y="1362075"/>
                </a:cubicBezTo>
                <a:cubicBezTo>
                  <a:pt x="1209546" y="1364833"/>
                  <a:pt x="1200365" y="1369165"/>
                  <a:pt x="1190625" y="1371600"/>
                </a:cubicBezTo>
                <a:cubicBezTo>
                  <a:pt x="1174919" y="1375527"/>
                  <a:pt x="1158706" y="1377198"/>
                  <a:pt x="1143000" y="1381125"/>
                </a:cubicBezTo>
                <a:cubicBezTo>
                  <a:pt x="1133260" y="1383560"/>
                  <a:pt x="1124079" y="1387892"/>
                  <a:pt x="1114425" y="1390650"/>
                </a:cubicBezTo>
                <a:cubicBezTo>
                  <a:pt x="1101838" y="1394246"/>
                  <a:pt x="1088409" y="1395140"/>
                  <a:pt x="1076325" y="1400175"/>
                </a:cubicBezTo>
                <a:cubicBezTo>
                  <a:pt x="1050111" y="1411097"/>
                  <a:pt x="1027066" y="1429295"/>
                  <a:pt x="1000125" y="1438275"/>
                </a:cubicBezTo>
                <a:cubicBezTo>
                  <a:pt x="990600" y="1441450"/>
                  <a:pt x="980778" y="1443845"/>
                  <a:pt x="971550" y="1447800"/>
                </a:cubicBezTo>
                <a:cubicBezTo>
                  <a:pt x="957510" y="1453817"/>
                  <a:pt x="923558" y="1474750"/>
                  <a:pt x="904875" y="1476375"/>
                </a:cubicBezTo>
                <a:cubicBezTo>
                  <a:pt x="841535" y="1481883"/>
                  <a:pt x="777875" y="1482725"/>
                  <a:pt x="714375" y="1485900"/>
                </a:cubicBezTo>
                <a:lnTo>
                  <a:pt x="142875" y="1476375"/>
                </a:lnTo>
                <a:cubicBezTo>
                  <a:pt x="132856" y="1475718"/>
                  <a:pt x="135785" y="1457540"/>
                  <a:pt x="133350" y="1447800"/>
                </a:cubicBezTo>
                <a:cubicBezTo>
                  <a:pt x="127916" y="1426063"/>
                  <a:pt x="125186" y="1393373"/>
                  <a:pt x="114300" y="1371600"/>
                </a:cubicBezTo>
                <a:cubicBezTo>
                  <a:pt x="58265" y="1259531"/>
                  <a:pt x="95250" y="1517655"/>
                  <a:pt x="95250" y="1143000"/>
                </a:cubicBezTo>
                <a:lnTo>
                  <a:pt x="95250" y="1143000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8649" y="2171700"/>
                <a:ext cx="230505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FF00"/>
                    </a:solidFill>
                  </a:rPr>
                  <a:t>Electrons 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12 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FFFF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=99.9999999% </m:t>
                    </m:r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it-IT" dirty="0">
                    <a:solidFill>
                      <a:srgbClr val="FFFF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2171700"/>
                <a:ext cx="2305055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116" t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/>
          <p:cNvSpPr/>
          <p:nvPr/>
        </p:nvSpPr>
        <p:spPr>
          <a:xfrm>
            <a:off x="4400550" y="3600450"/>
            <a:ext cx="466725" cy="831668"/>
          </a:xfrm>
          <a:custGeom>
            <a:avLst/>
            <a:gdLst>
              <a:gd name="connsiteX0" fmla="*/ 466725 w 466725"/>
              <a:gd name="connsiteY0" fmla="*/ 0 h 831668"/>
              <a:gd name="connsiteX1" fmla="*/ 390525 w 466725"/>
              <a:gd name="connsiteY1" fmla="*/ 95250 h 831668"/>
              <a:gd name="connsiteX2" fmla="*/ 371475 w 466725"/>
              <a:gd name="connsiteY2" fmla="*/ 133350 h 831668"/>
              <a:gd name="connsiteX3" fmla="*/ 285750 w 466725"/>
              <a:gd name="connsiteY3" fmla="*/ 257175 h 831668"/>
              <a:gd name="connsiteX4" fmla="*/ 266700 w 466725"/>
              <a:gd name="connsiteY4" fmla="*/ 333375 h 831668"/>
              <a:gd name="connsiteX5" fmla="*/ 247650 w 466725"/>
              <a:gd name="connsiteY5" fmla="*/ 361950 h 831668"/>
              <a:gd name="connsiteX6" fmla="*/ 228600 w 466725"/>
              <a:gd name="connsiteY6" fmla="*/ 419100 h 831668"/>
              <a:gd name="connsiteX7" fmla="*/ 190500 w 466725"/>
              <a:gd name="connsiteY7" fmla="*/ 523875 h 831668"/>
              <a:gd name="connsiteX8" fmla="*/ 152400 w 466725"/>
              <a:gd name="connsiteY8" fmla="*/ 609600 h 831668"/>
              <a:gd name="connsiteX9" fmla="*/ 133350 w 466725"/>
              <a:gd name="connsiteY9" fmla="*/ 666750 h 831668"/>
              <a:gd name="connsiteX10" fmla="*/ 57150 w 466725"/>
              <a:gd name="connsiteY10" fmla="*/ 733425 h 831668"/>
              <a:gd name="connsiteX11" fmla="*/ 38100 w 466725"/>
              <a:gd name="connsiteY11" fmla="*/ 790575 h 831668"/>
              <a:gd name="connsiteX12" fmla="*/ 28575 w 466725"/>
              <a:gd name="connsiteY12" fmla="*/ 828675 h 831668"/>
              <a:gd name="connsiteX13" fmla="*/ 0 w 466725"/>
              <a:gd name="connsiteY13" fmla="*/ 828675 h 83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6725" h="831668">
                <a:moveTo>
                  <a:pt x="466725" y="0"/>
                </a:moveTo>
                <a:cubicBezTo>
                  <a:pt x="454188" y="15044"/>
                  <a:pt x="405010" y="72075"/>
                  <a:pt x="390525" y="95250"/>
                </a:cubicBezTo>
                <a:cubicBezTo>
                  <a:pt x="383000" y="107291"/>
                  <a:pt x="379557" y="121676"/>
                  <a:pt x="371475" y="133350"/>
                </a:cubicBezTo>
                <a:cubicBezTo>
                  <a:pt x="316311" y="213031"/>
                  <a:pt x="313055" y="193463"/>
                  <a:pt x="285750" y="257175"/>
                </a:cubicBezTo>
                <a:cubicBezTo>
                  <a:pt x="250496" y="339433"/>
                  <a:pt x="311425" y="214108"/>
                  <a:pt x="266700" y="333375"/>
                </a:cubicBezTo>
                <a:cubicBezTo>
                  <a:pt x="262680" y="344094"/>
                  <a:pt x="252299" y="351489"/>
                  <a:pt x="247650" y="361950"/>
                </a:cubicBezTo>
                <a:cubicBezTo>
                  <a:pt x="239495" y="380300"/>
                  <a:pt x="233470" y="399619"/>
                  <a:pt x="228600" y="419100"/>
                </a:cubicBezTo>
                <a:cubicBezTo>
                  <a:pt x="206774" y="506406"/>
                  <a:pt x="224073" y="473515"/>
                  <a:pt x="190500" y="523875"/>
                </a:cubicBezTo>
                <a:cubicBezTo>
                  <a:pt x="169087" y="609527"/>
                  <a:pt x="198172" y="508901"/>
                  <a:pt x="152400" y="609600"/>
                </a:cubicBezTo>
                <a:cubicBezTo>
                  <a:pt x="144091" y="627881"/>
                  <a:pt x="148462" y="653527"/>
                  <a:pt x="133350" y="666750"/>
                </a:cubicBezTo>
                <a:lnTo>
                  <a:pt x="57150" y="733425"/>
                </a:lnTo>
                <a:cubicBezTo>
                  <a:pt x="50800" y="752475"/>
                  <a:pt x="42970" y="771094"/>
                  <a:pt x="38100" y="790575"/>
                </a:cubicBezTo>
                <a:cubicBezTo>
                  <a:pt x="34925" y="803275"/>
                  <a:pt x="37832" y="819418"/>
                  <a:pt x="28575" y="828675"/>
                </a:cubicBezTo>
                <a:cubicBezTo>
                  <a:pt x="21840" y="835410"/>
                  <a:pt x="9525" y="828675"/>
                  <a:pt x="0" y="82867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eform 9"/>
          <p:cNvSpPr/>
          <p:nvPr/>
        </p:nvSpPr>
        <p:spPr>
          <a:xfrm>
            <a:off x="4886325" y="3619500"/>
            <a:ext cx="733425" cy="962025"/>
          </a:xfrm>
          <a:custGeom>
            <a:avLst/>
            <a:gdLst>
              <a:gd name="connsiteX0" fmla="*/ 0 w 733425"/>
              <a:gd name="connsiteY0" fmla="*/ 0 h 962025"/>
              <a:gd name="connsiteX1" fmla="*/ 638175 w 733425"/>
              <a:gd name="connsiteY1" fmla="*/ 819150 h 962025"/>
              <a:gd name="connsiteX2" fmla="*/ 695325 w 733425"/>
              <a:gd name="connsiteY2" fmla="*/ 895350 h 962025"/>
              <a:gd name="connsiteX3" fmla="*/ 733425 w 733425"/>
              <a:gd name="connsiteY3" fmla="*/ 962025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3425" h="962025">
                <a:moveTo>
                  <a:pt x="0" y="0"/>
                </a:moveTo>
                <a:cubicBezTo>
                  <a:pt x="212725" y="273050"/>
                  <a:pt x="433875" y="539740"/>
                  <a:pt x="638175" y="819150"/>
                </a:cubicBezTo>
                <a:cubicBezTo>
                  <a:pt x="706979" y="913250"/>
                  <a:pt x="584590" y="873203"/>
                  <a:pt x="695325" y="895350"/>
                </a:cubicBezTo>
                <a:cubicBezTo>
                  <a:pt x="716620" y="959235"/>
                  <a:pt x="696414" y="943520"/>
                  <a:pt x="733425" y="96202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eform 10"/>
          <p:cNvSpPr/>
          <p:nvPr/>
        </p:nvSpPr>
        <p:spPr>
          <a:xfrm>
            <a:off x="4838700" y="3581400"/>
            <a:ext cx="1562100" cy="847750"/>
          </a:xfrm>
          <a:custGeom>
            <a:avLst/>
            <a:gdLst>
              <a:gd name="connsiteX0" fmla="*/ 0 w 1562100"/>
              <a:gd name="connsiteY0" fmla="*/ 0 h 847750"/>
              <a:gd name="connsiteX1" fmla="*/ 1285875 w 1562100"/>
              <a:gd name="connsiteY1" fmla="*/ 666750 h 847750"/>
              <a:gd name="connsiteX2" fmla="*/ 1333500 w 1562100"/>
              <a:gd name="connsiteY2" fmla="*/ 714375 h 847750"/>
              <a:gd name="connsiteX3" fmla="*/ 1362075 w 1562100"/>
              <a:gd name="connsiteY3" fmla="*/ 733425 h 847750"/>
              <a:gd name="connsiteX4" fmla="*/ 1390650 w 1562100"/>
              <a:gd name="connsiteY4" fmla="*/ 762000 h 847750"/>
              <a:gd name="connsiteX5" fmla="*/ 1447800 w 1562100"/>
              <a:gd name="connsiteY5" fmla="*/ 790575 h 847750"/>
              <a:gd name="connsiteX6" fmla="*/ 1466850 w 1562100"/>
              <a:gd name="connsiteY6" fmla="*/ 819150 h 847750"/>
              <a:gd name="connsiteX7" fmla="*/ 1524000 w 1562100"/>
              <a:gd name="connsiteY7" fmla="*/ 838200 h 847750"/>
              <a:gd name="connsiteX8" fmla="*/ 1562100 w 1562100"/>
              <a:gd name="connsiteY8" fmla="*/ 847725 h 8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2100" h="847750">
                <a:moveTo>
                  <a:pt x="0" y="0"/>
                </a:moveTo>
                <a:lnTo>
                  <a:pt x="1285875" y="666750"/>
                </a:lnTo>
                <a:cubicBezTo>
                  <a:pt x="1338984" y="694459"/>
                  <a:pt x="1293091" y="673966"/>
                  <a:pt x="1333500" y="714375"/>
                </a:cubicBezTo>
                <a:cubicBezTo>
                  <a:pt x="1341595" y="722470"/>
                  <a:pt x="1353281" y="726096"/>
                  <a:pt x="1362075" y="733425"/>
                </a:cubicBezTo>
                <a:cubicBezTo>
                  <a:pt x="1372423" y="742049"/>
                  <a:pt x="1380302" y="753376"/>
                  <a:pt x="1390650" y="762000"/>
                </a:cubicBezTo>
                <a:cubicBezTo>
                  <a:pt x="1415269" y="782516"/>
                  <a:pt x="1419161" y="781029"/>
                  <a:pt x="1447800" y="790575"/>
                </a:cubicBezTo>
                <a:cubicBezTo>
                  <a:pt x="1454150" y="800100"/>
                  <a:pt x="1457142" y="813083"/>
                  <a:pt x="1466850" y="819150"/>
                </a:cubicBezTo>
                <a:cubicBezTo>
                  <a:pt x="1483878" y="829793"/>
                  <a:pt x="1504950" y="831850"/>
                  <a:pt x="1524000" y="838200"/>
                </a:cubicBezTo>
                <a:cubicBezTo>
                  <a:pt x="1555587" y="848729"/>
                  <a:pt x="1542535" y="847725"/>
                  <a:pt x="1562100" y="847725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/>
          <p:cNvSpPr/>
          <p:nvPr/>
        </p:nvSpPr>
        <p:spPr>
          <a:xfrm>
            <a:off x="3629025" y="4429150"/>
            <a:ext cx="1685925" cy="1114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 12"/>
          <p:cNvSpPr/>
          <p:nvPr/>
        </p:nvSpPr>
        <p:spPr>
          <a:xfrm>
            <a:off x="3514725" y="2229496"/>
            <a:ext cx="323850" cy="1511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/>
          <p:cNvSpPr/>
          <p:nvPr/>
        </p:nvSpPr>
        <p:spPr>
          <a:xfrm rot="1681613">
            <a:off x="6228721" y="4449386"/>
            <a:ext cx="1685925" cy="90902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/>
          <p:cNvSpPr/>
          <p:nvPr/>
        </p:nvSpPr>
        <p:spPr>
          <a:xfrm>
            <a:off x="5314950" y="4581525"/>
            <a:ext cx="1085850" cy="685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707068" y="4588146"/>
            <a:ext cx="2586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Hydrogen target (mostly),</a:t>
            </a:r>
          </a:p>
          <a:p>
            <a:r>
              <a:rPr lang="it-IT" dirty="0">
                <a:solidFill>
                  <a:srgbClr val="FFFF00"/>
                </a:solidFill>
              </a:rPr>
              <a:t>Clean (?) physics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5729"/>
          <a:stretch/>
        </p:blipFill>
        <p:spPr>
          <a:xfrm>
            <a:off x="4681535" y="3277001"/>
            <a:ext cx="3767139" cy="31906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5" y="313309"/>
            <a:ext cx="3886365" cy="29147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98" y="5879514"/>
            <a:ext cx="1098804" cy="58812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676275" y="2714625"/>
            <a:ext cx="1323975" cy="39052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11">
            <a:extLst>
              <a:ext uri="{FF2B5EF4-FFF2-40B4-BE49-F238E27FC236}">
                <a16:creationId xmlns:a16="http://schemas.microsoft.com/office/drawing/2014/main" id="{84B3A191-554A-0433-643D-82664C608D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632" r="2743" b="32685"/>
          <a:stretch/>
        </p:blipFill>
        <p:spPr>
          <a:xfrm>
            <a:off x="628649" y="1094427"/>
            <a:ext cx="1287624" cy="63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4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An Electron Ion Collider @BNL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9049A701-7C76-4CB5-970B-597A584D067A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9D5782E-1CD1-D0CB-F028-8E3727B8E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528"/>
            <a:ext cx="9144000" cy="498899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FBCD27B3-0609-3BBC-F0FE-B71D86BD0B86}"/>
              </a:ext>
            </a:extLst>
          </p:cNvPr>
          <p:cNvSpPr txBox="1"/>
          <p:nvPr/>
        </p:nvSpPr>
        <p:spPr>
          <a:xfrm>
            <a:off x="7678239" y="977891"/>
            <a:ext cx="149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</a:t>
            </a:r>
            <a:r>
              <a:rPr lang="it-IT" dirty="0" err="1">
                <a:solidFill>
                  <a:srgbClr val="C00000"/>
                </a:solidFill>
              </a:rPr>
              <a:t>Deshpande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35BF9A2-74AE-9659-FAA9-318FA3CF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463" y="5347427"/>
            <a:ext cx="2341637" cy="954728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81A5CA59-3824-242B-FF26-3F287FB6A265}"/>
              </a:ext>
            </a:extLst>
          </p:cNvPr>
          <p:cNvSpPr txBox="1"/>
          <p:nvPr/>
        </p:nvSpPr>
        <p:spPr>
          <a:xfrm>
            <a:off x="2611463" y="5504662"/>
            <a:ext cx="1282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C00000"/>
                </a:solidFill>
              </a:rPr>
              <a:t>arXiv:2103.05419</a:t>
            </a:r>
          </a:p>
        </p:txBody>
      </p:sp>
    </p:spTree>
    <p:extLst>
      <p:ext uri="{BB962C8B-B14F-4D97-AF65-F5344CB8AC3E}">
        <p14:creationId xmlns:p14="http://schemas.microsoft.com/office/powerpoint/2010/main" val="1944035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An Electron Ion Collider @BNL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9049A701-7C76-4CB5-970B-597A584D067A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BCD27B3-0609-3BBC-F0FE-B71D86BD0B86}"/>
              </a:ext>
            </a:extLst>
          </p:cNvPr>
          <p:cNvSpPr txBox="1"/>
          <p:nvPr/>
        </p:nvSpPr>
        <p:spPr>
          <a:xfrm>
            <a:off x="7653143" y="576905"/>
            <a:ext cx="149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</a:t>
            </a:r>
            <a:r>
              <a:rPr lang="it-IT" dirty="0" err="1">
                <a:solidFill>
                  <a:srgbClr val="C00000"/>
                </a:solidFill>
              </a:rPr>
              <a:t>Deshpande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8" name="Picture 5" descr="Timeline&#10;&#10;Description automatically generated">
            <a:extLst>
              <a:ext uri="{FF2B5EF4-FFF2-40B4-BE49-F238E27FC236}">
                <a16:creationId xmlns:a16="http://schemas.microsoft.com/office/drawing/2014/main" id="{E63B042E-F118-FB59-04F9-D8868EB98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80948"/>
            <a:ext cx="7134899" cy="5223587"/>
          </a:xfrm>
          <a:prstGeom prst="rect">
            <a:avLst/>
          </a:prstGeom>
        </p:spPr>
      </p:pic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A95997E7-C2D8-5693-486D-7DA41FC5288F}"/>
              </a:ext>
            </a:extLst>
          </p:cNvPr>
          <p:cNvCxnSpPr>
            <a:cxnSpLocks/>
          </p:cNvCxnSpPr>
          <p:nvPr/>
        </p:nvCxnSpPr>
        <p:spPr>
          <a:xfrm>
            <a:off x="3340274" y="1180451"/>
            <a:ext cx="0" cy="4769195"/>
          </a:xfrm>
          <a:prstGeom prst="line">
            <a:avLst/>
          </a:prstGeom>
          <a:ln w="44450">
            <a:solidFill>
              <a:srgbClr val="002A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:a16="http://schemas.microsoft.com/office/drawing/2014/main" id="{FC6859D8-376F-E1A9-68A9-4FAE0DFA8FBA}"/>
              </a:ext>
            </a:extLst>
          </p:cNvPr>
          <p:cNvSpPr txBox="1"/>
          <p:nvPr/>
        </p:nvSpPr>
        <p:spPr>
          <a:xfrm>
            <a:off x="3017776" y="5924824"/>
            <a:ext cx="644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AF4"/>
                </a:solidFill>
              </a:rPr>
              <a:t>Today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8D61D5EB-E3C5-61CB-71CF-49831F603C52}"/>
              </a:ext>
            </a:extLst>
          </p:cNvPr>
          <p:cNvSpPr txBox="1"/>
          <p:nvPr/>
        </p:nvSpPr>
        <p:spPr>
          <a:xfrm rot="5400000">
            <a:off x="6672505" y="4014776"/>
            <a:ext cx="3058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D084B1"/>
                </a:solidFill>
                <a:cs typeface="Arial" panose="020B0604020202020204" pitchFamily="34" charset="0"/>
              </a:rPr>
              <a:t>2</a:t>
            </a:r>
            <a:r>
              <a:rPr lang="en-US" sz="2400" baseline="30000" dirty="0">
                <a:solidFill>
                  <a:srgbClr val="D084B1"/>
                </a:solidFill>
                <a:cs typeface="Arial" panose="020B0604020202020204" pitchFamily="34" charset="0"/>
              </a:rPr>
              <a:t>nd</a:t>
            </a:r>
            <a:r>
              <a:rPr lang="en-US" sz="2400" dirty="0">
                <a:solidFill>
                  <a:srgbClr val="D084B1"/>
                </a:solidFill>
                <a:cs typeface="Arial" panose="020B0604020202020204" pitchFamily="34" charset="0"/>
              </a:rPr>
              <a:t> Detector </a:t>
            </a:r>
            <a:br>
              <a:rPr lang="en-US" sz="2400" dirty="0">
                <a:solidFill>
                  <a:srgbClr val="D084B1"/>
                </a:solidFill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D084B1"/>
                </a:solidFill>
                <a:cs typeface="Arial" panose="020B0604020202020204" pitchFamily="34" charset="0"/>
              </a:rPr>
              <a:t>and IR 5yrs behind IR-1</a:t>
            </a:r>
          </a:p>
        </p:txBody>
      </p:sp>
    </p:spTree>
    <p:extLst>
      <p:ext uri="{BB962C8B-B14F-4D97-AF65-F5344CB8AC3E}">
        <p14:creationId xmlns:p14="http://schemas.microsoft.com/office/powerpoint/2010/main" val="3892177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86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strong force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4997774" y="1147422"/>
            <a:ext cx="4000272" cy="2412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49299"/>
            <a:ext cx="4721291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/>
              <a:t>It binds protons and neutrons inside nuclei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/>
              <a:t>It is relevant at short distances only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/>
              <a:t>Particles interacting via the strong force are called </a:t>
            </a:r>
            <a:r>
              <a:rPr lang="it-IT" sz="1900" dirty="0">
                <a:solidFill>
                  <a:srgbClr val="FF0000"/>
                </a:solidFill>
              </a:rPr>
              <a:t>hadrons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900" dirty="0"/>
              <a:t>Hadrons are composite objects,</a:t>
            </a:r>
            <a:br>
              <a:rPr lang="it-IT" sz="1900" dirty="0"/>
            </a:br>
            <a:r>
              <a:rPr lang="it-IT" sz="1900" dirty="0"/>
              <a:t>formed by </a:t>
            </a:r>
            <a:r>
              <a:rPr lang="it-IT" sz="1900" dirty="0">
                <a:solidFill>
                  <a:srgbClr val="FF0000"/>
                </a:solidFill>
              </a:rPr>
              <a:t>quarks</a:t>
            </a:r>
            <a:r>
              <a:rPr lang="it-IT" sz="1900" dirty="0"/>
              <a:t>, and bound by </a:t>
            </a:r>
            <a:r>
              <a:rPr lang="it-IT" sz="1900" dirty="0">
                <a:solidFill>
                  <a:srgbClr val="FF0000"/>
                </a:solidFill>
              </a:rPr>
              <a:t>gluons</a:t>
            </a:r>
            <a:br>
              <a:rPr lang="it-IT" sz="1900" dirty="0"/>
            </a:br>
            <a:r>
              <a:rPr lang="it-IT" sz="1900" dirty="0"/>
              <a:t>(the mediators of the strong force)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8333" r="11750" b="43666"/>
          <a:stretch/>
        </p:blipFill>
        <p:spPr>
          <a:xfrm>
            <a:off x="204459" y="4178641"/>
            <a:ext cx="4625364" cy="1853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7509" y="4176608"/>
            <a:ext cx="3271378" cy="1777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997774" y="4031490"/>
                <a:ext cx="4237977" cy="2154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1900" dirty="0"/>
                  <a:t>Quarks are </a:t>
                </a:r>
                <a:r>
                  <a:rPr lang="it-IT" sz="1900" dirty="0">
                    <a:solidFill>
                      <a:srgbClr val="FF0000"/>
                    </a:solidFill>
                  </a:rPr>
                  <a:t>confined</a:t>
                </a:r>
                <a:r>
                  <a:rPr lang="it-IT" sz="1900" dirty="0"/>
                  <a:t> inside hadrons</a:t>
                </a:r>
              </a:p>
              <a:p>
                <a:pPr marL="285750" indent="-285750">
                  <a:spcAft>
                    <a:spcPts val="1200"/>
                  </a:spcAft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1900" dirty="0">
                    <a:solidFill>
                      <a:srgbClr val="FF0000"/>
                    </a:solidFill>
                  </a:rPr>
                  <a:t>Strong</a:t>
                </a:r>
                <a:r>
                  <a:rPr lang="it-IT" sz="1900" dirty="0"/>
                  <a:t> means </a:t>
                </a:r>
                <a:r>
                  <a:rPr lang="it-IT" sz="1900" dirty="0">
                    <a:solidFill>
                      <a:srgbClr val="FF0000"/>
                    </a:solidFill>
                  </a:rPr>
                  <a:t>strong</a:t>
                </a:r>
                <a:r>
                  <a:rPr lang="it-IT" sz="1900" dirty="0"/>
                  <a:t>:</a:t>
                </a:r>
                <a:br>
                  <a:rPr lang="it-IT" sz="1900" dirty="0"/>
                </a:br>
                <a:r>
                  <a:rPr lang="it-IT" sz="1900" dirty="0"/>
                  <a:t>the force between two quarks in a hadron is roughly the same as the weight of a truck</a:t>
                </a:r>
              </a:p>
              <a:p>
                <a:pPr>
                  <a:spcAft>
                    <a:spcPts val="1200"/>
                  </a:spcAft>
                  <a:buClr>
                    <a:srgbClr val="C00000"/>
                  </a:buClr>
                  <a:buSzPct val="120000"/>
                </a:pPr>
                <a:r>
                  <a:rPr lang="it-IT" sz="1900" dirty="0">
                    <a:solidFill>
                      <a:schemeClr val="bg1">
                        <a:lumMod val="50000"/>
                      </a:schemeClr>
                    </a:solidFill>
                  </a:rPr>
                  <a:t>Natural </a:t>
                </a:r>
                <a:r>
                  <a:rPr lang="it-IT" sz="1900" dirty="0" err="1">
                    <a:solidFill>
                      <a:schemeClr val="bg1">
                        <a:lumMod val="50000"/>
                      </a:schemeClr>
                    </a:solidFill>
                  </a:rPr>
                  <a:t>units</a:t>
                </a:r>
                <a:r>
                  <a:rPr lang="it-IT" sz="19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it-IT" sz="1900" dirty="0" err="1">
                    <a:solidFill>
                      <a:schemeClr val="bg1">
                        <a:lumMod val="50000"/>
                      </a:schemeClr>
                    </a:solidFill>
                  </a:rPr>
                  <a:t>will</a:t>
                </a:r>
                <a:r>
                  <a:rPr lang="it-IT" sz="1900" dirty="0">
                    <a:solidFill>
                      <a:schemeClr val="bg1">
                        <a:lumMod val="50000"/>
                      </a:schemeClr>
                    </a:solidFill>
                  </a:rPr>
                  <a:t> be </a:t>
                </a:r>
                <a:r>
                  <a:rPr lang="it-IT" sz="1900" dirty="0" err="1">
                    <a:solidFill>
                      <a:schemeClr val="bg1">
                        <a:lumMod val="50000"/>
                      </a:schemeClr>
                    </a:solidFill>
                  </a:rPr>
                  <a:t>adopted</a:t>
                </a:r>
                <a:r>
                  <a:rPr lang="it-IT" sz="1900" dirty="0">
                    <a:solidFill>
                      <a:schemeClr val="bg1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19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ℏ</m:t>
                    </m:r>
                    <m:r>
                      <a:rPr lang="it-IT" sz="19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9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it-IT" sz="19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9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19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774" y="4031490"/>
                <a:ext cx="4237977" cy="2154436"/>
              </a:xfrm>
              <a:prstGeom prst="rect">
                <a:avLst/>
              </a:prstGeom>
              <a:blipFill>
                <a:blip r:embed="rId6"/>
                <a:stretch>
                  <a:fillRect l="-1727" t="-3390" b="-39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5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0E192-F99A-D2E1-CC54-7344CF46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1440036"/>
            <a:ext cx="3810532" cy="20767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E8CB1E-8504-A752-20F9-E76DF97C859A}"/>
              </a:ext>
            </a:extLst>
          </p:cNvPr>
          <p:cNvSpPr txBox="1"/>
          <p:nvPr/>
        </p:nvSpPr>
        <p:spPr>
          <a:xfrm>
            <a:off x="4062136" y="1585854"/>
            <a:ext cx="5005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common lore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the study of</a:t>
            </a:r>
            <a:br>
              <a:rPr lang="it-IT" sz="2200" dirty="0"/>
            </a:br>
            <a:r>
              <a:rPr lang="it-IT" sz="2200" dirty="0" err="1"/>
              <a:t>vector</a:t>
            </a:r>
            <a:r>
              <a:rPr lang="it-IT" sz="2200" dirty="0"/>
              <a:t> </a:t>
            </a:r>
            <a:r>
              <a:rPr lang="it-IT" sz="2200" dirty="0" err="1"/>
              <a:t>quarkonium</a:t>
            </a:r>
            <a:r>
              <a:rPr lang="it-IT" sz="2200" dirty="0"/>
              <a:t> </a:t>
            </a:r>
            <a:r>
              <a:rPr lang="it-IT" sz="2200" dirty="0" err="1"/>
              <a:t>photoproduction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directly</a:t>
            </a:r>
            <a:r>
              <a:rPr lang="it-IT" sz="2200" dirty="0"/>
              <a:t> </a:t>
            </a:r>
            <a:r>
              <a:rPr lang="it-IT" sz="2200" dirty="0" err="1"/>
              <a:t>related</a:t>
            </a:r>
            <a:r>
              <a:rPr lang="it-IT" sz="2200" dirty="0"/>
              <a:t> to </a:t>
            </a:r>
            <a:r>
              <a:rPr lang="it-IT" sz="2200" dirty="0" err="1"/>
              <a:t>nucleon</a:t>
            </a:r>
            <a:r>
              <a:rPr lang="it-IT" sz="2200" dirty="0"/>
              <a:t> </a:t>
            </a:r>
            <a:r>
              <a:rPr lang="it-IT" sz="2200" dirty="0" err="1"/>
              <a:t>matrix</a:t>
            </a:r>
            <a:r>
              <a:rPr lang="it-IT" sz="2200" dirty="0"/>
              <a:t> </a:t>
            </a:r>
            <a:r>
              <a:rPr lang="it-IT" sz="2200" dirty="0" err="1"/>
              <a:t>elements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/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/>
                  <a:t>Assumptions</a:t>
                </a:r>
                <a:r>
                  <a:rPr lang="it-IT" b="1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 err="1"/>
                  <a:t>Factorization</a:t>
                </a:r>
                <a:r>
                  <a:rPr lang="it-IT" dirty="0"/>
                  <a:t> </a:t>
                </a:r>
                <a:r>
                  <a:rPr lang="it-IT" dirty="0" err="1"/>
                  <a:t>proof</a:t>
                </a:r>
                <a:r>
                  <a:rPr lang="it-IT" dirty="0"/>
                  <a:t> for </a:t>
                </a:r>
                <a:r>
                  <a:rPr lang="it-IT" dirty="0" err="1"/>
                  <a:t>timelike</a:t>
                </a:r>
                <a:r>
                  <a:rPr lang="it-IT" dirty="0"/>
                  <a:t> DVCS can be </a:t>
                </a:r>
                <a:r>
                  <a:rPr lang="it-IT" dirty="0" err="1"/>
                  <a:t>extended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:r>
                  <a:rPr lang="it-IT" dirty="0" err="1"/>
                  <a:t>threshold</a:t>
                </a:r>
                <a:br>
                  <a:rPr lang="it-IT" dirty="0"/>
                </a:br>
                <a:r>
                  <a:rPr lang="it-IT" dirty="0" err="1"/>
                  <a:t>as</a:t>
                </a:r>
                <a:r>
                  <a:rPr lang="it-IT" dirty="0"/>
                  <a:t> the heavy quark mass plays the </a:t>
                </a:r>
                <a:r>
                  <a:rPr lang="it-IT" dirty="0" err="1"/>
                  <a:t>role</a:t>
                </a:r>
                <a:r>
                  <a:rPr lang="it-IT" dirty="0"/>
                  <a:t> of a hard scale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top vertex </a:t>
                </a:r>
                <a:r>
                  <a:rPr lang="it-IT" dirty="0" err="1"/>
                  <a:t>contains</a:t>
                </a:r>
                <a:r>
                  <a:rPr lang="it-IT" dirty="0"/>
                  <a:t> the </a:t>
                </a:r>
                <a:r>
                  <a:rPr lang="it-IT" dirty="0" err="1"/>
                  <a:t>trivial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dirty="0"/>
                  <a:t>-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coupling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of </a:t>
                </a:r>
                <a:r>
                  <a:rPr lang="it-IT" dirty="0" err="1"/>
                  <a:t>anything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(OZI-, mass-) </a:t>
                </a:r>
                <a:r>
                  <a:rPr lang="it-IT" dirty="0" err="1"/>
                  <a:t>suppressed</a:t>
                </a:r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dynamically</a:t>
                </a:r>
                <a:r>
                  <a:rPr lang="it-IT" dirty="0"/>
                  <a:t> </a:t>
                </a:r>
                <a:r>
                  <a:rPr lang="it-IT" dirty="0" err="1"/>
                  <a:t>dominated</a:t>
                </a:r>
                <a:r>
                  <a:rPr lang="it-IT" dirty="0"/>
                  <a:t> by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carrying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endParaRPr lang="it-IT" dirty="0"/>
              </a:p>
              <a:p>
                <a:r>
                  <a:rPr lang="it-IT" dirty="0" err="1"/>
                  <a:t>Then</a:t>
                </a:r>
                <a:r>
                  <a:rPr lang="it-IT" dirty="0"/>
                  <a:t> one </a:t>
                </a:r>
                <a:r>
                  <a:rPr lang="it-IT" dirty="0" err="1"/>
                  <a:t>extracts</a:t>
                </a:r>
                <a:r>
                  <a:rPr lang="it-IT" dirty="0"/>
                  <a:t> </a:t>
                </a:r>
                <a:r>
                  <a:rPr lang="it-IT" dirty="0" err="1"/>
                  <a:t>matrix</a:t>
                </a:r>
                <a:r>
                  <a:rPr lang="it-IT" dirty="0"/>
                  <a:t> </a:t>
                </a:r>
                <a:r>
                  <a:rPr lang="it-IT" dirty="0" err="1"/>
                  <a:t>element</a:t>
                </a:r>
                <a:r>
                  <a:rPr lang="it-IT" dirty="0"/>
                  <a:t> of the energy </a:t>
                </a: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tensor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blipFill>
                <a:blip r:embed="rId5"/>
                <a:stretch>
                  <a:fillRect l="-704" t="-1295" b="-23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4C3A6C-1CE5-10FF-D358-9D55E971E481}"/>
              </a:ext>
            </a:extLst>
          </p:cNvPr>
          <p:cNvSpPr txBox="1"/>
          <p:nvPr/>
        </p:nvSpPr>
        <p:spPr>
          <a:xfrm>
            <a:off x="1897812" y="2645742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GPD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28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Potential</a:t>
            </a:r>
            <a:r>
              <a:rPr lang="it-IT" sz="3600" dirty="0"/>
              <a:t> </a:t>
            </a:r>
            <a:r>
              <a:rPr lang="it-IT" sz="3600" dirty="0" err="1"/>
              <a:t>problems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Heavy- and light-quark mesons: A theory perspective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C75112-BF51-13DD-53CA-44CBBB53422F}"/>
              </a:ext>
            </a:extLst>
          </p:cNvPr>
          <p:cNvSpPr txBox="1"/>
          <p:nvPr/>
        </p:nvSpPr>
        <p:spPr>
          <a:xfrm>
            <a:off x="147941" y="1442917"/>
            <a:ext cx="86467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We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can’t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afford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being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misguided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by </a:t>
            </a:r>
            <a:r>
              <a:rPr lang="it-IT" sz="2400" dirty="0" err="1"/>
              <a:t>simplistic</a:t>
            </a:r>
            <a:r>
              <a:rPr lang="it-IT" sz="2400" dirty="0"/>
              <a:t> </a:t>
            </a:r>
            <a:r>
              <a:rPr lang="it-IT" sz="2400" dirty="0" err="1"/>
              <a:t>analyses</a:t>
            </a:r>
            <a:r>
              <a:rPr lang="it-IT" sz="2400" dirty="0"/>
              <a:t>!</a:t>
            </a:r>
            <a:br>
              <a:rPr lang="it-IT" sz="2400" dirty="0"/>
            </a:br>
            <a:r>
              <a:rPr lang="it-IT" sz="2400" dirty="0"/>
              <a:t>(life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already</a:t>
            </a:r>
            <a:r>
              <a:rPr lang="it-IT" sz="2400" dirty="0"/>
              <a:t> hard </a:t>
            </a:r>
            <a:r>
              <a:rPr lang="it-IT" sz="2400" dirty="0" err="1"/>
              <a:t>enough</a:t>
            </a:r>
            <a:r>
              <a:rPr lang="it-IT" sz="2400" dirty="0"/>
              <a:t> </a:t>
            </a:r>
            <a:r>
              <a:rPr lang="it-IT" sz="2400" dirty="0" err="1"/>
              <a:t>without</a:t>
            </a:r>
            <a:r>
              <a:rPr lang="it-IT" sz="2400" dirty="0"/>
              <a:t> red </a:t>
            </a:r>
            <a:r>
              <a:rPr lang="it-IT" sz="2400" dirty="0" err="1"/>
              <a:t>herrings</a:t>
            </a:r>
            <a:r>
              <a:rPr lang="it-IT" sz="2400" dirty="0"/>
              <a:t>)</a:t>
            </a:r>
          </a:p>
          <a:p>
            <a:endParaRPr lang="it-IT" sz="2400" dirty="0"/>
          </a:p>
          <a:p>
            <a:r>
              <a:rPr lang="it-IT" sz="2400" dirty="0" err="1"/>
              <a:t>Amplitude</a:t>
            </a:r>
            <a:r>
              <a:rPr lang="it-IT" sz="2400" dirty="0"/>
              <a:t>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requires</a:t>
            </a:r>
            <a:r>
              <a:rPr lang="it-IT" sz="2400" dirty="0"/>
              <a:t> </a:t>
            </a:r>
            <a:r>
              <a:rPr lang="it-IT" sz="2400" dirty="0" err="1"/>
              <a:t>collaboration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of </a:t>
            </a:r>
            <a:r>
              <a:rPr lang="it-IT" sz="2400" dirty="0" err="1">
                <a:solidFill>
                  <a:srgbClr val="FF0000"/>
                </a:solidFill>
              </a:rPr>
              <a:t>theorists</a:t>
            </a:r>
            <a:r>
              <a:rPr lang="it-IT" sz="2400" dirty="0">
                <a:solidFill>
                  <a:srgbClr val="FF0000"/>
                </a:solidFill>
              </a:rPr>
              <a:t> and </a:t>
            </a:r>
            <a:r>
              <a:rPr lang="it-IT" sz="2400" dirty="0" err="1">
                <a:solidFill>
                  <a:srgbClr val="FF0000"/>
                </a:solidFill>
              </a:rPr>
              <a:t>experimentalists</a:t>
            </a:r>
            <a:endParaRPr lang="it-IT" sz="2400" dirty="0">
              <a:solidFill>
                <a:srgbClr val="FF0000"/>
              </a:solidFill>
            </a:endParaRPr>
          </a:p>
          <a:p>
            <a:endParaRPr lang="it-IT" sz="2400" dirty="0"/>
          </a:p>
          <a:p>
            <a:r>
              <a:rPr lang="it-IT" sz="2400" dirty="0" err="1"/>
              <a:t>However</a:t>
            </a:r>
            <a:r>
              <a:rPr lang="it-IT" sz="2400" dirty="0"/>
              <a:t>,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we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don’t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have</a:t>
            </a:r>
            <a:r>
              <a:rPr lang="it-IT" sz="2400" dirty="0">
                <a:solidFill>
                  <a:srgbClr val="FF0000"/>
                </a:solidFill>
              </a:rPr>
              <a:t> a </a:t>
            </a:r>
            <a:r>
              <a:rPr lang="it-IT" sz="2400" dirty="0" err="1">
                <a:solidFill>
                  <a:srgbClr val="FF0000"/>
                </a:solidFill>
              </a:rPr>
              <a:t>universal</a:t>
            </a:r>
            <a:r>
              <a:rPr lang="it-IT" sz="2400" dirty="0">
                <a:solidFill>
                  <a:srgbClr val="FF0000"/>
                </a:solidFill>
              </a:rPr>
              <a:t> recipe</a:t>
            </a:r>
            <a:r>
              <a:rPr lang="it-IT" sz="2400" dirty="0"/>
              <a:t> to do </a:t>
            </a:r>
            <a:r>
              <a:rPr lang="it-IT" sz="2400" dirty="0" err="1"/>
              <a:t>things</a:t>
            </a:r>
            <a:r>
              <a:rPr lang="it-IT" sz="2400" dirty="0"/>
              <a:t> </a:t>
            </a:r>
            <a:r>
              <a:rPr lang="it-IT" sz="2400" dirty="0" err="1"/>
              <a:t>right</a:t>
            </a:r>
            <a:endParaRPr lang="it-IT" sz="2400" dirty="0"/>
          </a:p>
          <a:p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to </a:t>
            </a:r>
            <a:r>
              <a:rPr lang="it-IT" sz="2400" dirty="0" err="1"/>
              <a:t>proceed</a:t>
            </a:r>
            <a:r>
              <a:rPr lang="it-IT" sz="2400" dirty="0"/>
              <a:t>: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/>
              <a:t>Case-by-case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err="1"/>
              <a:t>Keep</a:t>
            </a:r>
            <a:r>
              <a:rPr lang="it-IT" sz="2400" dirty="0"/>
              <a:t> in mind the </a:t>
            </a:r>
            <a:r>
              <a:rPr lang="it-IT" sz="2400" dirty="0" err="1"/>
              <a:t>limitations</a:t>
            </a:r>
            <a:r>
              <a:rPr lang="it-IT" sz="2400" dirty="0"/>
              <a:t> of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endParaRPr lang="it-IT" sz="2400" dirty="0"/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err="1"/>
              <a:t>Overstudy</a:t>
            </a:r>
            <a:r>
              <a:rPr lang="it-IT" sz="2400" dirty="0"/>
              <a:t> (the more </a:t>
            </a:r>
            <a:r>
              <a:rPr lang="it-IT" sz="2400" dirty="0" err="1"/>
              <a:t>approaches</a:t>
            </a:r>
            <a:r>
              <a:rPr lang="it-IT" sz="2400" dirty="0"/>
              <a:t> the </a:t>
            </a:r>
            <a:r>
              <a:rPr lang="it-IT" sz="2400" dirty="0" err="1"/>
              <a:t>better</a:t>
            </a:r>
            <a:r>
              <a:rPr lang="it-IT" sz="2400" dirty="0"/>
              <a:t>)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/>
              <a:t>No </a:t>
            </a:r>
            <a:r>
              <a:rPr lang="it-IT" sz="2400" dirty="0" err="1"/>
              <a:t>overstatement</a:t>
            </a:r>
            <a:r>
              <a:rPr lang="it-IT" sz="2400" dirty="0"/>
              <a:t> (do-no-</a:t>
            </a:r>
            <a:r>
              <a:rPr lang="it-IT" sz="2400" dirty="0" err="1"/>
              <a:t>harm</a:t>
            </a:r>
            <a:r>
              <a:rPr lang="it-IT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1848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Role</a:t>
            </a:r>
            <a:r>
              <a:rPr lang="it-IT" sz="3600" dirty="0"/>
              <a:t> of open charm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839D905-7661-0A72-0C01-F6D17FE1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4" y="1261304"/>
            <a:ext cx="3388591" cy="28276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612E1DB-34D7-126A-46D1-F3681C0B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568" y="1256515"/>
            <a:ext cx="4137828" cy="283240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8DB0B1-51A0-920B-53B2-4C8A6E2545C5}"/>
              </a:ext>
            </a:extLst>
          </p:cNvPr>
          <p:cNvSpPr txBox="1"/>
          <p:nvPr/>
        </p:nvSpPr>
        <p:spPr>
          <a:xfrm>
            <a:off x="124713" y="4235570"/>
            <a:ext cx="33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Du</a:t>
            </a:r>
            <a:r>
              <a:rPr lang="it-IT" dirty="0">
                <a:solidFill>
                  <a:srgbClr val="C00000"/>
                </a:solidFill>
              </a:rPr>
              <a:t> et al. </a:t>
            </a:r>
            <a:r>
              <a:rPr lang="it-IT" dirty="0" err="1">
                <a:solidFill>
                  <a:srgbClr val="C00000"/>
                </a:solidFill>
              </a:rPr>
              <a:t>Eur.Phys.J.C</a:t>
            </a:r>
            <a:r>
              <a:rPr lang="it-IT" dirty="0">
                <a:solidFill>
                  <a:srgbClr val="C00000"/>
                </a:solidFill>
              </a:rPr>
              <a:t> 80, 11, 1053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E599D7-97E1-E04A-B45E-C3D6FFA6D09E}"/>
              </a:ext>
            </a:extLst>
          </p:cNvPr>
          <p:cNvSpPr txBox="1"/>
          <p:nvPr/>
        </p:nvSpPr>
        <p:spPr>
          <a:xfrm>
            <a:off x="219604" y="4706815"/>
            <a:ext cx="8579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role</a:t>
            </a:r>
            <a:r>
              <a:rPr lang="it-IT" sz="2200" dirty="0"/>
              <a:t> of intermediate open charm </a:t>
            </a:r>
            <a:r>
              <a:rPr lang="it-IT" sz="2200" dirty="0" err="1"/>
              <a:t>thresholds</a:t>
            </a:r>
            <a:r>
              <a:rPr lang="it-IT" sz="2200" dirty="0"/>
              <a:t> </a:t>
            </a:r>
            <a:r>
              <a:rPr lang="it-IT" sz="2200" dirty="0" err="1"/>
              <a:t>has</a:t>
            </a:r>
            <a:r>
              <a:rPr lang="it-IT" sz="2200" dirty="0"/>
              <a:t> </a:t>
            </a:r>
            <a:r>
              <a:rPr lang="it-IT" sz="2200" dirty="0" err="1"/>
              <a:t>been</a:t>
            </a:r>
            <a:r>
              <a:rPr lang="it-IT" sz="2200" dirty="0"/>
              <a:t> </a:t>
            </a:r>
            <a:r>
              <a:rPr lang="it-IT" sz="2200" dirty="0" err="1"/>
              <a:t>pointed</a:t>
            </a:r>
            <a:r>
              <a:rPr lang="it-IT" sz="2200" dirty="0"/>
              <a:t> out,</a:t>
            </a:r>
          </a:p>
          <a:p>
            <a:r>
              <a:rPr lang="it-IT" sz="2200" dirty="0" err="1"/>
              <a:t>Maybe</a:t>
            </a:r>
            <a:r>
              <a:rPr lang="it-IT" sz="2200" dirty="0"/>
              <a:t> «</a:t>
            </a:r>
            <a:r>
              <a:rPr lang="en-US" sz="2200" dirty="0"/>
              <a:t>all that glitters is not glue</a:t>
            </a:r>
            <a:r>
              <a:rPr lang="it-IT" sz="2200" dirty="0"/>
              <a:t>» ….</a:t>
            </a:r>
          </a:p>
          <a:p>
            <a:endParaRPr lang="it-IT" sz="2200" dirty="0"/>
          </a:p>
          <a:p>
            <a:r>
              <a:rPr lang="it-IT" dirty="0" err="1"/>
              <a:t>Calculation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EFT and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couplings</a:t>
            </a:r>
            <a:r>
              <a:rPr lang="it-IT" dirty="0"/>
              <a:t>, S-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saturates</a:t>
            </a:r>
            <a:r>
              <a:rPr lang="it-IT" dirty="0"/>
              <a:t> the cross </a:t>
            </a:r>
            <a:r>
              <a:rPr lang="it-IT" dirty="0" err="1"/>
              <a:t>section</a:t>
            </a:r>
            <a:endParaRPr lang="it-IT" dirty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55EB838-0E56-AFA5-8ED3-C5C916DD1F86}"/>
              </a:ext>
            </a:extLst>
          </p:cNvPr>
          <p:cNvSpPr/>
          <p:nvPr/>
        </p:nvSpPr>
        <p:spPr>
          <a:xfrm>
            <a:off x="284672" y="2518912"/>
            <a:ext cx="3323523" cy="664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8203F7-D9FB-B6CC-8078-9E3139D38813}"/>
              </a:ext>
            </a:extLst>
          </p:cNvPr>
          <p:cNvSpPr txBox="1"/>
          <p:nvPr/>
        </p:nvSpPr>
        <p:spPr>
          <a:xfrm>
            <a:off x="2915728" y="3038835"/>
            <a:ext cx="225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Highly off-shell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t-</a:t>
            </a:r>
            <a:r>
              <a:rPr lang="it-IT" dirty="0" err="1">
                <a:solidFill>
                  <a:srgbClr val="FF0000"/>
                </a:solidFill>
              </a:rPr>
              <a:t>channel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propagators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Segnaposto numero diapositiva 10">
            <a:extLst>
              <a:ext uri="{FF2B5EF4-FFF2-40B4-BE49-F238E27FC236}">
                <a16:creationId xmlns:a16="http://schemas.microsoft.com/office/drawing/2014/main" id="{E7311ED0-1EEA-E892-744D-17E1FB46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E981E9-36ED-F318-E53F-CA992A9F0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5663"/>
            <a:ext cx="3798497" cy="27132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8DC7F4-14E4-B1F4-7E8F-887AF096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67" y="3431373"/>
            <a:ext cx="3798497" cy="2703378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2055C945-B43C-97A7-CF93-98D11FD9F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9" y="3654439"/>
            <a:ext cx="626385" cy="217355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B6D3788-CA36-2697-A197-AACF698E4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81" y="4333067"/>
            <a:ext cx="626385" cy="2173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C20BC1F-405E-C236-416F-6E8B67A6367C}"/>
              </a:ext>
            </a:extLst>
          </p:cNvPr>
          <p:cNvSpPr txBox="1"/>
          <p:nvPr/>
        </p:nvSpPr>
        <p:spPr>
          <a:xfrm>
            <a:off x="210038" y="5423377"/>
            <a:ext cx="187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arXiv:2304.03845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6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4FD8B28-5628-814C-FA18-492DB1FBD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6571"/>
            <a:ext cx="5039428" cy="217200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7C0210C-A389-D38B-4376-B564C5C14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182" y="2813100"/>
            <a:ext cx="1058046" cy="4157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6B9789B-1ADC-7EF2-63DF-3934E6331A13}"/>
              </a:ext>
            </a:extLst>
          </p:cNvPr>
          <p:cNvSpPr txBox="1"/>
          <p:nvPr/>
        </p:nvSpPr>
        <p:spPr>
          <a:xfrm>
            <a:off x="186953" y="2983004"/>
            <a:ext cx="216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Nature 615, 813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E009423-E94A-A4B3-8ACF-F2B8D35CD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963" y="1439465"/>
            <a:ext cx="5170016" cy="1339873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F04F20E4-B4F1-C3B2-71DA-3761E287D1F7}"/>
              </a:ext>
            </a:extLst>
          </p:cNvPr>
          <p:cNvSpPr/>
          <p:nvPr/>
        </p:nvSpPr>
        <p:spPr>
          <a:xfrm>
            <a:off x="1018044" y="3894063"/>
            <a:ext cx="769060" cy="10098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E876F90-863B-A7F1-07A3-5B7D60578ACD}"/>
              </a:ext>
            </a:extLst>
          </p:cNvPr>
          <p:cNvCxnSpPr/>
          <p:nvPr/>
        </p:nvCxnSpPr>
        <p:spPr>
          <a:xfrm flipH="1" flipV="1">
            <a:off x="1820174" y="4441744"/>
            <a:ext cx="1207008" cy="1890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/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Cusp </a:t>
                </a:r>
                <a:r>
                  <a:rPr lang="it-IT" dirty="0" err="1">
                    <a:solidFill>
                      <a:srgbClr val="0000FF"/>
                    </a:solidFill>
                  </a:rPr>
                  <a:t>at</a:t>
                </a:r>
                <a:r>
                  <a:rPr lang="it-IT" dirty="0">
                    <a:solidFill>
                      <a:srgbClr val="0000FF"/>
                    </a:solidFill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>
                    <a:solidFill>
                      <a:srgbClr val="0000FF"/>
                    </a:solidFill>
                  </a:rPr>
                  <a:t> treshold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blipFill>
                <a:blip r:embed="rId10"/>
                <a:stretch>
                  <a:fillRect l="-2885" t="-4673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egnaposto numero diapositiva 10">
            <a:extLst>
              <a:ext uri="{FF2B5EF4-FFF2-40B4-BE49-F238E27FC236}">
                <a16:creationId xmlns:a16="http://schemas.microsoft.com/office/drawing/2014/main" id="{0933962C-AB7E-0B29-7321-C8A87C6B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0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Unitary</a:t>
            </a:r>
            <a:r>
              <a:rPr lang="it-IT" sz="3600" dirty="0"/>
              <a:t> </a:t>
            </a:r>
            <a:r>
              <a:rPr lang="it-IT" sz="3600" dirty="0" err="1"/>
              <a:t>reanalysis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11A914-8290-4019-0BB8-9F2ABFED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4468922"/>
            <a:ext cx="8245415" cy="187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/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Differential and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sections</a:t>
                </a:r>
                <a:r>
                  <a:rPr lang="it-IT" sz="2200" dirty="0"/>
                  <a:t> are </a:t>
                </a:r>
                <a:r>
                  <a:rPr lang="it-IT" sz="2200" dirty="0" err="1"/>
                  <a:t>fitted</a:t>
                </a:r>
                <a:r>
                  <a:rPr lang="it-IT" sz="2200" dirty="0"/>
                  <a:t> with a </a:t>
                </a:r>
                <a:r>
                  <a:rPr lang="it-IT" sz="2200" dirty="0" err="1"/>
                  <a:t>unitary</a:t>
                </a:r>
                <a:r>
                  <a:rPr lang="it-IT" sz="2200" dirty="0"/>
                  <a:t> model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In </a:t>
                </a:r>
                <a:r>
                  <a:rPr lang="it-IT" sz="2200" dirty="0" err="1"/>
                  <a:t>lack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polarization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observables</a:t>
                </a:r>
                <a:r>
                  <a:rPr lang="it-IT" sz="2200" dirty="0"/>
                  <a:t> and SDME, </a:t>
                </a:r>
                <a:br>
                  <a:rPr lang="it-IT" sz="2200" dirty="0"/>
                </a:br>
                <a:r>
                  <a:rPr lang="it-IT" sz="2200" dirty="0" err="1"/>
                  <a:t>only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orbital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angular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momentum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considered</a:t>
                </a:r>
                <a:r>
                  <a:rPr lang="it-IT" sz="2200" dirty="0"/>
                  <a:t> (</a:t>
                </a:r>
                <a:r>
                  <a:rPr lang="it-IT" sz="2200" dirty="0" err="1"/>
                  <a:t>spinless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approx</a:t>
                </a:r>
                <a:r>
                  <a:rPr lang="it-IT" sz="2200" dirty="0"/>
                  <a:t>.)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err="1"/>
                  <a:t>Truncated</a:t>
                </a:r>
                <a:r>
                  <a:rPr lang="it-IT" sz="2200" dirty="0"/>
                  <a:t> sum of </a:t>
                </a:r>
                <a:r>
                  <a:rPr lang="it-IT" sz="2200" dirty="0" err="1"/>
                  <a:t>PWs</a:t>
                </a:r>
                <a:r>
                  <a:rPr lang="it-IT" sz="2200" dirty="0"/>
                  <a:t>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blipFill>
                <a:blip r:embed="rId4"/>
                <a:stretch>
                  <a:fillRect l="-1145" t="-6751" b="-92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0DE2D362-1064-CD5A-7C6C-ECC2903D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13" y="2714525"/>
            <a:ext cx="3553321" cy="714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40AB8C-313D-A75B-313D-60BEFD9C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20" y="2643077"/>
            <a:ext cx="3943900" cy="8573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C06696-A7FD-3DE7-8E06-C02BD34ED79E}"/>
              </a:ext>
            </a:extLst>
          </p:cNvPr>
          <p:cNvSpPr txBox="1"/>
          <p:nvPr/>
        </p:nvSpPr>
        <p:spPr>
          <a:xfrm>
            <a:off x="232913" y="3697242"/>
            <a:ext cx="578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dominant</a:t>
            </a:r>
            <a:r>
              <a:rPr lang="it-IT" dirty="0"/>
              <a:t> S-</a:t>
            </a:r>
            <a:r>
              <a:rPr lang="it-IT" dirty="0" err="1"/>
              <a:t>wave</a:t>
            </a:r>
            <a:r>
              <a:rPr lang="it-IT" dirty="0"/>
              <a:t> can include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cusps</a:t>
            </a:r>
            <a:r>
              <a:rPr lang="it-IT" dirty="0"/>
              <a:t> are </a:t>
            </a:r>
            <a:r>
              <a:rPr lang="it-IT" dirty="0" err="1"/>
              <a:t>suppressed</a:t>
            </a:r>
            <a:r>
              <a:rPr lang="it-IT" dirty="0"/>
              <a:t> and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point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D511E9C-310D-7358-2AD2-9514682D1457}"/>
              </a:ext>
            </a:extLst>
          </p:cNvPr>
          <p:cNvSpPr/>
          <p:nvPr/>
        </p:nvSpPr>
        <p:spPr>
          <a:xfrm>
            <a:off x="5650302" y="4480682"/>
            <a:ext cx="2812211" cy="187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2CE421CC-DE86-F0EA-2D53-89B70ECB0D58}"/>
              </a:ext>
            </a:extLst>
          </p:cNvPr>
          <p:cNvSpPr/>
          <p:nvPr/>
        </p:nvSpPr>
        <p:spPr>
          <a:xfrm>
            <a:off x="2732069" y="3062376"/>
            <a:ext cx="2711200" cy="2009955"/>
          </a:xfrm>
          <a:custGeom>
            <a:avLst/>
            <a:gdLst>
              <a:gd name="connsiteX0" fmla="*/ 2715960 w 2715960"/>
              <a:gd name="connsiteY0" fmla="*/ 0 h 2114914"/>
              <a:gd name="connsiteX1" fmla="*/ 248805 w 2715960"/>
              <a:gd name="connsiteY1" fmla="*/ 1104181 h 2114914"/>
              <a:gd name="connsiteX2" fmla="*/ 84903 w 2715960"/>
              <a:gd name="connsiteY2" fmla="*/ 2035834 h 2114914"/>
              <a:gd name="connsiteX3" fmla="*/ 93530 w 2715960"/>
              <a:gd name="connsiteY3" fmla="*/ 2001329 h 2114914"/>
              <a:gd name="connsiteX0" fmla="*/ 2701649 w 2701649"/>
              <a:gd name="connsiteY0" fmla="*/ 0 h 2001329"/>
              <a:gd name="connsiteX1" fmla="*/ 234494 w 2701649"/>
              <a:gd name="connsiteY1" fmla="*/ 1104181 h 2001329"/>
              <a:gd name="connsiteX2" fmla="*/ 79219 w 2701649"/>
              <a:gd name="connsiteY2" fmla="*/ 2001329 h 2001329"/>
              <a:gd name="connsiteX0" fmla="*/ 2697800 w 2697800"/>
              <a:gd name="connsiteY0" fmla="*/ 0 h 2009955"/>
              <a:gd name="connsiteX1" fmla="*/ 230645 w 2697800"/>
              <a:gd name="connsiteY1" fmla="*/ 1104181 h 2009955"/>
              <a:gd name="connsiteX2" fmla="*/ 83997 w 2697800"/>
              <a:gd name="connsiteY2" fmla="*/ 2009955 h 2009955"/>
              <a:gd name="connsiteX0" fmla="*/ 2711200 w 2711200"/>
              <a:gd name="connsiteY0" fmla="*/ 0 h 2009955"/>
              <a:gd name="connsiteX1" fmla="*/ 244045 w 2711200"/>
              <a:gd name="connsiteY1" fmla="*/ 1104181 h 2009955"/>
              <a:gd name="connsiteX2" fmla="*/ 97397 w 2711200"/>
              <a:gd name="connsiteY2" fmla="*/ 2009955 h 20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1200" h="2009955">
                <a:moveTo>
                  <a:pt x="2711200" y="0"/>
                </a:moveTo>
                <a:cubicBezTo>
                  <a:pt x="1696877" y="382437"/>
                  <a:pt x="679679" y="769189"/>
                  <a:pt x="244045" y="1104181"/>
                </a:cubicBezTo>
                <a:cubicBezTo>
                  <a:pt x="-191589" y="1439173"/>
                  <a:pt x="86614" y="1823049"/>
                  <a:pt x="97397" y="2009955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16765F-EC97-B91E-D091-6BCA0F73BBA2}"/>
              </a:ext>
            </a:extLst>
          </p:cNvPr>
          <p:cNvSpPr/>
          <p:nvPr/>
        </p:nvSpPr>
        <p:spPr>
          <a:xfrm>
            <a:off x="5124091" y="3071004"/>
            <a:ext cx="1159093" cy="2053087"/>
          </a:xfrm>
          <a:custGeom>
            <a:avLst/>
            <a:gdLst>
              <a:gd name="connsiteX0" fmla="*/ 1147313 w 1147313"/>
              <a:gd name="connsiteY0" fmla="*/ 0 h 2070340"/>
              <a:gd name="connsiteX1" fmla="*/ 785003 w 1147313"/>
              <a:gd name="connsiteY1" fmla="*/ 1604513 h 2070340"/>
              <a:gd name="connsiteX2" fmla="*/ 0 w 1147313"/>
              <a:gd name="connsiteY2" fmla="*/ 2070340 h 2070340"/>
              <a:gd name="connsiteX0" fmla="*/ 1147313 w 1162189"/>
              <a:gd name="connsiteY0" fmla="*/ 0 h 2070340"/>
              <a:gd name="connsiteX1" fmla="*/ 1078301 w 1162189"/>
              <a:gd name="connsiteY1" fmla="*/ 1362973 h 2070340"/>
              <a:gd name="connsiteX2" fmla="*/ 0 w 1162189"/>
              <a:gd name="connsiteY2" fmla="*/ 2070340 h 2070340"/>
              <a:gd name="connsiteX0" fmla="*/ 1043796 w 1141589"/>
              <a:gd name="connsiteY0" fmla="*/ 0 h 2053087"/>
              <a:gd name="connsiteX1" fmla="*/ 1078301 w 1141589"/>
              <a:gd name="connsiteY1" fmla="*/ 1345720 h 2053087"/>
              <a:gd name="connsiteX2" fmla="*/ 0 w 1141589"/>
              <a:gd name="connsiteY2" fmla="*/ 2053087 h 2053087"/>
              <a:gd name="connsiteX0" fmla="*/ 1043796 w 1220523"/>
              <a:gd name="connsiteY0" fmla="*/ 0 h 2053087"/>
              <a:gd name="connsiteX1" fmla="*/ 1078301 w 1220523"/>
              <a:gd name="connsiteY1" fmla="*/ 1345720 h 2053087"/>
              <a:gd name="connsiteX2" fmla="*/ 0 w 122052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093" h="2053087">
                <a:moveTo>
                  <a:pt x="1043796" y="0"/>
                </a:moveTo>
                <a:cubicBezTo>
                  <a:pt x="1277427" y="629728"/>
                  <a:pt x="1114244" y="914399"/>
                  <a:pt x="923025" y="1259456"/>
                </a:cubicBezTo>
                <a:cubicBezTo>
                  <a:pt x="731806" y="1604513"/>
                  <a:pt x="262386" y="1906438"/>
                  <a:pt x="0" y="2053087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0234EF1-1B38-51C3-9853-36F68A9757D4}"/>
              </a:ext>
            </a:extLst>
          </p:cNvPr>
          <p:cNvSpPr/>
          <p:nvPr/>
        </p:nvSpPr>
        <p:spPr>
          <a:xfrm>
            <a:off x="6314536" y="3088257"/>
            <a:ext cx="895480" cy="1906437"/>
          </a:xfrm>
          <a:custGeom>
            <a:avLst/>
            <a:gdLst>
              <a:gd name="connsiteX0" fmla="*/ 0 w 895480"/>
              <a:gd name="connsiteY0" fmla="*/ 0 h 1906437"/>
              <a:gd name="connsiteX1" fmla="*/ 785004 w 895480"/>
              <a:gd name="connsiteY1" fmla="*/ 1026543 h 1906437"/>
              <a:gd name="connsiteX2" fmla="*/ 871268 w 895480"/>
              <a:gd name="connsiteY2" fmla="*/ 1906437 h 19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480" h="1906437">
                <a:moveTo>
                  <a:pt x="0" y="0"/>
                </a:moveTo>
                <a:cubicBezTo>
                  <a:pt x="319896" y="354402"/>
                  <a:pt x="639793" y="708804"/>
                  <a:pt x="785004" y="1026543"/>
                </a:cubicBezTo>
                <a:cubicBezTo>
                  <a:pt x="930215" y="1344282"/>
                  <a:pt x="900741" y="1625359"/>
                  <a:pt x="871268" y="19064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B5B3BB-C3B0-7326-121D-1AB8B0E1E326}"/>
              </a:ext>
            </a:extLst>
          </p:cNvPr>
          <p:cNvSpPr txBox="1"/>
          <p:nvPr/>
        </p:nvSpPr>
        <p:spPr>
          <a:xfrm>
            <a:off x="5080958" y="763632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 err="1">
                <a:solidFill>
                  <a:srgbClr val="C00000"/>
                </a:solidFill>
                <a:latin typeface="Calibri" panose="020F0502020204030204" pitchFamily="34" charset="0"/>
              </a:rPr>
              <a:t>Winney</a:t>
            </a: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 et al. 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PRD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1170770-600F-065D-DC0C-EAA497D82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94" y="472281"/>
            <a:ext cx="1019988" cy="764931"/>
          </a:xfrm>
          <a:prstGeom prst="rect">
            <a:avLst/>
          </a:prstGeom>
        </p:spPr>
      </p:pic>
      <p:sp>
        <p:nvSpPr>
          <p:cNvPr id="22" name="Segnaposto numero diapositiva 10">
            <a:extLst>
              <a:ext uri="{FF2B5EF4-FFF2-40B4-BE49-F238E27FC236}">
                <a16:creationId xmlns:a16="http://schemas.microsoft.com/office/drawing/2014/main" id="{438F5FDF-C5A4-BCFD-064D-5AFAA391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2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6A27E4-30CF-692C-69B1-E06B5F6CF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558"/>
          <a:stretch/>
        </p:blipFill>
        <p:spPr>
          <a:xfrm>
            <a:off x="405442" y="1153236"/>
            <a:ext cx="3533613" cy="8912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7405B6-34B9-DE2E-F8DC-78859404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5" y="2148214"/>
            <a:ext cx="8514090" cy="4044012"/>
          </a:xfrm>
          <a:prstGeom prst="rect">
            <a:avLst/>
          </a:prstGeom>
        </p:spPr>
      </p:pic>
      <p:sp>
        <p:nvSpPr>
          <p:cNvPr id="13" name="Segnaposto numero diapositiva 10">
            <a:extLst>
              <a:ext uri="{FF2B5EF4-FFF2-40B4-BE49-F238E27FC236}">
                <a16:creationId xmlns:a16="http://schemas.microsoft.com/office/drawing/2014/main" id="{560ACB7C-14DD-87FB-3F49-838C4CD7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18FCF4-FE37-0BBC-14EE-89D62B6A8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20"/>
          <a:stretch/>
        </p:blipFill>
        <p:spPr>
          <a:xfrm>
            <a:off x="4572000" y="1153236"/>
            <a:ext cx="3533613" cy="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5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Differential</a:t>
            </a:r>
            <a:r>
              <a:rPr lang="it-IT" sz="3600" dirty="0"/>
              <a:t>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84426A-4AC4-4E94-D933-A07FBEA2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5" y="997094"/>
            <a:ext cx="7410091" cy="5415962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EB6CAA-C74C-162A-21AD-9959C925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2D2CB8-C683-A9D3-EAE5-E20F846B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86" y="2654889"/>
            <a:ext cx="7530860" cy="37057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4594FB-5788-54B6-A2F3-F7ED0E1567F0}"/>
              </a:ext>
            </a:extLst>
          </p:cNvPr>
          <p:cNvSpPr txBox="1"/>
          <p:nvPr/>
        </p:nvSpPr>
        <p:spPr>
          <a:xfrm>
            <a:off x="1500997" y="1177561"/>
            <a:ext cx="5586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realized</a:t>
            </a:r>
            <a:r>
              <a:rPr lang="it-IT" dirty="0"/>
              <a:t> with the </a:t>
            </a:r>
            <a:r>
              <a:rPr lang="it-IT" dirty="0" err="1"/>
              <a:t>interference</a:t>
            </a:r>
            <a:r>
              <a:rPr lang="it-IT" dirty="0"/>
              <a:t> of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constructive</a:t>
            </a:r>
            <a:r>
              <a:rPr lang="it-IT" dirty="0"/>
              <a:t> in 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distructive</a:t>
            </a:r>
            <a:r>
              <a:rPr lang="it-IT" dirty="0"/>
              <a:t> in the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 err="1"/>
              <a:t>because</a:t>
            </a:r>
            <a:r>
              <a:rPr lang="it-IT" dirty="0"/>
              <a:t> of the Legendre </a:t>
            </a:r>
            <a:r>
              <a:rPr lang="it-IT" dirty="0" err="1"/>
              <a:t>polynomials</a:t>
            </a:r>
            <a:endParaRPr lang="it-IT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Good </a:t>
            </a:r>
            <a:r>
              <a:rPr lang="it-IT" dirty="0" err="1"/>
              <a:t>hierarchy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waves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5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Contribution</a:t>
            </a:r>
            <a:r>
              <a:rPr lang="it-IT" sz="3600" dirty="0"/>
              <a:t> of open charm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6A9377-F014-FB93-0F00-C2EF252B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0" y="1982472"/>
            <a:ext cx="3238952" cy="9431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771EA0D-45E4-2248-E3C7-E29F91A52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81"/>
          <a:stretch/>
        </p:blipFill>
        <p:spPr>
          <a:xfrm>
            <a:off x="0" y="3779825"/>
            <a:ext cx="9144000" cy="1610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76EDFA-7844-A1D9-24D8-F06B385FD295}"/>
              </a:ext>
            </a:extLst>
          </p:cNvPr>
          <p:cNvSpPr txBox="1"/>
          <p:nvPr/>
        </p:nvSpPr>
        <p:spPr>
          <a:xfrm>
            <a:off x="4244196" y="1613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/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Naively </a:t>
                </a:r>
                <a:r>
                  <a:rPr lang="it-IT" dirty="0" err="1"/>
                  <a:t>Wilk’s</a:t>
                </a:r>
                <a:r>
                  <a:rPr lang="it-IT" dirty="0"/>
                  <a:t> </a:t>
                </a:r>
                <a:r>
                  <a:rPr lang="it-IT" dirty="0" err="1"/>
                  <a:t>theorem</a:t>
                </a:r>
                <a:r>
                  <a:rPr lang="it-IT" dirty="0"/>
                  <a:t> </a:t>
                </a:r>
                <a:r>
                  <a:rPr lang="it-IT" dirty="0" err="1"/>
                  <a:t>says</a:t>
                </a:r>
                <a:br>
                  <a:rPr lang="it-IT" dirty="0"/>
                </a:br>
                <a:r>
                  <a:rPr lang="it-IT" dirty="0"/>
                  <a:t>the single </a:t>
                </a:r>
                <a:r>
                  <a:rPr lang="it-IT" dirty="0" err="1"/>
                  <a:t>channel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unfavored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dirty="0"/>
              </a:p>
              <a:p>
                <a:r>
                  <a:rPr lang="it-IT" dirty="0"/>
                  <a:t>(no look </a:t>
                </a:r>
                <a:r>
                  <a:rPr lang="it-IT" dirty="0" err="1"/>
                  <a:t>elsewhere</a:t>
                </a:r>
                <a:r>
                  <a:rPr lang="it-IT" dirty="0"/>
                  <a:t> etc.),</a:t>
                </a:r>
              </a:p>
              <a:p>
                <a:r>
                  <a:rPr lang="it-IT" dirty="0"/>
                  <a:t> </a:t>
                </a:r>
                <a:r>
                  <a:rPr lang="it-IT" dirty="0" err="1"/>
                  <a:t>indication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not</a:t>
                </a:r>
                <a:r>
                  <a:rPr lang="it-IT" dirty="0"/>
                  <a:t> the end of the story</a:t>
                </a:r>
              </a:p>
              <a:p>
                <a:endParaRPr lang="it-IT" dirty="0"/>
              </a:p>
              <a:p>
                <a:r>
                  <a:rPr lang="it-IT" dirty="0" err="1"/>
                  <a:t>Contribution</a:t>
                </a:r>
                <a:r>
                  <a:rPr lang="it-IT" dirty="0"/>
                  <a:t> of open charm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90% CL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blipFill>
                <a:blip r:embed="rId5"/>
                <a:stretch>
                  <a:fillRect l="-1215" t="-2083" r="-270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74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F7414A-EB3B-E524-40ED-B06A265E3B2A}"/>
              </a:ext>
            </a:extLst>
          </p:cNvPr>
          <p:cNvSpPr txBox="1"/>
          <p:nvPr/>
        </p:nvSpPr>
        <p:spPr>
          <a:xfrm>
            <a:off x="131788" y="1149126"/>
            <a:ext cx="9043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unitary</a:t>
            </a:r>
            <a:r>
              <a:rPr lang="it-IT" sz="2000" dirty="0"/>
              <a:t> model </a:t>
            </a:r>
            <a:r>
              <a:rPr lang="it-IT" sz="2000" dirty="0" err="1"/>
              <a:t>parametrize</a:t>
            </a:r>
            <a:r>
              <a:rPr lang="it-IT" sz="2000" dirty="0"/>
              <a:t> </a:t>
            </a:r>
            <a:r>
              <a:rPr lang="it-IT" sz="2000" dirty="0" err="1"/>
              <a:t>separately</a:t>
            </a:r>
            <a:r>
              <a:rPr lang="it-IT" sz="2000" dirty="0"/>
              <a:t> the production and scattering </a:t>
            </a:r>
            <a:r>
              <a:rPr lang="it-IT" sz="2000" dirty="0" err="1"/>
              <a:t>amplitude</a:t>
            </a:r>
            <a:r>
              <a:rPr lang="it-IT" sz="2000" dirty="0"/>
              <a:t>,</a:t>
            </a:r>
            <a:br>
              <a:rPr lang="it-IT" sz="2000" dirty="0"/>
            </a:br>
            <a:r>
              <a:rPr lang="it-IT" sz="2000" dirty="0"/>
              <a:t>one can compare with the </a:t>
            </a:r>
            <a:r>
              <a:rPr lang="it-IT" sz="2000" dirty="0" err="1"/>
              <a:t>predictions</a:t>
            </a:r>
            <a:r>
              <a:rPr lang="it-IT" sz="2000" dirty="0"/>
              <a:t> of VMD</a:t>
            </a:r>
          </a:p>
        </p:txBody>
      </p:sp>
      <p:pic>
        <p:nvPicPr>
          <p:cNvPr id="6" name="diagram.pdf" descr="diagram.pdf">
            <a:extLst>
              <a:ext uri="{FF2B5EF4-FFF2-40B4-BE49-F238E27FC236}">
                <a16:creationId xmlns:a16="http://schemas.microsoft.com/office/drawing/2014/main" id="{5F405D9B-B6B8-DF02-51F6-8F27A6C3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3" t="5297" r="66755" b="80377"/>
          <a:stretch/>
        </p:blipFill>
        <p:spPr>
          <a:xfrm>
            <a:off x="2183982" y="2313870"/>
            <a:ext cx="422694" cy="4442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5EDBF5-3DCE-9DF3-7455-B28DF67A00A2}"/>
              </a:ext>
            </a:extLst>
          </p:cNvPr>
          <p:cNvCxnSpPr>
            <a:cxnSpLocks/>
          </p:cNvCxnSpPr>
          <p:nvPr/>
        </p:nvCxnSpPr>
        <p:spPr>
          <a:xfrm>
            <a:off x="2598050" y="2740545"/>
            <a:ext cx="362310" cy="3065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82F0CDD-1315-B951-D781-76DE79E93505}"/>
              </a:ext>
            </a:extLst>
          </p:cNvPr>
          <p:cNvCxnSpPr>
            <a:cxnSpLocks/>
          </p:cNvCxnSpPr>
          <p:nvPr/>
        </p:nvCxnSpPr>
        <p:spPr>
          <a:xfrm flipH="1">
            <a:off x="2897099" y="2382881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2B0874B-5002-E85A-6097-067F60948F00}"/>
              </a:ext>
            </a:extLst>
          </p:cNvPr>
          <p:cNvCxnSpPr>
            <a:cxnSpLocks/>
          </p:cNvCxnSpPr>
          <p:nvPr/>
        </p:nvCxnSpPr>
        <p:spPr>
          <a:xfrm flipV="1">
            <a:off x="2175356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35704BA-259A-2A1E-EF64-3EBBF7B84C94}"/>
              </a:ext>
            </a:extLst>
          </p:cNvPr>
          <p:cNvCxnSpPr>
            <a:cxnSpLocks/>
          </p:cNvCxnSpPr>
          <p:nvPr/>
        </p:nvCxnSpPr>
        <p:spPr>
          <a:xfrm flipH="1" flipV="1">
            <a:off x="2897099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51C04D1C-6D08-1E89-19C0-F001AD27FACC}"/>
              </a:ext>
            </a:extLst>
          </p:cNvPr>
          <p:cNvSpPr/>
          <p:nvPr/>
        </p:nvSpPr>
        <p:spPr>
          <a:xfrm>
            <a:off x="2736073" y="2874586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/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53E11C4-D0A0-EE41-628F-0544D894EAB3}"/>
              </a:ext>
            </a:extLst>
          </p:cNvPr>
          <p:cNvCxnSpPr>
            <a:cxnSpLocks/>
          </p:cNvCxnSpPr>
          <p:nvPr/>
        </p:nvCxnSpPr>
        <p:spPr>
          <a:xfrm>
            <a:off x="5176337" y="2380106"/>
            <a:ext cx="752103" cy="63639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DD0333C-990E-FBFE-4D3D-18FBD5912484}"/>
              </a:ext>
            </a:extLst>
          </p:cNvPr>
          <p:cNvCxnSpPr>
            <a:cxnSpLocks/>
          </p:cNvCxnSpPr>
          <p:nvPr/>
        </p:nvCxnSpPr>
        <p:spPr>
          <a:xfrm flipH="1">
            <a:off x="5865179" y="2352267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F59F76-A2AC-3652-04D2-3D08C7CC8C0B}"/>
              </a:ext>
            </a:extLst>
          </p:cNvPr>
          <p:cNvCxnSpPr>
            <a:cxnSpLocks/>
          </p:cNvCxnSpPr>
          <p:nvPr/>
        </p:nvCxnSpPr>
        <p:spPr>
          <a:xfrm flipV="1">
            <a:off x="5143436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49058FA-E9BB-7B97-C670-F3E27E71A36E}"/>
              </a:ext>
            </a:extLst>
          </p:cNvPr>
          <p:cNvCxnSpPr>
            <a:cxnSpLocks/>
          </p:cNvCxnSpPr>
          <p:nvPr/>
        </p:nvCxnSpPr>
        <p:spPr>
          <a:xfrm flipH="1" flipV="1">
            <a:off x="5865179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F181CFEC-474A-A1DC-EA76-6048ED5CE9E5}"/>
              </a:ext>
            </a:extLst>
          </p:cNvPr>
          <p:cNvSpPr/>
          <p:nvPr/>
        </p:nvSpPr>
        <p:spPr>
          <a:xfrm>
            <a:off x="5704153" y="2843972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/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𝛾𝜓</m:t>
                        </m:r>
                      </m:sub>
                    </m:sSub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600" dirty="0"/>
                  <a:t> 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F2B5BC8-31C3-B27E-83A3-6BD08D002690}"/>
              </a:ext>
            </a:extLst>
          </p:cNvPr>
          <p:cNvSpPr txBox="1"/>
          <p:nvPr/>
        </p:nvSpPr>
        <p:spPr>
          <a:xfrm>
            <a:off x="130592" y="4109825"/>
            <a:ext cx="8866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value</a:t>
            </a:r>
            <a:r>
              <a:rPr lang="it-IT" sz="2200" dirty="0"/>
              <a:t> of the scattering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called</a:t>
            </a:r>
            <a:r>
              <a:rPr lang="it-IT" sz="2200" dirty="0"/>
              <a:t> scattering </a:t>
            </a:r>
            <a:r>
              <a:rPr lang="it-IT" sz="2200" dirty="0" err="1"/>
              <a:t>length</a:t>
            </a:r>
            <a:endParaRPr lang="it-IT" sz="2200" dirty="0"/>
          </a:p>
          <a:p>
            <a:r>
              <a:rPr lang="it-IT" sz="2200" dirty="0" err="1"/>
              <a:t>According</a:t>
            </a:r>
            <a:r>
              <a:rPr lang="it-IT" sz="2200" dirty="0"/>
              <a:t> to VMD, a small </a:t>
            </a:r>
            <a:r>
              <a:rPr lang="it-IT" sz="2200" dirty="0" err="1"/>
              <a:t>photoproduction</a:t>
            </a:r>
            <a:r>
              <a:rPr lang="it-IT" sz="2200" dirty="0"/>
              <a:t> cross </a:t>
            </a:r>
            <a:r>
              <a:rPr lang="it-IT" sz="2200" dirty="0" err="1"/>
              <a:t>sections</a:t>
            </a:r>
            <a:r>
              <a:rPr lang="it-IT" sz="2200" dirty="0"/>
              <a:t> </a:t>
            </a:r>
            <a:r>
              <a:rPr lang="it-IT" sz="2200" dirty="0" err="1"/>
              <a:t>implies</a:t>
            </a:r>
            <a:r>
              <a:rPr lang="it-IT" sz="2200" dirty="0"/>
              <a:t> a small scattering </a:t>
            </a:r>
            <a:r>
              <a:rPr lang="it-IT" sz="2200" dirty="0" err="1"/>
              <a:t>length</a:t>
            </a:r>
            <a:r>
              <a:rPr lang="it-IT" sz="2200" dirty="0"/>
              <a:t> O(1am)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C733014-9ED3-0E4E-C660-7D72070AC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92" y="5279525"/>
            <a:ext cx="4586766" cy="63815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BC76289-F1D5-AF8E-1953-828D28A0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311" y="5304855"/>
            <a:ext cx="4289489" cy="56055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17C3F11-6151-8608-507B-9719735374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940" b="42680"/>
          <a:stretch/>
        </p:blipFill>
        <p:spPr>
          <a:xfrm>
            <a:off x="6650183" y="2589905"/>
            <a:ext cx="2132070" cy="491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/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But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it-IT" b="0" i="0" dirty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</m:sub>
                        </m:sSub>
                      </m:e>
                    </m:d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blipFill>
                <a:blip r:embed="rId10"/>
                <a:stretch>
                  <a:fillRect l="-3273" t="-2985" b="-19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654A6F-44CA-126F-BED3-11B70EAE7CB9}"/>
              </a:ext>
            </a:extLst>
          </p:cNvPr>
          <p:cNvSpPr txBox="1"/>
          <p:nvPr/>
        </p:nvSpPr>
        <p:spPr>
          <a:xfrm>
            <a:off x="37563" y="428943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With the </a:t>
            </a:r>
            <a:r>
              <a:rPr lang="it-IT" sz="2200" dirty="0" err="1"/>
              <a:t>unitary</a:t>
            </a:r>
            <a:r>
              <a:rPr lang="it-IT" sz="2200" dirty="0"/>
              <a:t> model, the </a:t>
            </a:r>
            <a:r>
              <a:rPr lang="it-IT" sz="2200" dirty="0" err="1"/>
              <a:t>value</a:t>
            </a:r>
            <a:r>
              <a:rPr lang="it-IT" sz="2200" dirty="0"/>
              <a:t> of the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an </a:t>
            </a:r>
            <a:r>
              <a:rPr lang="it-IT" sz="2200" dirty="0" err="1"/>
              <a:t>unrelated</a:t>
            </a:r>
            <a:r>
              <a:rPr lang="it-IT" sz="2200" dirty="0"/>
              <a:t> </a:t>
            </a:r>
            <a:r>
              <a:rPr lang="it-IT" sz="2200" dirty="0" err="1"/>
              <a:t>parameter</a:t>
            </a:r>
            <a:r>
              <a:rPr lang="it-IT" sz="2200" dirty="0"/>
              <a:t>, the scattering </a:t>
            </a:r>
            <a:r>
              <a:rPr lang="it-IT" sz="2200" dirty="0" err="1"/>
              <a:t>length</a:t>
            </a:r>
            <a:r>
              <a:rPr lang="it-IT" sz="2200" dirty="0"/>
              <a:t> </a:t>
            </a:r>
            <a:r>
              <a:rPr lang="it-IT" sz="2200" dirty="0" err="1"/>
              <a:t>enters</a:t>
            </a:r>
            <a:r>
              <a:rPr lang="it-IT" sz="2200" dirty="0"/>
              <a:t> with the energy </a:t>
            </a:r>
            <a:r>
              <a:rPr lang="it-IT" sz="2200" dirty="0" err="1"/>
              <a:t>dependence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/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blipFill>
                <a:blip r:embed="rId11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/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/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/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/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/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/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/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blipFill>
                <a:blip r:embed="rId1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74070264-BB30-0816-D289-C493F2DF692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4403"/>
          <a:stretch/>
        </p:blipFill>
        <p:spPr>
          <a:xfrm>
            <a:off x="1118557" y="2082801"/>
            <a:ext cx="5408762" cy="18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/>
      <p:bldP spid="25" grpId="0"/>
      <p:bldP spid="32" grpId="0"/>
      <p:bldP spid="33" grpId="0"/>
      <p:bldP spid="3" grpId="0"/>
      <p:bldP spid="4" grpId="0"/>
      <p:bldP spid="7" grpId="0"/>
      <p:bldP spid="9" grpId="0"/>
      <p:bldP spid="11" grpId="0"/>
      <p:bldP spid="14" grpId="0"/>
      <p:bldP spid="17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ACED55-6E57-A2D6-B564-EB65343E6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47"/>
          <a:stretch/>
        </p:blipFill>
        <p:spPr>
          <a:xfrm>
            <a:off x="0" y="3429000"/>
            <a:ext cx="9144000" cy="26052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EC01FB-E3AA-04B3-1B31-69E9D168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07" y="1682273"/>
            <a:ext cx="3206428" cy="9919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CFBA54-F12D-A5D6-D26E-A3803C14D4A1}"/>
              </a:ext>
            </a:extLst>
          </p:cNvPr>
          <p:cNvSpPr txBox="1"/>
          <p:nvPr/>
        </p:nvSpPr>
        <p:spPr>
          <a:xfrm>
            <a:off x="3546498" y="1085079"/>
            <a:ext cx="5521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VMD </a:t>
            </a:r>
            <a:r>
              <a:rPr lang="it-IT" dirty="0" err="1"/>
              <a:t>badly</a:t>
            </a:r>
            <a:r>
              <a:rPr lang="it-IT" dirty="0"/>
              <a:t> </a:t>
            </a:r>
            <a:r>
              <a:rPr lang="it-IT" dirty="0" err="1"/>
              <a:t>excluded</a:t>
            </a:r>
            <a:r>
              <a:rPr lang="it-IT" dirty="0"/>
              <a:t>, </a:t>
            </a:r>
            <a:r>
              <a:rPr lang="it-IT" dirty="0" err="1"/>
              <a:t>except</a:t>
            </a:r>
            <a:r>
              <a:rPr lang="it-IT" dirty="0"/>
              <a:t> for the </a:t>
            </a:r>
            <a:r>
              <a:rPr lang="it-IT" dirty="0" err="1"/>
              <a:t>poorly</a:t>
            </a:r>
            <a:r>
              <a:rPr lang="it-IT" dirty="0"/>
              <a:t> </a:t>
            </a:r>
            <a:r>
              <a:rPr lang="it-IT" dirty="0" err="1"/>
              <a:t>constrained</a:t>
            </a:r>
            <a:r>
              <a:rPr lang="it-IT" dirty="0"/>
              <a:t> 3C-R model</a:t>
            </a:r>
          </a:p>
          <a:p>
            <a:endParaRPr lang="it-IT" dirty="0"/>
          </a:p>
          <a:p>
            <a:r>
              <a:rPr lang="it-IT" dirty="0"/>
              <a:t>Scattering </a:t>
            </a:r>
            <a:r>
              <a:rPr lang="it-IT" dirty="0" err="1"/>
              <a:t>lengths</a:t>
            </a:r>
            <a:r>
              <a:rPr lang="it-IT" dirty="0"/>
              <a:t> </a:t>
            </a:r>
            <a:r>
              <a:rPr lang="it-IT" dirty="0" err="1"/>
              <a:t>generally</a:t>
            </a:r>
            <a:r>
              <a:rPr lang="it-IT" dirty="0"/>
              <a:t> of O(1fm),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ones</a:t>
            </a:r>
            <a:br>
              <a:rPr lang="it-IT" dirty="0"/>
            </a:br>
            <a:r>
              <a:rPr lang="it-IT" dirty="0"/>
              <a:t>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excluded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Crucial</a:t>
            </a:r>
            <a:r>
              <a:rPr lang="it-IT" dirty="0"/>
              <a:t> to </a:t>
            </a:r>
            <a:r>
              <a:rPr lang="it-IT" dirty="0" err="1"/>
              <a:t>constrain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fits</a:t>
            </a:r>
            <a:r>
              <a:rPr lang="it-IT" dirty="0"/>
              <a:t> by </a:t>
            </a:r>
            <a:r>
              <a:rPr lang="it-IT" dirty="0" err="1"/>
              <a:t>measuring</a:t>
            </a:r>
            <a:r>
              <a:rPr lang="it-IT" dirty="0"/>
              <a:t> open charm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states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571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72451" r="29526" b="-3212"/>
          <a:stretch/>
        </p:blipFill>
        <p:spPr>
          <a:xfrm>
            <a:off x="5093990" y="2922250"/>
            <a:ext cx="3211810" cy="16782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48" y="3013626"/>
            <a:ext cx="2733869" cy="27338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152" y="2135264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19" y="4691844"/>
            <a:ext cx="2967800" cy="1973327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We have E&amp;M theory: QED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" y="1269771"/>
            <a:ext cx="7924241" cy="1155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341" y="3295323"/>
            <a:ext cx="3778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Linear at the classical level </a:t>
            </a:r>
            <a:r>
              <a:rPr lang="it-IT" sz="2400" b="1" dirty="0"/>
              <a:t>→</a:t>
            </a:r>
            <a:r>
              <a:rPr lang="it-IT" sz="2400" dirty="0"/>
              <a:t> Maxwell equations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367" y="454716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Any electromagnetic process</a:t>
            </a:r>
            <a:br>
              <a:rPr lang="it-IT" sz="2400" dirty="0"/>
            </a:br>
            <a:r>
              <a:rPr lang="it-IT" sz="2400" dirty="0"/>
              <a:t>is described by this equation</a:t>
            </a:r>
            <a:br>
              <a:rPr lang="it-IT" sz="2400" dirty="0"/>
            </a:br>
            <a:r>
              <a:rPr lang="it-IT" sz="2400" dirty="0"/>
              <a:t>(in principle)</a:t>
            </a:r>
          </a:p>
        </p:txBody>
      </p:sp>
    </p:spTree>
    <p:extLst>
      <p:ext uri="{BB962C8B-B14F-4D97-AF65-F5344CB8AC3E}">
        <p14:creationId xmlns:p14="http://schemas.microsoft.com/office/powerpoint/2010/main" val="29198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D41205-86D6-DD5B-321C-C80EAFDF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2731"/>
            <a:ext cx="3688592" cy="3612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/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With optical </a:t>
                </a:r>
                <a:r>
                  <a:rPr lang="it-IT" sz="2200" dirty="0" err="1"/>
                  <a:t>theorem</a:t>
                </a:r>
                <a:r>
                  <a:rPr lang="it-IT" sz="2200" dirty="0"/>
                  <a:t> one </a:t>
                </a:r>
                <a:r>
                  <a:rPr lang="it-IT" sz="2200" dirty="0" err="1"/>
                  <a:t>gets</a:t>
                </a:r>
                <a:r>
                  <a:rPr lang="it-IT" sz="2200" dirty="0"/>
                  <a:t> the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it-IT" sz="2200" dirty="0"/>
                  <a:t>. </a:t>
                </a:r>
              </a:p>
              <a:p>
                <a:endParaRPr lang="it-IT" sz="2200" dirty="0"/>
              </a:p>
              <a:p>
                <a:r>
                  <a:rPr lang="it-IT" sz="2200" dirty="0" err="1"/>
                  <a:t>This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has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been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estimated</a:t>
                </a:r>
                <a:r>
                  <a:rPr lang="it-IT" sz="2200" dirty="0"/>
                  <a:t> from</a:t>
                </a:r>
                <a:br>
                  <a:rPr lang="it-IT" sz="2200" dirty="0"/>
                </a:br>
                <a:r>
                  <a:rPr lang="it-IT" sz="2200" dirty="0"/>
                  <a:t>the A-</a:t>
                </a:r>
                <a:r>
                  <a:rPr lang="it-IT" sz="2200" dirty="0" err="1"/>
                  <a:t>dependence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nuclear</a:t>
                </a:r>
                <a:r>
                  <a:rPr lang="it-IT" sz="2200" dirty="0"/>
                  <a:t> targets,</a:t>
                </a:r>
                <a:br>
                  <a:rPr lang="it-IT" sz="2200" dirty="0"/>
                </a:b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/>
                  <a:t>. </a:t>
                </a:r>
                <a:br>
                  <a:rPr lang="it-IT" sz="2200" dirty="0"/>
                </a:br>
                <a:br>
                  <a:rPr lang="it-IT" sz="2200" dirty="0"/>
                </a:br>
                <a:r>
                  <a:rPr lang="it-IT" sz="2200" dirty="0"/>
                  <a:t>VMD </a:t>
                </a:r>
                <a:r>
                  <a:rPr lang="it-IT" sz="2200" dirty="0" err="1"/>
                  <a:t>estimates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provide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values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least</a:t>
                </a:r>
                <a:r>
                  <a:rPr lang="it-IT" sz="2200" dirty="0"/>
                  <a:t> 1order of </a:t>
                </a:r>
                <a:r>
                  <a:rPr lang="it-IT" sz="2200" dirty="0" err="1"/>
                  <a:t>magnitude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smaller</a:t>
                </a:r>
                <a:endParaRPr lang="it-IT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blipFill>
                <a:blip r:embed="rId4"/>
                <a:stretch>
                  <a:fillRect l="-1708" t="-1163" b="-3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68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bg1"/>
                </a:solidFill>
              </a:rPr>
              <a:t>More quarks?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46CC6E31-155B-B5F4-1022-A905C348F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7726"/>
            <a:ext cx="3944431" cy="303859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891B5B-2370-B770-840F-7473C5295098}"/>
              </a:ext>
            </a:extLst>
          </p:cNvPr>
          <p:cNvSpPr txBox="1"/>
          <p:nvPr/>
        </p:nvSpPr>
        <p:spPr>
          <a:xfrm>
            <a:off x="4047200" y="2761927"/>
            <a:ext cx="4994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The </a:t>
            </a:r>
            <a:r>
              <a:rPr lang="it-IT" sz="2400" dirty="0" err="1">
                <a:solidFill>
                  <a:schemeClr val="bg1"/>
                </a:solidFill>
              </a:rPr>
              <a:t>Particle</a:t>
            </a:r>
            <a:r>
              <a:rPr lang="it-IT" sz="2400" dirty="0">
                <a:solidFill>
                  <a:schemeClr val="bg1"/>
                </a:solidFill>
              </a:rPr>
              <a:t> Data Group </a:t>
            </a:r>
            <a:r>
              <a:rPr lang="it-IT" sz="2400" dirty="0" err="1">
                <a:solidFill>
                  <a:schemeClr val="bg1"/>
                </a:solidFill>
              </a:rPr>
              <a:t>collects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all</a:t>
            </a:r>
            <a:r>
              <a:rPr lang="it-IT" sz="2400" dirty="0">
                <a:solidFill>
                  <a:schemeClr val="bg1"/>
                </a:solidFill>
              </a:rPr>
              <a:t> the information from </a:t>
            </a:r>
            <a:r>
              <a:rPr lang="it-IT" sz="2400" dirty="0" err="1">
                <a:solidFill>
                  <a:schemeClr val="bg1"/>
                </a:solidFill>
              </a:rPr>
              <a:t>experiments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 err="1">
                <a:solidFill>
                  <a:schemeClr val="bg1"/>
                </a:solidFill>
              </a:rPr>
              <a:t>about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observed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hadrons</a:t>
            </a:r>
            <a:endParaRPr lang="it-IT" sz="2400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 err="1">
                <a:solidFill>
                  <a:schemeClr val="bg1"/>
                </a:solidFill>
              </a:rPr>
              <a:t>Almost</a:t>
            </a:r>
            <a:r>
              <a:rPr lang="it-IT" sz="2400" dirty="0">
                <a:solidFill>
                  <a:schemeClr val="bg1"/>
                </a:solidFill>
              </a:rPr>
              <a:t> the </a:t>
            </a:r>
            <a:r>
              <a:rPr lang="it-IT" sz="2400" dirty="0" err="1">
                <a:solidFill>
                  <a:schemeClr val="bg1"/>
                </a:solidFill>
              </a:rPr>
              <a:t>totality</a:t>
            </a:r>
            <a:r>
              <a:rPr lang="it-IT" sz="2400" dirty="0">
                <a:solidFill>
                  <a:schemeClr val="bg1"/>
                </a:solidFill>
              </a:rPr>
              <a:t> of </a:t>
            </a:r>
            <a:r>
              <a:rPr lang="it-IT" sz="2400" dirty="0" err="1">
                <a:solidFill>
                  <a:schemeClr val="bg1"/>
                </a:solidFill>
              </a:rPr>
              <a:t>them</a:t>
            </a:r>
            <a:r>
              <a:rPr lang="it-IT" sz="2400" dirty="0">
                <a:solidFill>
                  <a:schemeClr val="bg1"/>
                </a:solidFill>
              </a:rPr>
              <a:t> can be </a:t>
            </a:r>
            <a:r>
              <a:rPr lang="it-IT" sz="2400" dirty="0" err="1">
                <a:solidFill>
                  <a:schemeClr val="bg1"/>
                </a:solidFill>
              </a:rPr>
              <a:t>understood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as</a:t>
            </a:r>
            <a:r>
              <a:rPr lang="it-IT" sz="2400" dirty="0">
                <a:solidFill>
                  <a:schemeClr val="bg1"/>
                </a:solidFill>
              </a:rPr>
              <a:t> 2- or 3-quark </a:t>
            </a:r>
            <a:r>
              <a:rPr lang="it-IT" sz="2400" dirty="0" err="1">
                <a:solidFill>
                  <a:schemeClr val="bg1"/>
                </a:solidFill>
              </a:rPr>
              <a:t>states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6054E36-384E-F7E9-B11E-78EBB05B7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27" b="14923"/>
          <a:stretch/>
        </p:blipFill>
        <p:spPr>
          <a:xfrm>
            <a:off x="0" y="1498244"/>
            <a:ext cx="9144000" cy="44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5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bg1"/>
                </a:solidFill>
              </a:rPr>
              <a:t>More quarks?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4034" y="1376408"/>
                <a:ext cx="65056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>
                    <a:solidFill>
                      <a:schemeClr val="bg1"/>
                    </a:solidFill>
                  </a:rPr>
                  <a:t>I can </a:t>
                </a:r>
                <a:r>
                  <a:rPr lang="it-IT" sz="2400" dirty="0" err="1">
                    <a:solidFill>
                      <a:schemeClr val="bg1"/>
                    </a:solidFill>
                  </a:rPr>
                  <a:t>keep</a:t>
                </a:r>
                <a:r>
                  <a:rPr lang="it-IT" sz="2400" dirty="0">
                    <a:solidFill>
                      <a:schemeClr val="bg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</a:rPr>
                  <a:t>adding</a:t>
                </a:r>
                <a:r>
                  <a:rPr lang="it-IT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>
                    <a:solidFill>
                      <a:schemeClr val="bg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</a:rPr>
                  <a:t>pairs</a:t>
                </a:r>
                <a:r>
                  <a:rPr lang="it-IT" sz="2400" dirty="0">
                    <a:solidFill>
                      <a:schemeClr val="bg1"/>
                    </a:solidFill>
                  </a:rPr>
                  <a:t>, the </a:t>
                </a:r>
                <a:r>
                  <a:rPr lang="it-IT" sz="2400" dirty="0" err="1">
                    <a:solidFill>
                      <a:schemeClr val="bg1"/>
                    </a:solidFill>
                  </a:rPr>
                  <a:t>hadron</a:t>
                </a:r>
                <a:r>
                  <a:rPr lang="it-IT" sz="2400" dirty="0">
                    <a:solidFill>
                      <a:schemeClr val="bg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</a:rPr>
                  <a:t>is</a:t>
                </a:r>
                <a:r>
                  <a:rPr lang="it-IT" sz="2400" dirty="0">
                    <a:solidFill>
                      <a:schemeClr val="bg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bg1"/>
                    </a:solidFill>
                  </a:rPr>
                  <a:t>still</a:t>
                </a:r>
                <a:r>
                  <a:rPr lang="it-IT" sz="2400" dirty="0">
                    <a:solidFill>
                      <a:schemeClr val="bg1"/>
                    </a:solidFill>
                  </a:rPr>
                  <a:t> white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34" y="1376408"/>
                <a:ext cx="6505627" cy="461665"/>
              </a:xfrm>
              <a:prstGeom prst="rect">
                <a:avLst/>
              </a:prstGeom>
              <a:blipFill>
                <a:blip r:embed="rId3"/>
                <a:stretch>
                  <a:fillRect l="-1500" t="-10526" r="-469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232924" y="5341244"/>
            <a:ext cx="4462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chemeClr val="bg1"/>
                </a:solidFill>
              </a:rPr>
              <a:t>Pentaquarks</a:t>
            </a:r>
            <a:r>
              <a:rPr lang="it-IT" sz="2400" dirty="0">
                <a:solidFill>
                  <a:schemeClr val="bg1"/>
                </a:solidFill>
              </a:rPr>
              <a:t> with </a:t>
            </a:r>
            <a:r>
              <a:rPr lang="it-IT" sz="2400" dirty="0" err="1">
                <a:solidFill>
                  <a:schemeClr val="bg1"/>
                </a:solidFill>
              </a:rPr>
              <a:t>half-integer</a:t>
            </a:r>
            <a:r>
              <a:rPr lang="it-IT" sz="2400" dirty="0">
                <a:solidFill>
                  <a:schemeClr val="bg1"/>
                </a:solidFill>
              </a:rPr>
              <a:t> spin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2924" y="5763831"/>
            <a:ext cx="38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chemeClr val="bg1"/>
                </a:solidFill>
              </a:rPr>
              <a:t>Tetraquarks</a:t>
            </a:r>
            <a:r>
              <a:rPr lang="it-IT" sz="2400" dirty="0">
                <a:solidFill>
                  <a:schemeClr val="bg1"/>
                </a:solidFill>
              </a:rPr>
              <a:t> with </a:t>
            </a:r>
            <a:r>
              <a:rPr lang="it-IT" sz="2400" dirty="0" err="1">
                <a:solidFill>
                  <a:schemeClr val="bg1"/>
                </a:solidFill>
              </a:rPr>
              <a:t>integer</a:t>
            </a:r>
            <a:r>
              <a:rPr lang="it-IT" sz="2400" dirty="0">
                <a:solidFill>
                  <a:schemeClr val="bg1"/>
                </a:solidFill>
              </a:rPr>
              <a:t> spin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14">
                <a:extLst>
                  <a:ext uri="{FF2B5EF4-FFF2-40B4-BE49-F238E27FC236}">
                    <a16:creationId xmlns:a16="http://schemas.microsoft.com/office/drawing/2014/main" id="{0A16F436-0F0F-656A-037E-68379E3EF5E3}"/>
                  </a:ext>
                </a:extLst>
              </p:cNvPr>
              <p:cNvSpPr/>
              <p:nvPr/>
            </p:nvSpPr>
            <p:spPr>
              <a:xfrm>
                <a:off x="6857843" y="3572350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4" name="Oval 14">
                <a:extLst>
                  <a:ext uri="{FF2B5EF4-FFF2-40B4-BE49-F238E27FC236}">
                    <a16:creationId xmlns:a16="http://schemas.microsoft.com/office/drawing/2014/main" id="{0A16F436-0F0F-656A-037E-68379E3EF5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7843" y="3572350"/>
                <a:ext cx="979714" cy="979714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3494569" y="2609922"/>
                <a:ext cx="2216022" cy="221602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569" y="2609922"/>
                <a:ext cx="2216022" cy="2216022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e 4">
            <a:extLst>
              <a:ext uri="{FF2B5EF4-FFF2-40B4-BE49-F238E27FC236}">
                <a16:creationId xmlns:a16="http://schemas.microsoft.com/office/drawing/2014/main" id="{5D913D40-223F-07BA-9C01-D8A15AE27FD9}"/>
              </a:ext>
            </a:extLst>
          </p:cNvPr>
          <p:cNvSpPr/>
          <p:nvPr/>
        </p:nvSpPr>
        <p:spPr>
          <a:xfrm rot="320905">
            <a:off x="2645354" y="1833626"/>
            <a:ext cx="1302744" cy="1967929"/>
          </a:xfrm>
          <a:prstGeom prst="ellipse">
            <a:avLst/>
          </a:prstGeom>
          <a:noFill/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0E235D95-8F73-4E19-0064-85F74662BCB9}"/>
              </a:ext>
            </a:extLst>
          </p:cNvPr>
          <p:cNvSpPr/>
          <p:nvPr/>
        </p:nvSpPr>
        <p:spPr>
          <a:xfrm rot="4672106">
            <a:off x="3890060" y="2867071"/>
            <a:ext cx="1427960" cy="210563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353A2578-30E7-5F75-0A12-F0DC6FAD0F43}"/>
              </a:ext>
            </a:extLst>
          </p:cNvPr>
          <p:cNvSpPr txBox="1"/>
          <p:nvPr/>
        </p:nvSpPr>
        <p:spPr>
          <a:xfrm>
            <a:off x="221326" y="5355683"/>
            <a:ext cx="7126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The </a:t>
            </a:r>
            <a:r>
              <a:rPr lang="it-IT" sz="2400" dirty="0" err="1">
                <a:solidFill>
                  <a:schemeClr val="bg1"/>
                </a:solidFill>
              </a:rPr>
              <a:t>question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is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whether</a:t>
            </a:r>
            <a:r>
              <a:rPr lang="it-IT" sz="2400" dirty="0">
                <a:solidFill>
                  <a:schemeClr val="bg1"/>
                </a:solidFill>
              </a:rPr>
              <a:t> quark cluster in </a:t>
            </a:r>
            <a:r>
              <a:rPr lang="it-IT" sz="2400" dirty="0" err="1">
                <a:solidFill>
                  <a:schemeClr val="bg1"/>
                </a:solidFill>
              </a:rPr>
              <a:t>colored</a:t>
            </a:r>
            <a:r>
              <a:rPr lang="it-IT" sz="2400" dirty="0">
                <a:solidFill>
                  <a:schemeClr val="bg1"/>
                </a:solidFill>
              </a:rPr>
              <a:t> groups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(compact </a:t>
            </a:r>
            <a:r>
              <a:rPr lang="it-IT" sz="2400" dirty="0" err="1">
                <a:solidFill>
                  <a:schemeClr val="bg1"/>
                </a:solidFill>
              </a:rPr>
              <a:t>pentaquarks</a:t>
            </a:r>
            <a:r>
              <a:rPr lang="it-IT" sz="2400" dirty="0">
                <a:solidFill>
                  <a:schemeClr val="bg1"/>
                </a:solidFill>
              </a:rPr>
              <a:t>)…</a:t>
            </a: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8EE4AA13-B8F1-F046-39F7-FCBAF5E0E453}"/>
              </a:ext>
            </a:extLst>
          </p:cNvPr>
          <p:cNvSpPr txBox="1"/>
          <p:nvPr/>
        </p:nvSpPr>
        <p:spPr>
          <a:xfrm>
            <a:off x="221326" y="5355682"/>
            <a:ext cx="5219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…or in white groups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(</a:t>
            </a:r>
            <a:r>
              <a:rPr lang="it-IT" sz="2400" dirty="0" err="1">
                <a:solidFill>
                  <a:schemeClr val="bg1"/>
                </a:solidFill>
              </a:rPr>
              <a:t>molecular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pentaquarks</a:t>
            </a:r>
            <a:r>
              <a:rPr lang="it-IT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2542A28D-81F1-3671-3679-22F1EF7239F9}"/>
              </a:ext>
            </a:extLst>
          </p:cNvPr>
          <p:cNvSpPr/>
          <p:nvPr/>
        </p:nvSpPr>
        <p:spPr>
          <a:xfrm rot="320905">
            <a:off x="2470664" y="1855822"/>
            <a:ext cx="2102901" cy="19679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E8DEF4FF-8D86-9AEB-3448-333670B29688}"/>
              </a:ext>
            </a:extLst>
          </p:cNvPr>
          <p:cNvSpPr/>
          <p:nvPr/>
        </p:nvSpPr>
        <p:spPr>
          <a:xfrm rot="320905">
            <a:off x="4854187" y="1792319"/>
            <a:ext cx="2102901" cy="196792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185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55112E-17 L -0.16997 0.02685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7" y="1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30556 0.06227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31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18212 0.06852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7" y="34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23698 -0.02987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0" y="-1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-0.24878 -0.02454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12 0.06852 L 0.08316 -0.07476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-717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56 0.06227 L 0.20782 -0.02153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419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97 0.02685 L -0.10208 -0.08935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78 -0.02454 L -0.14166 -0.1456 " pathEditMode="relative" rAng="0" ptsTypes="AA">
                                      <p:cBhvr>
                                        <p:cTn id="7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-606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698 -0.02987 L 0.20347 -0.18982 " pathEditMode="relative" rAng="0" ptsTypes="AA">
                                      <p:cBhvr>
                                        <p:cTn id="7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6" grpId="0"/>
      <p:bldP spid="26" grpId="1"/>
      <p:bldP spid="27" grpId="0"/>
      <p:bldP spid="27" grpId="1"/>
      <p:bldP spid="4" grpId="0" animBg="1"/>
      <p:bldP spid="4" grpId="1" animBg="1"/>
      <p:bldP spid="23" grpId="0" animBg="1"/>
      <p:bldP spid="23" grpId="1" animBg="1"/>
      <p:bldP spid="5" grpId="0" animBg="1"/>
      <p:bldP spid="5" grpId="1" animBg="1"/>
      <p:bldP spid="7" grpId="0" animBg="1"/>
      <p:bldP spid="7" grpId="1" animBg="1"/>
      <p:bldP spid="8" grpId="0"/>
      <p:bldP spid="8" grpId="1"/>
      <p:bldP spid="9" grpId="0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</a:t>
            </a:r>
            <a:r>
              <a:rPr lang="it-IT" dirty="0" err="1">
                <a:solidFill>
                  <a:srgbClr val="C00000"/>
                </a:solidFill>
              </a:rPr>
              <a:t>Phys.Rept</a:t>
            </a:r>
            <a:r>
              <a:rPr lang="it-IT" dirty="0">
                <a:solidFill>
                  <a:srgbClr val="C00000"/>
                </a:solidFill>
              </a:rPr>
              <a:t>.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PPNP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642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Why</a:t>
            </a:r>
            <a:r>
              <a:rPr lang="it-IT" sz="3600" dirty="0"/>
              <a:t> </a:t>
            </a:r>
            <a:r>
              <a:rPr lang="it-IT" sz="3600" dirty="0" err="1"/>
              <a:t>photoproduction</a:t>
            </a:r>
            <a:r>
              <a:rPr lang="it-IT" sz="3600" dirty="0"/>
              <a:t> for </a:t>
            </a:r>
            <a:r>
              <a:rPr lang="it-IT" sz="3600" dirty="0" err="1"/>
              <a:t>exotics</a:t>
            </a:r>
            <a:r>
              <a:rPr lang="it-IT" sz="3600" dirty="0"/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It’s new: no XYZ state has been uncontroversially seen so far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Rescattering</a:t>
                </a:r>
                <a:r>
                  <a:rPr lang="it-IT" sz="2400" dirty="0"/>
                  <a:t> mechanisms that could mimic resonances in </a:t>
                </a:r>
                <a:r>
                  <a:rPr lang="it-IT" sz="2400" dirty="0" err="1"/>
                  <a:t>multibody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decays</a:t>
                </a:r>
                <a:r>
                  <a:rPr lang="it-IT" sz="2400" dirty="0"/>
                  <a:t> can be </a:t>
                </a:r>
                <a:r>
                  <a:rPr lang="it-IT" sz="2400" dirty="0" err="1"/>
                  <a:t>controlled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better</a:t>
                </a:r>
                <a:r>
                  <a:rPr lang="it-IT" sz="2400" dirty="0"/>
                  <a:t> (one can </a:t>
                </a:r>
                <a:r>
                  <a:rPr lang="it-IT" sz="2400" dirty="0" err="1"/>
                  <a:t>change</a:t>
                </a:r>
                <a:r>
                  <a:rPr lang="it-IT" sz="2400" dirty="0"/>
                  <a:t> the energy </a:t>
                </a:r>
                <a:r>
                  <a:rPr lang="it-IT" sz="2400" dirty="0" err="1"/>
                  <a:t>beam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/>
                  <a:t> mass…)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The framework is (relatively) clean from a theory point of view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Radiative decays offer another way of discerning </a:t>
                </a:r>
                <a:br>
                  <a:rPr lang="it-IT" sz="2400" dirty="0"/>
                </a:br>
                <a:r>
                  <a:rPr lang="it-IT" sz="2400" dirty="0"/>
                  <a:t>the nature of the states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blipFill>
                <a:blip r:embed="rId3"/>
                <a:stretch>
                  <a:fillRect l="-1931" t="-5932" b="-30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25E05BAA-C35B-4515-37E0-3DDCEA51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9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22083" y="1033996"/>
            <a:ext cx="8487185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XYZ have so far not been seen in </a:t>
            </a:r>
            <a:r>
              <a:rPr sz="1758" dirty="0" err="1"/>
              <a:t>photoproduction</a:t>
            </a:r>
            <a:r>
              <a:rPr sz="1758" dirty="0"/>
              <a:t>: independent confirmation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Not affected by 3-body dynamics: determination of resonant nature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Experiments with high luminosity in the appropriate energy range are promising</a:t>
            </a:r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758" dirty="0"/>
              <a:t>We study near-threshold (LE) and high energies (HE)</a:t>
            </a:r>
            <a:endParaRPr lang="it-IT" sz="1758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Couplings extracted from data as much as possible, not relying on the nature of XYZ</a:t>
            </a:r>
            <a:endParaRPr sz="1758" dirty="0"/>
          </a:p>
        </p:txBody>
      </p:sp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3674378" y="5076018"/>
            <a:ext cx="430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to a vector quarkonium V</a:t>
            </a:r>
          </a:p>
        </p:txBody>
      </p:sp>
      <p:sp>
        <p:nvSpPr>
          <p:cNvPr id="15" name="Oval 14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20" name="Oval 19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647EBADC-3D7B-90AD-8193-35F803D26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9" grpId="0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292C9-2DB0-E2E7-EAB8-ECE376456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AB57411B-CF07-7785-2F6C-DA71ABB643A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In defense of VMD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3BC7C8E-2EB2-FB64-4272-FA8914FA07D5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73343009-5155-A352-9F53-70640F6C1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/>
              <p:nvPr/>
            </p:nvSpPr>
            <p:spPr>
              <a:xfrm>
                <a:off x="146649" y="1130993"/>
                <a:ext cx="8298611" cy="2585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weak point of the whole approach is the use of VMD</a:t>
                </a:r>
                <a:br>
                  <a:rPr lang="en-US" dirty="0"/>
                </a:br>
                <a:r>
                  <a:rPr lang="en-US" dirty="0"/>
                  <a:t>While in the light sector it works reasonably, for heavy states is not justified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The X(3872) observed in purely hadronic and photonic modes gives us unique clue to efficacy of VMD</a:t>
                </a:r>
              </a:p>
              <a:p>
                <a:endParaRPr lang="en-US" dirty="0"/>
              </a:p>
              <a:p>
                <a:r>
                  <a:rPr lang="en-US" dirty="0"/>
                  <a:t>Belle extracted the coupling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:br>
                  <a:rPr lang="en-US" dirty="0"/>
                </a:br>
                <a:r>
                  <a:rPr lang="en-US" dirty="0"/>
                  <a:t>that can be compared with the VMD predictions </a:t>
                </a:r>
                <a:br>
                  <a:rPr lang="en-US" dirty="0"/>
                </a:b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49" y="1130993"/>
                <a:ext cx="8298611" cy="2585323"/>
              </a:xfrm>
              <a:prstGeom prst="rect">
                <a:avLst/>
              </a:prstGeom>
              <a:blipFill>
                <a:blip r:embed="rId3"/>
                <a:stretch>
                  <a:fillRect l="-588" t="-1415" b="-28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oogle Shape;469;p36">
            <a:extLst>
              <a:ext uri="{FF2B5EF4-FFF2-40B4-BE49-F238E27FC236}">
                <a16:creationId xmlns:a16="http://schemas.microsoft.com/office/drawing/2014/main" id="{081DC8A8-706C-2EA7-CABB-E140E102E9B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382" y="4114125"/>
            <a:ext cx="3344812" cy="113006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7DC47A0-A340-8068-A13D-883F9B205CD7}"/>
                  </a:ext>
                </a:extLst>
              </p:cNvPr>
              <p:cNvSpPr txBox="1"/>
              <p:nvPr/>
            </p:nvSpPr>
            <p:spPr>
              <a:xfrm>
                <a:off x="146649" y="5590982"/>
                <a:ext cx="4819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Other estimate lead to </a:t>
                </a:r>
                <a:r>
                  <a:rPr lang="it-IT" dirty="0" err="1"/>
                  <a:t>differences</a:t>
                </a:r>
                <a:r>
                  <a:rPr lang="it-IT" dirty="0"/>
                  <a:t> of a </a:t>
                </a:r>
                <a:r>
                  <a:rPr lang="it-IT" dirty="0" err="1"/>
                  <a:t>factor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7DC47A0-A340-8068-A13D-883F9B205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49" y="5590982"/>
                <a:ext cx="4819012" cy="369332"/>
              </a:xfrm>
              <a:prstGeom prst="rect">
                <a:avLst/>
              </a:prstGeom>
              <a:blipFill>
                <a:blip r:embed="rId5"/>
                <a:stretch>
                  <a:fillRect l="-1011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F3A0D60F-4978-DD29-7105-40197B3DB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292" y="2562154"/>
            <a:ext cx="3766059" cy="36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44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1758" dirty="0"/>
                  <a:t> are charged </a:t>
                </a:r>
                <a:r>
                  <a:rPr lang="en-US" sz="1758" dirty="0" err="1"/>
                  <a:t>charmoniumlike</a:t>
                </a:r>
                <a:r>
                  <a:rPr lang="en-US" sz="1758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1758" dirty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758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758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758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1758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1758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758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1758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175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-channel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Sizeable cross sections especially at LE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1796" t="-4651" b="-511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5D49BBD-60BC-3527-D0A2-347AC5CB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38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58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Studying also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58" i="1" dirty="0" smtClean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758" dirty="0"/>
                  <a:t> (assumed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sz="1758" dirty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1758" dirty="0"/>
                  <a:t>)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𝛚 and 𝛒 exchanges give main contributions:</a:t>
                </a:r>
                <a:br>
                  <a:rPr lang="en-US" sz="1758" dirty="0"/>
                </a:br>
                <a:r>
                  <a:rPr lang="en-US" sz="1758" dirty="0"/>
                  <a:t>need to assume the existence of a OZI-suppressed </a:t>
                </a:r>
                <a14:m>
                  <m:oMath xmlns:m="http://schemas.openxmlformats.org/officeDocument/2006/math">
                    <m:r>
                      <a:rPr lang="en-US" sz="1758" i="1" dirty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758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58" i="1" dirty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758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Extremely suppressed cross sections at HE: LE most promising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 rotWithShape="0">
                <a:blip r:embed="rId4"/>
                <a:stretch>
                  <a:fillRect l="-1796" t="-7917" b="-87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3" y="2857500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474" y="2857500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X6900.pdf" descr="X6900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863" y="2866430"/>
            <a:ext cx="3031052" cy="29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E8F9B7F6-B96D-6AFD-2CC0-6EBA0682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27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Semi-inclusive cross </a:t>
                </a:r>
                <a:r>
                  <a:rPr lang="it-IT" sz="1758" dirty="0" err="1"/>
                  <a:t>sections</a:t>
                </a:r>
                <a:r>
                  <a:rPr lang="it-IT" sz="1758" dirty="0"/>
                  <a:t> are </a:t>
                </a:r>
                <a:r>
                  <a:rPr lang="it-IT" sz="1758" dirty="0" err="1"/>
                  <a:t>typically</a:t>
                </a:r>
                <a:r>
                  <a:rPr lang="it-IT" sz="1758" dirty="0"/>
                  <a:t> </a:t>
                </a:r>
                <a:r>
                  <a:rPr lang="it-IT" sz="1758" dirty="0" err="1"/>
                  <a:t>larger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For small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and large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758" dirty="0"/>
                  <a:t>, one can assume the process to be dominated by pion/vector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The bottom vertex </a:t>
                </a:r>
                <a:r>
                  <a:rPr lang="it-IT" sz="1758" dirty="0" err="1"/>
                  <a:t>depends</a:t>
                </a:r>
                <a:r>
                  <a:rPr lang="it-IT" sz="1758" dirty="0"/>
                  <a:t> on the (</a:t>
                </a:r>
                <a:r>
                  <a:rPr lang="it-IT" sz="1758" dirty="0" err="1"/>
                  <a:t>known</a:t>
                </a:r>
                <a:r>
                  <a:rPr lang="it-IT" sz="1758" dirty="0"/>
                  <a:t>) </a:t>
                </a:r>
                <a:r>
                  <a:rPr lang="it-IT" sz="1758" dirty="0" err="1"/>
                  <a:t>total</a:t>
                </a:r>
                <a:r>
                  <a:rPr lang="it-IT" sz="1758" dirty="0"/>
                  <a:t> </a:t>
                </a:r>
                <a:r>
                  <a:rPr lang="it-IT" sz="1758" dirty="0" err="1"/>
                  <a:t>pion-nucleon</a:t>
                </a:r>
                <a:r>
                  <a:rPr lang="it-IT" sz="1758" dirty="0"/>
                  <a:t> cross </a:t>
                </a:r>
                <a:r>
                  <a:rPr lang="it-IT" sz="1758" dirty="0" err="1"/>
                  <a:t>section</a:t>
                </a:r>
                <a:r>
                  <a:rPr lang="it-IT" sz="1758" dirty="0"/>
                  <a:t>,</a:t>
                </a:r>
                <a:br>
                  <a:rPr lang="it-IT" sz="1758" dirty="0"/>
                </a:br>
                <a:r>
                  <a:rPr lang="it-IT" sz="1758" dirty="0"/>
                  <a:t>or </a:t>
                </a:r>
                <a:r>
                  <a:rPr lang="it-IT" sz="1758" dirty="0" err="1"/>
                  <a:t>encoded</a:t>
                </a:r>
                <a:r>
                  <a:rPr lang="it-IT" sz="1758" dirty="0"/>
                  <a:t> in the </a:t>
                </a:r>
                <a:r>
                  <a:rPr lang="it-IT" sz="1758" dirty="0" err="1"/>
                  <a:t>PDFs</a:t>
                </a:r>
                <a:r>
                  <a:rPr lang="it-IT" sz="1758" dirty="0"/>
                  <a:t> </a:t>
                </a:r>
                <a:r>
                  <a:rPr lang="it-IT" sz="1758" dirty="0" err="1"/>
                  <a:t>at</a:t>
                </a:r>
                <a:r>
                  <a:rPr lang="it-IT" sz="1758" dirty="0"/>
                  <a:t> large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758" dirty="0"/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b="-65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oogle Shape;523;p40">
            <a:extLst>
              <a:ext uri="{FF2B5EF4-FFF2-40B4-BE49-F238E27FC236}">
                <a16:creationId xmlns:a16="http://schemas.microsoft.com/office/drawing/2014/main" id="{DAC6E285-3940-535C-3C10-39D32A93E1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0000"/>
          <a:stretch/>
        </p:blipFill>
        <p:spPr>
          <a:xfrm>
            <a:off x="5922888" y="2938773"/>
            <a:ext cx="3097256" cy="295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24;p40">
            <a:extLst>
              <a:ext uri="{FF2B5EF4-FFF2-40B4-BE49-F238E27FC236}">
                <a16:creationId xmlns:a16="http://schemas.microsoft.com/office/drawing/2014/main" id="{164B7AAF-B6AD-07B2-E894-78C7A4C1E50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9695" y="2945350"/>
            <a:ext cx="3097256" cy="29261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/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174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We have E&amp;M theory: QED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" y="1269771"/>
            <a:ext cx="7924241" cy="11558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54752" y="4810970"/>
                <a:ext cx="3513048" cy="83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752" y="4810970"/>
                <a:ext cx="3513048" cy="83343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64926" y="3092059"/>
                <a:ext cx="7614146" cy="1002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926" y="3092059"/>
                <a:ext cx="7614146" cy="10026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09895" y="2612649"/>
            <a:ext cx="55794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The electric charge is small, «Taylor» expansion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83189" y="4114660"/>
            <a:ext cx="365489" cy="4666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792752" y="4112494"/>
            <a:ext cx="189795" cy="3292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59"/>
          <a:stretch/>
        </p:blipFill>
        <p:spPr>
          <a:xfrm>
            <a:off x="1072314" y="4441716"/>
            <a:ext cx="4367434" cy="17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44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D3E59-CC54-684D-F109-2F81217C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E47F2F2D-9E9E-A3DE-DE77-C7CAB38DEE5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r>
              <a:rPr lang="it-IT" sz="3600" dirty="0"/>
              <a:t> (</a:t>
            </a:r>
            <a:r>
              <a:rPr lang="it-IT" sz="3600" dirty="0" err="1"/>
              <a:t>pion</a:t>
            </a:r>
            <a:r>
              <a:rPr lang="it-IT" sz="3600" dirty="0"/>
              <a:t> ex)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20899FF-A876-B1A9-C402-245158B4AB15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52A34E-865D-C059-F94C-DC021799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C6BD87B8-1203-FB79-6A5D-A4DD80D60188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The bottom vertex </a:t>
                </a:r>
                <a:r>
                  <a:rPr lang="it-IT" sz="1758" dirty="0" err="1"/>
                  <a:t>depends</a:t>
                </a:r>
                <a:r>
                  <a:rPr lang="it-IT" sz="1758" dirty="0"/>
                  <a:t> on the (</a:t>
                </a:r>
                <a:r>
                  <a:rPr lang="it-IT" sz="1758" dirty="0" err="1"/>
                  <a:t>known</a:t>
                </a:r>
                <a:r>
                  <a:rPr lang="it-IT" sz="1758" dirty="0"/>
                  <a:t>) </a:t>
                </a:r>
                <a:r>
                  <a:rPr lang="it-IT" sz="1758" dirty="0" err="1"/>
                  <a:t>pion-proton</a:t>
                </a:r>
                <a:r>
                  <a:rPr lang="it-IT" sz="1758" dirty="0"/>
                  <a:t> </a:t>
                </a:r>
                <a:r>
                  <a:rPr lang="it-IT" sz="1758" dirty="0" err="1"/>
                  <a:t>total</a:t>
                </a:r>
                <a:r>
                  <a:rPr lang="it-IT" sz="1758" dirty="0"/>
                  <a:t> cross </a:t>
                </a:r>
                <a:r>
                  <a:rPr lang="it-IT" sz="1758" dirty="0" err="1"/>
                  <a:t>section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-channel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Model benchmarked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58" dirty="0"/>
                  <a:t> production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C6BD87B8-1203-FB79-6A5D-A4DD80D60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5F944F6C-0B87-1216-7086-ABCACBD10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81" y="2715138"/>
            <a:ext cx="3582563" cy="337997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798AE65-4F91-8B9A-1382-EDA9BD77E5A2}"/>
              </a:ext>
            </a:extLst>
          </p:cNvPr>
          <p:cNvCxnSpPr>
            <a:cxnSpLocks/>
          </p:cNvCxnSpPr>
          <p:nvPr/>
        </p:nvCxnSpPr>
        <p:spPr>
          <a:xfrm flipH="1" flipV="1">
            <a:off x="6650183" y="4960565"/>
            <a:ext cx="774074" cy="159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7AF1E9-C334-BB1F-E0B4-F90F047DD4EC}"/>
              </a:ext>
            </a:extLst>
          </p:cNvPr>
          <p:cNvSpPr txBox="1"/>
          <p:nvPr/>
        </p:nvSpPr>
        <p:spPr>
          <a:xfrm>
            <a:off x="7509678" y="4519413"/>
            <a:ext cx="159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to </a:t>
            </a:r>
            <a:r>
              <a:rPr lang="it-IT" dirty="0" err="1"/>
              <a:t>hold</a:t>
            </a:r>
            <a:r>
              <a:rPr lang="it-IT" dirty="0"/>
              <a:t> in the </a:t>
            </a:r>
            <a:r>
              <a:rPr lang="it-IT" dirty="0" err="1"/>
              <a:t>highest</a:t>
            </a:r>
            <a:r>
              <a:rPr lang="it-IT" dirty="0"/>
              <a:t> bin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8B5667A-D47B-A2A7-A113-7726A98FD7BC}"/>
              </a:ext>
            </a:extLst>
          </p:cNvPr>
          <p:cNvCxnSpPr>
            <a:cxnSpLocks/>
          </p:cNvCxnSpPr>
          <p:nvPr/>
        </p:nvCxnSpPr>
        <p:spPr>
          <a:xfrm flipH="1">
            <a:off x="4572000" y="3429000"/>
            <a:ext cx="2206305" cy="196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23642B5-7C4E-62B8-CA30-C5853EC72C3C}"/>
              </a:ext>
            </a:extLst>
          </p:cNvPr>
          <p:cNvSpPr txBox="1"/>
          <p:nvPr/>
        </p:nvSpPr>
        <p:spPr>
          <a:xfrm>
            <a:off x="6785429" y="2908072"/>
            <a:ext cx="235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Model </a:t>
            </a:r>
            <a:r>
              <a:rPr lang="it-IT" dirty="0" err="1"/>
              <a:t>underestimates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bins</a:t>
            </a:r>
            <a:r>
              <a:rPr lang="it-IT" dirty="0"/>
              <a:t>, conservative </a:t>
            </a:r>
            <a:r>
              <a:rPr lang="it-IT" dirty="0" err="1"/>
              <a:t>estimates</a:t>
            </a:r>
            <a:endParaRPr lang="it-IT" dirty="0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5416A905-BC27-A8BA-A480-90CDACED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45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r>
              <a:rPr lang="it-IT" sz="3600" dirty="0"/>
              <a:t> (</a:t>
            </a:r>
            <a:r>
              <a:rPr lang="it-IT" sz="3600" dirty="0" err="1"/>
              <a:t>pion</a:t>
            </a:r>
            <a:r>
              <a:rPr lang="it-IT" sz="3600" dirty="0"/>
              <a:t> ex)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67" y="2526686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758" dirty="0"/>
                  <a:t>, the inclusive cross section is sizably larger than the exclusive process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blipFill>
                <a:blip r:embed="rId4"/>
                <a:stretch>
                  <a:fillRect l="-1978" r="-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1717E3FA-B6FD-3644-7526-87427A4F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075" y="2538361"/>
            <a:ext cx="6115574" cy="2914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/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blipFill>
                <a:blip r:embed="rId6"/>
                <a:stretch>
                  <a:fillRect l="-10753" r="-6452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/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blipFill>
                <a:blip r:embed="rId7"/>
                <a:stretch>
                  <a:fillRect l="-6993" r="-279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2FB9F047-997E-45FA-54C4-D362AF2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56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r>
              <a:rPr lang="it-IT" sz="3600" dirty="0"/>
              <a:t> (</a:t>
            </a:r>
            <a:r>
              <a:rPr lang="it-IT" sz="3600" dirty="0" err="1"/>
              <a:t>pion</a:t>
            </a:r>
            <a:r>
              <a:rPr lang="it-IT" sz="3600" dirty="0"/>
              <a:t> ex)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XYZ have so far not been seen in photoproduction: independent confirmation…">
            <a:extLst>
              <a:ext uri="{FF2B5EF4-FFF2-40B4-BE49-F238E27FC236}">
                <a16:creationId xmlns:a16="http://schemas.microsoft.com/office/drawing/2014/main" id="{A0B336D7-31E7-AA5B-4E60-78FC382B7D35}"/>
              </a:ext>
            </a:extLst>
          </p:cNvPr>
          <p:cNvSpPr txBox="1"/>
          <p:nvPr/>
        </p:nvSpPr>
        <p:spPr>
          <a:xfrm>
            <a:off x="314268" y="1138258"/>
            <a:ext cx="7705608" cy="131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rgbClr val="C00000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At </a:t>
            </a:r>
            <a:r>
              <a:rPr lang="it-IT" sz="1758" dirty="0" err="1"/>
              <a:t>higher</a:t>
            </a:r>
            <a:r>
              <a:rPr lang="it-IT" sz="1758" dirty="0"/>
              <a:t> energies the triple Regge regime </a:t>
            </a:r>
            <a:r>
              <a:rPr lang="it-IT" sz="1758" dirty="0" err="1"/>
              <a:t>is</a:t>
            </a:r>
            <a:r>
              <a:rPr lang="it-IT" sz="1758" dirty="0"/>
              <a:t> </a:t>
            </a:r>
            <a:r>
              <a:rPr lang="it-IT" sz="1758" dirty="0" err="1"/>
              <a:t>reached</a:t>
            </a:r>
            <a:r>
              <a:rPr lang="it-IT" sz="1758" dirty="0"/>
              <a:t>, cross </a:t>
            </a:r>
            <a:r>
              <a:rPr lang="it-IT" sz="1758" dirty="0" err="1"/>
              <a:t>sections</a:t>
            </a:r>
            <a:r>
              <a:rPr lang="it-IT" sz="1758" dirty="0"/>
              <a:t> saturate</a:t>
            </a:r>
            <a:endParaRPr lang="en-US" sz="1758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32D2C1-99ED-186E-4562-6D25E7BAE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8"/>
          <a:stretch/>
        </p:blipFill>
        <p:spPr>
          <a:xfrm>
            <a:off x="1456104" y="2075239"/>
            <a:ext cx="5611008" cy="18595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796CD68-434F-AD94-FDDE-7E82368FE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2" y="4102633"/>
            <a:ext cx="8852084" cy="1955984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96178B8-FC86-2DCD-7E79-DEF8968C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29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D93AF-2240-B561-FE49-9B9C91A6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6651DF3E-160E-DF78-7D7B-20DDA9FFCBB0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r>
              <a:rPr lang="it-IT" sz="3600" dirty="0"/>
              <a:t> (</a:t>
            </a:r>
            <a:r>
              <a:rPr lang="it-IT" sz="3600" dirty="0" err="1"/>
              <a:t>vector</a:t>
            </a:r>
            <a:r>
              <a:rPr lang="it-IT" sz="3600" dirty="0"/>
              <a:t> ex)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F590F3D-A68C-9B49-BEEE-695D8238896E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28720C-0057-BA2E-484F-9FFB29ACD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79448959-49C7-D282-A52D-B95EF1C91823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PDFs </a:t>
                </a:r>
                <a:r>
                  <a:rPr lang="it-IT" sz="1758" dirty="0" err="1"/>
                  <a:t>encode</a:t>
                </a:r>
                <a:r>
                  <a:rPr lang="it-IT" sz="1758" dirty="0"/>
                  <a:t> the information </a:t>
                </a:r>
                <a:r>
                  <a:rPr lang="it-IT" sz="1758" dirty="0" err="1"/>
                  <a:t>about</a:t>
                </a:r>
                <a:r>
                  <a:rPr lang="it-IT" sz="1758" dirty="0"/>
                  <a:t>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dirty="0"/>
                  <a:t> inclusive scattering </a:t>
                </a:r>
                <a:br>
                  <a:rPr lang="en-US" sz="1758" dirty="0"/>
                </a:br>
                <a:r>
                  <a:rPr lang="en-US" sz="1758" dirty="0"/>
                  <a:t>for different photon polarizations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Using VMD, one can infer the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dirty="0"/>
                  <a:t> and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dirty="0"/>
                  <a:t> inclusive cross sections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We use the phenomenological parametrization in the resonance region</a:t>
                </a:r>
              </a:p>
              <a:p>
                <a:pPr algn="r">
                  <a:buClr>
                    <a:srgbClr val="C00000"/>
                  </a:buClr>
                  <a:buSzPct val="145000"/>
                  <a:defRPr sz="2500" b="0"/>
                </a:pPr>
                <a:r>
                  <a:rPr lang="en-US" sz="1758" dirty="0">
                    <a:solidFill>
                      <a:schemeClr val="accent1"/>
                    </a:solidFill>
                  </a:rPr>
                  <a:t>Christy and </a:t>
                </a:r>
                <a:r>
                  <a:rPr lang="en-US" sz="1758" dirty="0" err="1">
                    <a:solidFill>
                      <a:schemeClr val="accent1"/>
                    </a:solidFill>
                  </a:rPr>
                  <a:t>Bosted</a:t>
                </a:r>
                <a:r>
                  <a:rPr lang="en-US" sz="1758" dirty="0">
                    <a:solidFill>
                      <a:schemeClr val="accent1"/>
                    </a:solidFill>
                  </a:rPr>
                  <a:t>, PRC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79448959-49C7-D282-A52D-B95EF1C91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r="-1149" b="-65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BEE2BCE-1131-8D11-2CF0-87C4CD25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D807EC1-FE3D-B8DA-B348-574FFC6C01C9}"/>
                  </a:ext>
                </a:extLst>
              </p:cNvPr>
              <p:cNvSpPr txBox="1"/>
              <p:nvPr/>
            </p:nvSpPr>
            <p:spPr>
              <a:xfrm>
                <a:off x="659159" y="4223749"/>
                <a:ext cx="62857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D807EC1-FE3D-B8DA-B348-574FFC6C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59" y="4223749"/>
                <a:ext cx="62857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oogle Shape;544;p42">
            <a:extLst>
              <a:ext uri="{FF2B5EF4-FFF2-40B4-BE49-F238E27FC236}">
                <a16:creationId xmlns:a16="http://schemas.microsoft.com/office/drawing/2014/main" id="{E8632D27-2319-DA5A-A2E6-B03644CCE769}"/>
              </a:ext>
            </a:extLst>
          </p:cNvPr>
          <p:cNvGrpSpPr/>
          <p:nvPr/>
        </p:nvGrpSpPr>
        <p:grpSpPr>
          <a:xfrm>
            <a:off x="2573758" y="2864285"/>
            <a:ext cx="3497875" cy="3338107"/>
            <a:chOff x="1674798" y="1153232"/>
            <a:chExt cx="4784675" cy="4503725"/>
          </a:xfrm>
        </p:grpSpPr>
        <p:pic>
          <p:nvPicPr>
            <p:cNvPr id="10" name="Google Shape;545;p42">
              <a:extLst>
                <a:ext uri="{FF2B5EF4-FFF2-40B4-BE49-F238E27FC236}">
                  <a16:creationId xmlns:a16="http://schemas.microsoft.com/office/drawing/2014/main" id="{A0C8F10C-8879-63C8-47E3-D092E3D35A00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74798" y="1153232"/>
              <a:ext cx="4784675" cy="450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546;p42">
              <a:extLst>
                <a:ext uri="{FF2B5EF4-FFF2-40B4-BE49-F238E27FC236}">
                  <a16:creationId xmlns:a16="http://schemas.microsoft.com/office/drawing/2014/main" id="{CF8604D5-5368-BF94-15E9-01D327886C51}"/>
                </a:ext>
              </a:extLst>
            </p:cNvPr>
            <p:cNvSpPr txBox="1"/>
            <p:nvPr/>
          </p:nvSpPr>
          <p:spPr>
            <a:xfrm>
              <a:off x="4198089" y="3269115"/>
              <a:ext cx="16215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i="1">
                  <a:solidFill>
                    <a:schemeClr val="accent3"/>
                  </a:solidFill>
                </a:rPr>
                <a:t>Exclusive alone </a:t>
              </a:r>
              <a:endParaRPr sz="1100" b="1">
                <a:solidFill>
                  <a:schemeClr val="accent3"/>
                </a:solidFill>
              </a:endParaRPr>
            </a:p>
          </p:txBody>
        </p:sp>
        <p:cxnSp>
          <p:nvCxnSpPr>
            <p:cNvPr id="14" name="Google Shape;547;p42">
              <a:extLst>
                <a:ext uri="{FF2B5EF4-FFF2-40B4-BE49-F238E27FC236}">
                  <a16:creationId xmlns:a16="http://schemas.microsoft.com/office/drawing/2014/main" id="{01721B90-55A6-60C1-07E8-E72BB60F4B57}"/>
                </a:ext>
              </a:extLst>
            </p:cNvPr>
            <p:cNvCxnSpPr/>
            <p:nvPr/>
          </p:nvCxnSpPr>
          <p:spPr>
            <a:xfrm rot="10800000" flipH="1">
              <a:off x="5225583" y="3077664"/>
              <a:ext cx="286200" cy="2565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" name="Google Shape;548;p42">
              <a:extLst>
                <a:ext uri="{FF2B5EF4-FFF2-40B4-BE49-F238E27FC236}">
                  <a16:creationId xmlns:a16="http://schemas.microsoft.com/office/drawing/2014/main" id="{5C91471F-E117-C6DC-55EB-72FAC6E1B43C}"/>
                </a:ext>
              </a:extLst>
            </p:cNvPr>
            <p:cNvCxnSpPr/>
            <p:nvPr/>
          </p:nvCxnSpPr>
          <p:spPr>
            <a:xfrm>
              <a:off x="4728879" y="3692134"/>
              <a:ext cx="236100" cy="1350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94A23365-FB42-8AE8-F442-EE9D73E9F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1633" y="2864285"/>
            <a:ext cx="3073850" cy="29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085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In practice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DB91EB43-4094-4E4F-85F8-9A473B9CDD84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EFE543-D7D4-623B-05D1-CE5804B91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58" y="1108780"/>
            <a:ext cx="7640483" cy="19640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4C3384-1C69-AA8F-4E39-28ABE151F130}"/>
              </a:ext>
            </a:extLst>
          </p:cNvPr>
          <p:cNvSpPr txBox="1"/>
          <p:nvPr/>
        </p:nvSpPr>
        <p:spPr>
          <a:xfrm>
            <a:off x="6123919" y="847052"/>
            <a:ext cx="256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Burkert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2211.15746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330678B-3587-DA72-5FED-C0C95EC2029F}"/>
              </a:ext>
            </a:extLst>
          </p:cNvPr>
          <p:cNvGrpSpPr/>
          <p:nvPr/>
        </p:nvGrpSpPr>
        <p:grpSpPr>
          <a:xfrm>
            <a:off x="0" y="3549771"/>
            <a:ext cx="5339751" cy="2273060"/>
            <a:chOff x="0" y="3549770"/>
            <a:chExt cx="5683444" cy="245421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3803DC2-6A46-607F-D4BC-38551C87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49770"/>
              <a:ext cx="5683444" cy="2454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06781CE-385E-3742-3EC9-CA1C64E3A848}"/>
                    </a:ext>
                  </a:extLst>
                </p:cNvPr>
                <p:cNvSpPr txBox="1"/>
                <p:nvPr/>
              </p:nvSpPr>
              <p:spPr>
                <a:xfrm>
                  <a:off x="4097547" y="4002656"/>
                  <a:ext cx="274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06781CE-385E-3742-3EC9-CA1C64E3A8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7547" y="4002656"/>
                  <a:ext cx="27411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8095" t="-9524" r="-40476" b="-4761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10030E0-9400-9473-EE69-DFEE3DB79E9F}"/>
                    </a:ext>
                  </a:extLst>
                </p:cNvPr>
                <p:cNvSpPr txBox="1"/>
                <p:nvPr/>
              </p:nvSpPr>
              <p:spPr>
                <a:xfrm>
                  <a:off x="4249946" y="4155056"/>
                  <a:ext cx="848265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10030E0-9400-9473-EE69-DFEE3DB79E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9946" y="4155056"/>
                  <a:ext cx="848265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FC9A1B84-707A-6437-206D-B36DEBC3C9F9}"/>
                    </a:ext>
                  </a:extLst>
                </p:cNvPr>
                <p:cNvSpPr txBox="1"/>
                <p:nvPr/>
              </p:nvSpPr>
              <p:spPr>
                <a:xfrm>
                  <a:off x="5043874" y="4788196"/>
                  <a:ext cx="1980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FC9A1B84-707A-6437-206D-B36DEBC3C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3874" y="4788196"/>
                  <a:ext cx="198003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2258" r="-29032" b="-139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8547402-F511-0A36-39AF-E713727DCC58}"/>
              </a:ext>
            </a:extLst>
          </p:cNvPr>
          <p:cNvSpPr txBox="1"/>
          <p:nvPr/>
        </p:nvSpPr>
        <p:spPr>
          <a:xfrm>
            <a:off x="5400136" y="3265623"/>
            <a:ext cx="36676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Desiderata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beam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solenoidal field strength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 far forward and backward acceptance and resolution </a:t>
            </a:r>
          </a:p>
          <a:p>
            <a:endParaRPr lang="en-US" dirty="0"/>
          </a:p>
          <a:p>
            <a:r>
              <a:rPr lang="en-US" dirty="0"/>
              <a:t>We should expect to reconstruct around 10% fully exclusive events (most events lost in far forward/backward regions)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1F3B64-1910-6E5E-DF0C-ED902525D810}"/>
              </a:ext>
            </a:extLst>
          </p:cNvPr>
          <p:cNvSpPr txBox="1"/>
          <p:nvPr/>
        </p:nvSpPr>
        <p:spPr>
          <a:xfrm>
            <a:off x="8054244" y="5826282"/>
            <a:ext cx="108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D. </a:t>
            </a:r>
            <a:r>
              <a:rPr lang="it-IT" dirty="0" err="1">
                <a:solidFill>
                  <a:srgbClr val="C00000"/>
                </a:solidFill>
              </a:rPr>
              <a:t>Glazier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074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at</a:t>
                </a:r>
                <a:r>
                  <a:rPr lang="it-IT" sz="3600" dirty="0">
                    <a:solidFill>
                      <a:schemeClr val="tx2"/>
                    </a:solidFill>
                  </a:rPr>
                  <a:t> the EIC</a:t>
                </a: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CFA708-E7D2-F341-7FCB-BF8099643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241" y="1309186"/>
            <a:ext cx="4495800" cy="24625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48D7744-2997-880F-9144-9E663F454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59" y="1454899"/>
            <a:ext cx="3620800" cy="411708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063E4D-E715-135E-F35A-58010266D385}"/>
              </a:ext>
            </a:extLst>
          </p:cNvPr>
          <p:cNvSpPr/>
          <p:nvPr/>
        </p:nvSpPr>
        <p:spPr>
          <a:xfrm>
            <a:off x="7689520" y="878311"/>
            <a:ext cx="1572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M. Durham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08E441-F4CD-5251-B7AE-0FCC8E81F5FF}"/>
              </a:ext>
            </a:extLst>
          </p:cNvPr>
          <p:cNvSpPr txBox="1"/>
          <p:nvPr/>
        </p:nvSpPr>
        <p:spPr>
          <a:xfrm>
            <a:off x="3866717" y="4123426"/>
            <a:ext cx="53952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Switching from high </a:t>
            </a:r>
            <a:r>
              <a:rPr lang="it-IT" sz="2000" dirty="0" err="1"/>
              <a:t>multiplicity</a:t>
            </a:r>
            <a:r>
              <a:rPr lang="it-IT" sz="2000" dirty="0"/>
              <a:t> to high </a:t>
            </a:r>
            <a:r>
              <a:rPr lang="it-IT" sz="2000" dirty="0" err="1"/>
              <a:t>density</a:t>
            </a:r>
            <a:r>
              <a:rPr lang="it-IT" sz="2000" dirty="0"/>
              <a:t> </a:t>
            </a:r>
            <a:r>
              <a:rPr lang="it-IT" sz="2000" dirty="0" err="1"/>
              <a:t>environments</a:t>
            </a:r>
            <a:r>
              <a:rPr lang="it-IT" sz="2000" dirty="0"/>
              <a:t>, the picture </a:t>
            </a:r>
            <a:r>
              <a:rPr lang="it-IT" sz="2000" dirty="0" err="1"/>
              <a:t>does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change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Study of </a:t>
            </a:r>
            <a:r>
              <a:rPr lang="it-IT" sz="2000" dirty="0" err="1"/>
              <a:t>nuclear</a:t>
            </a:r>
            <a:r>
              <a:rPr lang="it-IT" sz="2000" dirty="0"/>
              <a:t> </a:t>
            </a:r>
            <a:r>
              <a:rPr lang="it-IT" sz="2000" dirty="0" err="1"/>
              <a:t>modification</a:t>
            </a:r>
            <a:r>
              <a:rPr lang="it-IT" sz="2000" dirty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informative </a:t>
            </a:r>
            <a:r>
              <a:rPr lang="it-IT" sz="2000" dirty="0" err="1"/>
              <a:t>about</a:t>
            </a:r>
            <a:r>
              <a:rPr lang="it-IT" sz="2000" dirty="0"/>
              <a:t> the size, </a:t>
            </a:r>
            <a:r>
              <a:rPr lang="it-IT" sz="2000" dirty="0" err="1"/>
              <a:t>thus</a:t>
            </a:r>
            <a:r>
              <a:rPr lang="it-IT" sz="2000" dirty="0"/>
              <a:t> the </a:t>
            </a:r>
            <a:r>
              <a:rPr lang="it-IT" sz="2000" dirty="0" err="1"/>
              <a:t>structure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3466323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Conclusions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463" y="1819720"/>
            <a:ext cx="884307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0000"/>
                </a:solidFill>
              </a:rPr>
              <a:t>Because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it’s</a:t>
            </a:r>
            <a:r>
              <a:rPr lang="it-IT" sz="2400" dirty="0">
                <a:solidFill>
                  <a:srgbClr val="FF0000"/>
                </a:solidFill>
              </a:rPr>
              <a:t> hard</a:t>
            </a:r>
            <a:r>
              <a:rPr lang="it-IT" sz="2400" dirty="0"/>
              <a:t>! Nature challenges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constantly</a:t>
            </a:r>
            <a:endParaRPr lang="it-IT" sz="2400" dirty="0"/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err="1"/>
              <a:t>Photoproduction</a:t>
            </a:r>
            <a:r>
              <a:rPr lang="it-IT" sz="2400" dirty="0"/>
              <a:t> is a valuable tool to study </a:t>
            </a:r>
            <a:r>
              <a:rPr lang="it-IT" sz="2400" dirty="0" err="1"/>
              <a:t>hadrons</a:t>
            </a:r>
            <a:r>
              <a:rPr lang="it-IT" sz="2400" dirty="0"/>
              <a:t>,</a:t>
            </a:r>
            <a:br>
              <a:rPr lang="it-IT" sz="2400" dirty="0"/>
            </a:b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sheds</a:t>
            </a:r>
            <a:r>
              <a:rPr lang="it-IT" sz="2400" dirty="0"/>
              <a:t> light on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>
                <a:solidFill>
                  <a:srgbClr val="FF0000"/>
                </a:solidFill>
              </a:rPr>
              <a:t>internal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structure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 </a:t>
            </a:r>
            <a:r>
              <a:rPr lang="it-IT" sz="2400" dirty="0">
                <a:solidFill>
                  <a:srgbClr val="FF0000"/>
                </a:solidFill>
              </a:rPr>
              <a:t>EIC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well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an </a:t>
            </a:r>
            <a:r>
              <a:rPr lang="it-IT" sz="2400" dirty="0" err="1">
                <a:solidFill>
                  <a:srgbClr val="FF0000"/>
                </a:solidFill>
              </a:rPr>
              <a:t>upgraded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JLab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to study photoproduction at low energies are very welcome to pursue this program</a:t>
            </a:r>
            <a:br>
              <a:rPr lang="it-IT" sz="2400" dirty="0"/>
            </a:br>
            <a:endParaRPr lang="it-IT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217B4579-B643-4427-31EE-DFD34C871182}"/>
              </a:ext>
            </a:extLst>
          </p:cNvPr>
          <p:cNvSpPr txBox="1"/>
          <p:nvPr/>
        </p:nvSpPr>
        <p:spPr>
          <a:xfrm>
            <a:off x="394562" y="1185499"/>
            <a:ext cx="4541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/>
              <a:t>Why</a:t>
            </a:r>
            <a:r>
              <a:rPr lang="it-IT" sz="3200" dirty="0"/>
              <a:t> </a:t>
            </a:r>
            <a:r>
              <a:rPr lang="it-IT" sz="3200" dirty="0" err="1"/>
              <a:t>all</a:t>
            </a:r>
            <a:r>
              <a:rPr lang="it-IT" sz="3200" dirty="0"/>
              <a:t> </a:t>
            </a:r>
            <a:r>
              <a:rPr lang="it-IT" sz="3200" dirty="0" err="1"/>
              <a:t>this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interesting</a:t>
            </a:r>
            <a:r>
              <a:rPr lang="it-IT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5048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Joint Physics Analysis Center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14" y="644321"/>
            <a:ext cx="2422707" cy="1816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0248" y="2374664"/>
            <a:ext cx="2399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/>
              <a:t>https://jpac-physics.org</a:t>
            </a: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8DA009ED-85E2-FA1B-DA91-092BD125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B85FC7C-FCE2-C1F7-2289-C260BA87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1" y="1082674"/>
            <a:ext cx="618246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647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Models for </a:t>
            </a:r>
            <a:r>
              <a:rPr lang="it-IT" sz="3600" dirty="0" err="1"/>
              <a:t>every</a:t>
            </a:r>
            <a:r>
              <a:rPr lang="it-IT" sz="3600" dirty="0"/>
              <a:t> taste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573903" y="4877796"/>
            <a:ext cx="292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Molecule</a:t>
            </a:r>
          </a:p>
          <a:p>
            <a:r>
              <a:rPr lang="it-IT" dirty="0"/>
              <a:t>Bound or virtual state generated by long-range exchange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6292" y="4799167"/>
            <a:ext cx="1764070" cy="1055012"/>
            <a:chOff x="158579" y="3963074"/>
            <a:chExt cx="1764070" cy="1055012"/>
          </a:xfrm>
        </p:grpSpPr>
        <p:sp>
          <p:nvSpPr>
            <p:cNvPr id="34" name="Ovale 33"/>
            <p:cNvSpPr/>
            <p:nvPr/>
          </p:nvSpPr>
          <p:spPr>
            <a:xfrm rot="683251">
              <a:off x="158579" y="3963074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66769" y="4221332"/>
              <a:ext cx="792643" cy="496596"/>
              <a:chOff x="397037" y="2317619"/>
              <a:chExt cx="892884" cy="559397"/>
            </a:xfrm>
          </p:grpSpPr>
          <p:sp>
            <p:nvSpPr>
              <p:cNvPr id="1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1046521" y="4273919"/>
              <a:ext cx="792643" cy="496596"/>
              <a:chOff x="2165075" y="2492259"/>
              <a:chExt cx="892884" cy="559397"/>
            </a:xfrm>
          </p:grpSpPr>
          <p:sp>
            <p:nvSpPr>
              <p:cNvPr id="17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127148" y="1589632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5363776" y="1500229"/>
            <a:ext cx="175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Multiquark</a:t>
            </a:r>
          </a:p>
          <a:p>
            <a:pPr algn="r"/>
            <a:r>
              <a:rPr lang="it-IT" dirty="0"/>
              <a:t>Several (cluster) of valence quarks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28808" y="1589632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3179796" y="1592856"/>
            <a:ext cx="2045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Hybrids</a:t>
            </a:r>
          </a:p>
          <a:p>
            <a:r>
              <a:rPr lang="it-IT" dirty="0"/>
              <a:t>Containing gluonic</a:t>
            </a:r>
            <a:br>
              <a:rPr lang="it-IT" dirty="0"/>
            </a:br>
            <a:r>
              <a:rPr lang="it-IT" dirty="0"/>
              <a:t>degrees of freedom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2971285" y="3103194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4911731" y="3028791"/>
            <a:ext cx="351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Hadroquarkonium</a:t>
            </a:r>
          </a:p>
          <a:p>
            <a:r>
              <a:rPr lang="it-IT" dirty="0"/>
              <a:t>Heavy core interacting with a light cloud via Van der Waals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7516732" y="5312631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3374" y="4105394"/>
            <a:ext cx="2982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Rescattering effects</a:t>
            </a:r>
          </a:p>
          <a:p>
            <a:pPr algn="r"/>
            <a:r>
              <a:rPr lang="it-IT" dirty="0"/>
              <a:t>Structures generated by cross-channel rescattering, very process-dependent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657" y="1531514"/>
            <a:ext cx="0" cy="4072653"/>
          </a:xfrm>
          <a:prstGeom prst="straightConnector1">
            <a:avLst/>
          </a:prstGeom>
          <a:ln w="30480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5497" y="1079610"/>
            <a:ext cx="1194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Compact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4104" y="5605223"/>
            <a:ext cx="1417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Extended</a:t>
            </a:r>
          </a:p>
        </p:txBody>
      </p:sp>
      <p:sp>
        <p:nvSpPr>
          <p:cNvPr id="70" name="Rectangle 6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6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We have strong theory: QCD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953061" y="1898821"/>
            <a:ext cx="356657" cy="865497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6840" y="3408564"/>
            <a:ext cx="90171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Matrix equation</a:t>
            </a:r>
          </a:p>
          <a:p>
            <a:pPr>
              <a:spcBef>
                <a:spcPts val="1200"/>
              </a:spcBef>
              <a:buClr>
                <a:srgbClr val="C00000"/>
              </a:buClr>
              <a:buSzPct val="120000"/>
            </a:pPr>
            <a:endParaRPr lang="it-IT" sz="2400" dirty="0"/>
          </a:p>
          <a:p>
            <a:pPr>
              <a:spcBef>
                <a:spcPts val="1200"/>
              </a:spcBef>
              <a:buClr>
                <a:schemeClr val="accent1"/>
              </a:buClr>
              <a:buSzPct val="120000"/>
            </a:pPr>
            <a:endParaRPr lang="it-IT" sz="2400" dirty="0"/>
          </a:p>
          <a:p>
            <a:pPr algn="ctr">
              <a:spcBef>
                <a:spcPts val="1200"/>
              </a:spcBef>
              <a:buClr>
                <a:schemeClr val="accent1"/>
              </a:buClr>
              <a:buSzPct val="120000"/>
            </a:pPr>
            <a:r>
              <a:rPr lang="it-IT" sz="2400" dirty="0"/>
              <a:t>Gluons self-interact </a:t>
            </a:r>
            <a:r>
              <a:rPr lang="it-IT" sz="2400" b="1" dirty="0"/>
              <a:t>→ </a:t>
            </a:r>
            <a:r>
              <a:rPr lang="it-IT" sz="2400" dirty="0"/>
              <a:t>Nonlinear even at classical level</a:t>
            </a:r>
          </a:p>
          <a:p>
            <a:endParaRPr lang="it-IT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4" t="34825" r="25090" b="34414"/>
          <a:stretch/>
        </p:blipFill>
        <p:spPr>
          <a:xfrm>
            <a:off x="6008389" y="2933216"/>
            <a:ext cx="2921007" cy="13608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8" t="-1662" r="-2544" b="70901"/>
          <a:stretch/>
        </p:blipFill>
        <p:spPr>
          <a:xfrm>
            <a:off x="2587164" y="2933216"/>
            <a:ext cx="2921007" cy="13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3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0421" y="4365793"/>
                <a:ext cx="845538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it-IT" sz="2200" dirty="0"/>
                  <a:t>Excited states are </a:t>
                </a:r>
                <a:r>
                  <a:rPr lang="it-IT" sz="2200" dirty="0" err="1">
                    <a:solidFill>
                      <a:srgbClr val="FF0000"/>
                    </a:solidFill>
                  </a:rPr>
                  <a:t>unstable</a:t>
                </a:r>
                <a:r>
                  <a:rPr lang="it-IT" sz="2200" dirty="0">
                    <a:solidFill>
                      <a:schemeClr val="tx1"/>
                    </a:solidFill>
                  </a:rPr>
                  <a:t>, </a:t>
                </a:r>
                <a:r>
                  <a:rPr lang="it-IT" sz="2200" dirty="0" err="1">
                    <a:solidFill>
                      <a:schemeClr val="tx1"/>
                    </a:solidFill>
                  </a:rPr>
                  <a:t>lifetimes</a:t>
                </a:r>
                <a:r>
                  <a:rPr lang="it-IT" sz="2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it-IT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m:rPr>
                        <m:nor/>
                      </m:rPr>
                      <a:rPr lang="it-IT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it-IT" sz="2200" dirty="0">
                  <a:solidFill>
                    <a:srgbClr val="FF0000"/>
                  </a:solidFill>
                </a:endParaRPr>
              </a:p>
              <a:p>
                <a:pPr>
                  <a:spcBef>
                    <a:spcPts val="1200"/>
                  </a:spcBef>
                </a:pPr>
                <a:r>
                  <a:rPr lang="it-IT" sz="2200" dirty="0" err="1"/>
                  <a:t>This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>
                    <a:solidFill>
                      <a:srgbClr val="FF0000"/>
                    </a:solidFill>
                  </a:rPr>
                  <a:t>too</a:t>
                </a:r>
                <a:r>
                  <a:rPr lang="it-IT" sz="2200" dirty="0">
                    <a:solidFill>
                      <a:srgbClr val="FF0000"/>
                    </a:solidFill>
                  </a:rPr>
                  <a:t> short </a:t>
                </a:r>
                <a:r>
                  <a:rPr lang="it-IT" sz="2200" dirty="0"/>
                  <a:t>for </a:t>
                </a:r>
                <a:r>
                  <a:rPr lang="it-IT" sz="2200" dirty="0" err="1"/>
                  <a:t>their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flight</a:t>
                </a:r>
                <a:r>
                  <a:rPr lang="it-IT" sz="2200" dirty="0"/>
                  <a:t> to be </a:t>
                </a:r>
                <a:r>
                  <a:rPr lang="it-IT" sz="2200" dirty="0" err="1"/>
                  <a:t>detected</a:t>
                </a:r>
                <a:endParaRPr lang="it-IT" sz="2200" dirty="0"/>
              </a:p>
              <a:p>
                <a:pPr>
                  <a:spcBef>
                    <a:spcPts val="1200"/>
                  </a:spcBef>
                </a:pPr>
                <a:r>
                  <a:rPr lang="it-IT" sz="2200" dirty="0"/>
                  <a:t>They manifest as </a:t>
                </a:r>
                <a:r>
                  <a:rPr lang="it-IT" sz="2200" dirty="0" err="1">
                    <a:solidFill>
                      <a:srgbClr val="FF0000"/>
                    </a:solidFill>
                  </a:rPr>
                  <a:t>resonant</a:t>
                </a:r>
                <a:r>
                  <a:rPr lang="it-IT" sz="2200" dirty="0">
                    <a:solidFill>
                      <a:srgbClr val="FF0000"/>
                    </a:solidFill>
                  </a:rPr>
                  <a:t> </a:t>
                </a:r>
                <a:r>
                  <a:rPr lang="it-IT" sz="2200" dirty="0" err="1">
                    <a:solidFill>
                      <a:srgbClr val="FF0000"/>
                    </a:solidFill>
                  </a:rPr>
                  <a:t>peaks</a:t>
                </a:r>
                <a:r>
                  <a:rPr lang="it-IT" sz="2200" dirty="0">
                    <a:solidFill>
                      <a:srgbClr val="FF0000"/>
                    </a:solidFill>
                  </a:rPr>
                  <a:t> </a:t>
                </a:r>
                <a:r>
                  <a:rPr lang="it-IT" sz="2200" dirty="0"/>
                  <a:t>in the energy of </a:t>
                </a:r>
                <a:r>
                  <a:rPr lang="it-IT" sz="2200" dirty="0" err="1"/>
                  <a:t>their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decay</a:t>
                </a:r>
                <a:r>
                  <a:rPr lang="it-IT" sz="2200" dirty="0"/>
                  <a:t> products,</a:t>
                </a:r>
                <a:br>
                  <a:rPr lang="it-IT" sz="2200" dirty="0"/>
                </a:br>
                <a:r>
                  <a:rPr lang="it-IT" sz="2200" dirty="0"/>
                  <a:t>with </a:t>
                </a:r>
                <a:r>
                  <a:rPr lang="it-IT" sz="2200" dirty="0" err="1"/>
                  <a:t>widths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ℏ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21" y="4365793"/>
                <a:ext cx="8455389" cy="1754326"/>
              </a:xfrm>
              <a:prstGeom prst="rect">
                <a:avLst/>
              </a:prstGeom>
              <a:blipFill>
                <a:blip r:embed="rId2"/>
                <a:stretch>
                  <a:fillRect l="-937" t="-2431" b="-6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Resonances = </a:t>
            </a:r>
            <a:r>
              <a:rPr lang="it-IT" sz="3600" dirty="0" err="1"/>
              <a:t>Unstable</a:t>
            </a:r>
            <a:r>
              <a:rPr lang="it-IT" sz="3600" dirty="0"/>
              <a:t> </a:t>
            </a:r>
            <a:r>
              <a:rPr lang="it-IT" sz="3600" dirty="0" err="1"/>
              <a:t>states</a:t>
            </a:r>
            <a:r>
              <a:rPr lang="it-IT" sz="3600" dirty="0"/>
              <a:t>/1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224147"/>
            <a:ext cx="4338735" cy="259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0">
                <a:extLst>
                  <a:ext uri="{FF2B5EF4-FFF2-40B4-BE49-F238E27FC236}">
                    <a16:creationId xmlns:a16="http://schemas.microsoft.com/office/drawing/2014/main" id="{A9002850-567A-B00A-FD51-15C6886A70DE}"/>
                  </a:ext>
                </a:extLst>
              </p:cNvPr>
              <p:cNvSpPr txBox="1"/>
              <p:nvPr/>
            </p:nvSpPr>
            <p:spPr>
              <a:xfrm>
                <a:off x="1653389" y="2986805"/>
                <a:ext cx="2329419" cy="46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" name="TextBox 10">
                <a:extLst>
                  <a:ext uri="{FF2B5EF4-FFF2-40B4-BE49-F238E27FC236}">
                    <a16:creationId xmlns:a16="http://schemas.microsoft.com/office/drawing/2014/main" id="{A9002850-567A-B00A-FD51-15C6886A7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389" y="2986805"/>
                <a:ext cx="2329419" cy="468205"/>
              </a:xfrm>
              <a:prstGeom prst="rect">
                <a:avLst/>
              </a:prstGeom>
              <a:blipFill>
                <a:blip r:embed="rId7"/>
                <a:stretch>
                  <a:fillRect b="-155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3EB2B0F3-F9C8-5CBC-210B-2E8C2935F882}"/>
              </a:ext>
            </a:extLst>
          </p:cNvPr>
          <p:cNvCxnSpPr/>
          <p:nvPr/>
        </p:nvCxnSpPr>
        <p:spPr>
          <a:xfrm>
            <a:off x="6115284" y="1354347"/>
            <a:ext cx="0" cy="2286000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EAFAC57-EAC0-DFE8-FE47-D33D3C1D2254}"/>
                  </a:ext>
                </a:extLst>
              </p:cNvPr>
              <p:cNvSpPr txBox="1"/>
              <p:nvPr/>
            </p:nvSpPr>
            <p:spPr>
              <a:xfrm>
                <a:off x="5855570" y="3786691"/>
                <a:ext cx="5720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EAFAC57-EAC0-DFE8-FE47-D33D3C1D2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570" y="3786691"/>
                <a:ext cx="572016" cy="461665"/>
              </a:xfrm>
              <a:prstGeom prst="rect">
                <a:avLst/>
              </a:prstGeom>
              <a:blipFill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2B12A4DC-8BA2-2474-F308-CC6F7ECFB5ED}"/>
              </a:ext>
            </a:extLst>
          </p:cNvPr>
          <p:cNvCxnSpPr/>
          <p:nvPr/>
        </p:nvCxnSpPr>
        <p:spPr>
          <a:xfrm>
            <a:off x="5839200" y="2502000"/>
            <a:ext cx="540000" cy="0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6819F6E-AC99-7D62-8362-049EE99CE252}"/>
                  </a:ext>
                </a:extLst>
              </p:cNvPr>
              <p:cNvSpPr txBox="1"/>
              <p:nvPr/>
            </p:nvSpPr>
            <p:spPr>
              <a:xfrm>
                <a:off x="5421035" y="1998350"/>
                <a:ext cx="4187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6819F6E-AC99-7D62-8362-049EE99CE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035" y="1998350"/>
                <a:ext cx="41870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7375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How to produce </a:t>
            </a:r>
            <a:r>
              <a:rPr lang="it-IT" sz="3600" dirty="0" err="1">
                <a:solidFill>
                  <a:schemeClr val="tx2"/>
                </a:solidFill>
              </a:rPr>
              <a:t>resonances</a:t>
            </a:r>
            <a:r>
              <a:rPr lang="it-IT" sz="3600" dirty="0">
                <a:solidFill>
                  <a:schemeClr val="tx2"/>
                </a:solidFill>
              </a:rPr>
              <a:t>: scattering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2CA7A3A-66FE-7BA3-F31B-D5CB8487DBE6}"/>
              </a:ext>
            </a:extLst>
          </p:cNvPr>
          <p:cNvCxnSpPr/>
          <p:nvPr/>
        </p:nvCxnSpPr>
        <p:spPr>
          <a:xfrm>
            <a:off x="886904" y="1616037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EC169C2-ACFC-B0A7-58B1-2EDF11CEE6CA}"/>
              </a:ext>
            </a:extLst>
          </p:cNvPr>
          <p:cNvCxnSpPr>
            <a:cxnSpLocks/>
          </p:cNvCxnSpPr>
          <p:nvPr/>
        </p:nvCxnSpPr>
        <p:spPr>
          <a:xfrm flipV="1">
            <a:off x="886904" y="2128137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8CE7120-1656-A564-FF29-613BE7EA2CF8}"/>
              </a:ext>
            </a:extLst>
          </p:cNvPr>
          <p:cNvCxnSpPr>
            <a:cxnSpLocks/>
          </p:cNvCxnSpPr>
          <p:nvPr/>
        </p:nvCxnSpPr>
        <p:spPr>
          <a:xfrm flipH="1">
            <a:off x="2171818" y="1616037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927B7AD-56A7-1A8D-5485-EC82F987C219}"/>
              </a:ext>
            </a:extLst>
          </p:cNvPr>
          <p:cNvCxnSpPr>
            <a:cxnSpLocks/>
          </p:cNvCxnSpPr>
          <p:nvPr/>
        </p:nvCxnSpPr>
        <p:spPr>
          <a:xfrm flipH="1" flipV="1">
            <a:off x="2171818" y="2128137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5ED450E-A8C4-E599-EB3D-147897038094}"/>
              </a:ext>
            </a:extLst>
          </p:cNvPr>
          <p:cNvCxnSpPr/>
          <p:nvPr/>
        </p:nvCxnSpPr>
        <p:spPr>
          <a:xfrm>
            <a:off x="1367405" y="2114929"/>
            <a:ext cx="804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A35EB2F-99FE-F415-86A0-CC4A9D1B375D}"/>
                  </a:ext>
                </a:extLst>
              </p:cNvPr>
              <p:cNvSpPr txBox="1"/>
              <p:nvPr/>
            </p:nvSpPr>
            <p:spPr>
              <a:xfrm>
                <a:off x="222238" y="4281367"/>
                <a:ext cx="775032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Most </a:t>
                </a:r>
                <a:r>
                  <a:rPr lang="it-IT" sz="2400" dirty="0" err="1"/>
                  <a:t>refined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apply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meson</a:t>
                </a:r>
                <a:r>
                  <a:rPr lang="it-IT" sz="2400" dirty="0"/>
                  <a:t> scattering: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sz="2400" dirty="0"/>
                  <a:t> and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br>
                  <a:rPr lang="it-IT" sz="2400" dirty="0"/>
                </a:br>
                <a:r>
                  <a:rPr lang="it-IT" sz="2400" dirty="0" err="1"/>
                  <a:t>This</a:t>
                </a:r>
                <a:r>
                  <a:rPr lang="it-IT" sz="2400" dirty="0"/>
                  <a:t> + S-</a:t>
                </a:r>
                <a:r>
                  <a:rPr lang="it-IT" sz="2400" dirty="0" err="1"/>
                  <a:t>matrix</a:t>
                </a:r>
                <a:r>
                  <a:rPr lang="it-IT" sz="2400" dirty="0"/>
                  <a:t> input </a:t>
                </a:r>
                <a:r>
                  <a:rPr lang="it-IT" sz="2400" dirty="0" err="1"/>
                  <a:t>allow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us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obtain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most</a:t>
                </a:r>
                <a:r>
                  <a:rPr lang="it-IT" sz="2400" dirty="0"/>
                  <a:t> precise</a:t>
                </a:r>
                <a:br>
                  <a:rPr lang="it-IT" sz="2400" dirty="0"/>
                </a:br>
                <a:r>
                  <a:rPr lang="it-IT" sz="2400" dirty="0" err="1"/>
                  <a:t>extraction</a:t>
                </a:r>
                <a:r>
                  <a:rPr lang="it-IT" sz="2400" dirty="0"/>
                  <a:t> of the </a:t>
                </a:r>
                <a:r>
                  <a:rPr lang="it-IT" sz="2400" dirty="0" err="1"/>
                  <a:t>lightest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scalars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2400" dirty="0"/>
                  <a:t> and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A35EB2F-99FE-F415-86A0-CC4A9D1B3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38" y="4281367"/>
                <a:ext cx="7750327" cy="1200329"/>
              </a:xfrm>
              <a:prstGeom prst="rect">
                <a:avLst/>
              </a:prstGeom>
              <a:blipFill>
                <a:blip r:embed="rId3"/>
                <a:stretch>
                  <a:fillRect l="-1179" t="-4061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8E74F0D-8C30-0DB8-8349-9AB22DAC59A7}"/>
                  </a:ext>
                </a:extLst>
              </p:cNvPr>
              <p:cNvSpPr txBox="1"/>
              <p:nvPr/>
            </p:nvSpPr>
            <p:spPr>
              <a:xfrm>
                <a:off x="16527" y="1173469"/>
                <a:ext cx="1160253" cy="466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8E74F0D-8C30-0DB8-8349-9AB22DAC5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7" y="1173469"/>
                <a:ext cx="1160253" cy="4662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89EFDCE-52E7-34E7-4B65-9D0280426FC2}"/>
                  </a:ext>
                </a:extLst>
              </p:cNvPr>
              <p:cNvSpPr txBox="1"/>
              <p:nvPr/>
            </p:nvSpPr>
            <p:spPr>
              <a:xfrm>
                <a:off x="589095" y="2082318"/>
                <a:ext cx="29780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89EFDCE-52E7-34E7-4B65-9D0280426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95" y="2082318"/>
                <a:ext cx="297809" cy="461665"/>
              </a:xfrm>
              <a:prstGeom prst="rect">
                <a:avLst/>
              </a:prstGeom>
              <a:blipFill>
                <a:blip r:embed="rId5"/>
                <a:stretch>
                  <a:fillRect r="-1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E253E056-738D-FE3F-B637-96863608970A}"/>
                  </a:ext>
                </a:extLst>
              </p:cNvPr>
              <p:cNvSpPr txBox="1"/>
              <p:nvPr/>
            </p:nvSpPr>
            <p:spPr>
              <a:xfrm>
                <a:off x="2678422" y="2367570"/>
                <a:ext cx="297809" cy="466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E253E056-738D-FE3F-B637-9686360897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422" y="2367570"/>
                <a:ext cx="297809" cy="466281"/>
              </a:xfrm>
              <a:prstGeom prst="rect">
                <a:avLst/>
              </a:prstGeom>
              <a:blipFill>
                <a:blip r:embed="rId6"/>
                <a:stretch>
                  <a:fillRect r="-183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163C8052-098A-8347-3397-994D26DFA98E}"/>
                  </a:ext>
                </a:extLst>
              </p:cNvPr>
              <p:cNvSpPr txBox="1"/>
              <p:nvPr/>
            </p:nvSpPr>
            <p:spPr>
              <a:xfrm>
                <a:off x="2687279" y="1230062"/>
                <a:ext cx="7808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163C8052-098A-8347-3397-994D26DFA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279" y="1230062"/>
                <a:ext cx="7808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224827DC-4834-D9C1-11EF-4A0A6F23A7DE}"/>
              </a:ext>
            </a:extLst>
          </p:cNvPr>
          <p:cNvSpPr/>
          <p:nvPr/>
        </p:nvSpPr>
        <p:spPr>
          <a:xfrm>
            <a:off x="162370" y="2632105"/>
            <a:ext cx="2230453" cy="376015"/>
          </a:xfrm>
          <a:custGeom>
            <a:avLst/>
            <a:gdLst>
              <a:gd name="connsiteX0" fmla="*/ 0 w 2230453"/>
              <a:gd name="connsiteY0" fmla="*/ 358923 h 376015"/>
              <a:gd name="connsiteX1" fmla="*/ 717847 w 2230453"/>
              <a:gd name="connsiteY1" fmla="*/ 0 h 376015"/>
              <a:gd name="connsiteX2" fmla="*/ 2230453 w 2230453"/>
              <a:gd name="connsiteY2" fmla="*/ 376015 h 37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0453" h="376015">
                <a:moveTo>
                  <a:pt x="0" y="358923"/>
                </a:moveTo>
                <a:lnTo>
                  <a:pt x="717847" y="0"/>
                </a:lnTo>
                <a:lnTo>
                  <a:pt x="2230453" y="376015"/>
                </a:lnTo>
              </a:path>
            </a:pathLst>
          </a:cu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D049B7CA-5AF4-850A-3065-C56908E64841}"/>
                  </a:ext>
                </a:extLst>
              </p:cNvPr>
              <p:cNvSpPr txBox="1"/>
              <p:nvPr/>
            </p:nvSpPr>
            <p:spPr>
              <a:xfrm>
                <a:off x="68988" y="2946692"/>
                <a:ext cx="2926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D049B7CA-5AF4-850A-3065-C56908E64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8" y="2946692"/>
                <a:ext cx="292694" cy="369332"/>
              </a:xfrm>
              <a:prstGeom prst="rect">
                <a:avLst/>
              </a:prstGeom>
              <a:blipFill>
                <a:blip r:embed="rId8"/>
                <a:stretch>
                  <a:fillRect r="-4167"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C509870A-5275-474C-CAEA-CC2CD75C30D1}"/>
                  </a:ext>
                </a:extLst>
              </p:cNvPr>
              <p:cNvSpPr txBox="1"/>
              <p:nvPr/>
            </p:nvSpPr>
            <p:spPr>
              <a:xfrm>
                <a:off x="2337768" y="2959538"/>
                <a:ext cx="2926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18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18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1800" b="0" i="1" dirty="0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C509870A-5275-474C-CAEA-CC2CD75C3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768" y="2959538"/>
                <a:ext cx="292694" cy="369332"/>
              </a:xfrm>
              <a:prstGeom prst="rect">
                <a:avLst/>
              </a:prstGeom>
              <a:blipFill>
                <a:blip r:embed="rId9"/>
                <a:stretch>
                  <a:fillRect r="-220408"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magine 28">
            <a:extLst>
              <a:ext uri="{FF2B5EF4-FFF2-40B4-BE49-F238E27FC236}">
                <a16:creationId xmlns:a16="http://schemas.microsoft.com/office/drawing/2014/main" id="{4B008459-7EE6-4B18-7FB3-AED3C277B1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6547" y="976543"/>
            <a:ext cx="4229995" cy="3291617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BA879B0-4A70-4C43-BC6E-4254C53B6250}"/>
              </a:ext>
            </a:extLst>
          </p:cNvPr>
          <p:cNvSpPr txBox="1"/>
          <p:nvPr/>
        </p:nvSpPr>
        <p:spPr>
          <a:xfrm>
            <a:off x="737999" y="5499708"/>
            <a:ext cx="3106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0" dirty="0" err="1">
                <a:solidFill>
                  <a:srgbClr val="C00000"/>
                </a:solidFill>
                <a:effectLst/>
                <a:latin typeface="-apple-system"/>
              </a:rPr>
              <a:t>Pelaez</a:t>
            </a:r>
            <a:r>
              <a:rPr lang="it-IT" b="0" dirty="0">
                <a:solidFill>
                  <a:srgbClr val="C00000"/>
                </a:solidFill>
                <a:effectLst/>
                <a:latin typeface="-apple-system"/>
              </a:rPr>
              <a:t>, </a:t>
            </a:r>
            <a:r>
              <a:rPr lang="it-IT" b="0" dirty="0" err="1">
                <a:solidFill>
                  <a:srgbClr val="C00000"/>
                </a:solidFill>
                <a:effectLst/>
                <a:latin typeface="-apple-system"/>
              </a:rPr>
              <a:t>Phys.Rept</a:t>
            </a:r>
            <a:r>
              <a:rPr lang="it-IT" b="0" dirty="0">
                <a:solidFill>
                  <a:srgbClr val="C00000"/>
                </a:solidFill>
                <a:effectLst/>
                <a:latin typeface="-apple-system"/>
              </a:rPr>
              <a:t>. 658 (2016) 1</a:t>
            </a:r>
          </a:p>
          <a:p>
            <a:r>
              <a:rPr lang="it-IT" b="0" dirty="0" err="1">
                <a:solidFill>
                  <a:srgbClr val="C00000"/>
                </a:solidFill>
                <a:effectLst/>
                <a:latin typeface="-apple-system"/>
              </a:rPr>
              <a:t>Pelaez</a:t>
            </a:r>
            <a:r>
              <a:rPr lang="it-IT" b="0" dirty="0">
                <a:solidFill>
                  <a:srgbClr val="C00000"/>
                </a:solidFill>
                <a:effectLst/>
                <a:latin typeface="-apple-system"/>
              </a:rPr>
              <a:t>, arXiv:2010.11222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5AFC91B-317D-BC22-BAE8-1DF5A5780C8A}"/>
              </a:ext>
            </a:extLst>
          </p:cNvPr>
          <p:cNvSpPr txBox="1"/>
          <p:nvPr/>
        </p:nvSpPr>
        <p:spPr>
          <a:xfrm>
            <a:off x="7090" y="3324754"/>
            <a:ext cx="46702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In practice one </a:t>
            </a:r>
            <a:r>
              <a:rPr lang="it-IT" sz="1800" dirty="0" err="1"/>
              <a:t>cannot</a:t>
            </a:r>
            <a:r>
              <a:rPr lang="it-IT" sz="1800" dirty="0"/>
              <a:t> collide </a:t>
            </a:r>
            <a:r>
              <a:rPr lang="it-IT" sz="1800" dirty="0" err="1"/>
              <a:t>two</a:t>
            </a:r>
            <a:r>
              <a:rPr lang="it-IT" sz="1800" dirty="0"/>
              <a:t> </a:t>
            </a:r>
            <a:r>
              <a:rPr lang="it-IT" sz="1800" dirty="0" err="1"/>
              <a:t>pion</a:t>
            </a:r>
            <a:r>
              <a:rPr lang="it-IT" sz="1800" dirty="0"/>
              <a:t> </a:t>
            </a:r>
            <a:r>
              <a:rPr lang="it-IT" sz="1800" dirty="0" err="1"/>
              <a:t>beams</a:t>
            </a:r>
            <a:r>
              <a:rPr lang="it-IT" sz="1800" dirty="0"/>
              <a:t>,</a:t>
            </a:r>
            <a:br>
              <a:rPr lang="it-IT" sz="1800" dirty="0"/>
            </a:br>
            <a:r>
              <a:rPr lang="it-IT" sz="1800" dirty="0"/>
              <a:t>so </a:t>
            </a:r>
            <a:r>
              <a:rPr lang="it-IT" sz="1800" dirty="0" err="1"/>
              <a:t>extrapolations</a:t>
            </a:r>
            <a:r>
              <a:rPr lang="it-IT" sz="1800" dirty="0"/>
              <a:t> from </a:t>
            </a:r>
            <a:r>
              <a:rPr lang="it-IT" sz="1800" dirty="0" err="1"/>
              <a:t>proton</a:t>
            </a:r>
            <a:r>
              <a:rPr lang="it-IT" sz="1800" dirty="0"/>
              <a:t> targets ar</a:t>
            </a:r>
            <a:r>
              <a:rPr lang="it-IT" dirty="0"/>
              <a:t>e </a:t>
            </a:r>
            <a:r>
              <a:rPr lang="it-IT" dirty="0" err="1"/>
              <a:t>needed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150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/>
      <p:bldP spid="28" grpId="0"/>
      <p:bldP spid="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How to produce </a:t>
            </a:r>
            <a:r>
              <a:rPr lang="it-IT" sz="3600" dirty="0" err="1">
                <a:solidFill>
                  <a:schemeClr val="tx2"/>
                </a:solidFill>
              </a:rPr>
              <a:t>resonances</a:t>
            </a:r>
            <a:r>
              <a:rPr lang="it-IT" sz="3600" dirty="0">
                <a:solidFill>
                  <a:schemeClr val="tx2"/>
                </a:solidFill>
              </a:rPr>
              <a:t>: scattering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2CA7A3A-66FE-7BA3-F31B-D5CB8487DBE6}"/>
              </a:ext>
            </a:extLst>
          </p:cNvPr>
          <p:cNvCxnSpPr/>
          <p:nvPr/>
        </p:nvCxnSpPr>
        <p:spPr>
          <a:xfrm>
            <a:off x="886904" y="1616037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EC169C2-ACFC-B0A7-58B1-2EDF11CEE6CA}"/>
              </a:ext>
            </a:extLst>
          </p:cNvPr>
          <p:cNvCxnSpPr>
            <a:cxnSpLocks/>
          </p:cNvCxnSpPr>
          <p:nvPr/>
        </p:nvCxnSpPr>
        <p:spPr>
          <a:xfrm flipV="1">
            <a:off x="886904" y="2128137"/>
            <a:ext cx="480501" cy="498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A8CE7120-1656-A564-FF29-613BE7EA2CF8}"/>
              </a:ext>
            </a:extLst>
          </p:cNvPr>
          <p:cNvCxnSpPr>
            <a:cxnSpLocks/>
          </p:cNvCxnSpPr>
          <p:nvPr/>
        </p:nvCxnSpPr>
        <p:spPr>
          <a:xfrm flipH="1">
            <a:off x="2171818" y="1616037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927B7AD-56A7-1A8D-5485-EC82F987C219}"/>
              </a:ext>
            </a:extLst>
          </p:cNvPr>
          <p:cNvCxnSpPr>
            <a:cxnSpLocks/>
          </p:cNvCxnSpPr>
          <p:nvPr/>
        </p:nvCxnSpPr>
        <p:spPr>
          <a:xfrm flipH="1" flipV="1">
            <a:off x="2171818" y="2128137"/>
            <a:ext cx="480501" cy="49889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5ED450E-A8C4-E599-EB3D-147897038094}"/>
              </a:ext>
            </a:extLst>
          </p:cNvPr>
          <p:cNvCxnSpPr/>
          <p:nvPr/>
        </p:nvCxnSpPr>
        <p:spPr>
          <a:xfrm>
            <a:off x="1367405" y="2114929"/>
            <a:ext cx="804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A403ECC-5C80-EE98-2167-AC027D45FBA2}"/>
                  </a:ext>
                </a:extLst>
              </p:cNvPr>
              <p:cNvSpPr txBox="1"/>
              <p:nvPr/>
            </p:nvSpPr>
            <p:spPr>
              <a:xfrm>
                <a:off x="521098" y="1369250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A403ECC-5C80-EE98-2167-AC027D45F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98" y="1369250"/>
                <a:ext cx="42351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2BD40A0-A9DB-4E44-FD0E-A25335A529BE}"/>
                  </a:ext>
                </a:extLst>
              </p:cNvPr>
              <p:cNvSpPr txBox="1"/>
              <p:nvPr/>
            </p:nvSpPr>
            <p:spPr>
              <a:xfrm>
                <a:off x="555096" y="2534676"/>
                <a:ext cx="29780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2BD40A0-A9DB-4E44-FD0E-A25335A52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96" y="2534676"/>
                <a:ext cx="297809" cy="461665"/>
              </a:xfrm>
              <a:prstGeom prst="rect">
                <a:avLst/>
              </a:prstGeom>
              <a:blipFill>
                <a:blip r:embed="rId4"/>
                <a:stretch>
                  <a:fillRect l="-4082" r="-244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A0CCB924-E826-B913-AB8E-C5DF6A603280}"/>
                  </a:ext>
                </a:extLst>
              </p:cNvPr>
              <p:cNvSpPr txBox="1"/>
              <p:nvPr/>
            </p:nvSpPr>
            <p:spPr>
              <a:xfrm>
                <a:off x="2652319" y="1326239"/>
                <a:ext cx="3658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A0CCB924-E826-B913-AB8E-C5DF6A603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319" y="1326239"/>
                <a:ext cx="365806" cy="461665"/>
              </a:xfrm>
              <a:prstGeom prst="rect">
                <a:avLst/>
              </a:prstGeom>
              <a:blipFill>
                <a:blip r:embed="rId5"/>
                <a:stretch>
                  <a:fillRect l="-1667" r="-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54C17DE-7DDA-D696-2CDE-D39CD85E70B6}"/>
                  </a:ext>
                </a:extLst>
              </p:cNvPr>
              <p:cNvSpPr txBox="1"/>
              <p:nvPr/>
            </p:nvSpPr>
            <p:spPr>
              <a:xfrm>
                <a:off x="2686317" y="2534676"/>
                <a:ext cx="29780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54C17DE-7DDA-D696-2CDE-D39CD85E7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317" y="2534676"/>
                <a:ext cx="297809" cy="461665"/>
              </a:xfrm>
              <a:prstGeom prst="rect">
                <a:avLst/>
              </a:prstGeom>
              <a:blipFill>
                <a:blip r:embed="rId6"/>
                <a:stretch>
                  <a:fillRect l="-6122" r="-224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97EAC417-F21E-EBA2-7FB5-C8D7D17D0A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5230" y="1025118"/>
            <a:ext cx="4921820" cy="2722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A35EB2F-99FE-F415-86A0-CC4A9D1B375D}"/>
                  </a:ext>
                </a:extLst>
              </p:cNvPr>
              <p:cNvSpPr txBox="1"/>
              <p:nvPr/>
            </p:nvSpPr>
            <p:spPr>
              <a:xfrm>
                <a:off x="457200" y="4092177"/>
                <a:ext cx="7594708" cy="12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:r>
                  <a:rPr lang="it-IT" sz="2400" dirty="0" err="1"/>
                  <a:t>cleanest</a:t>
                </a:r>
                <a:r>
                  <a:rPr lang="it-IT" sz="2400" dirty="0"/>
                  <a:t> way to access </a:t>
                </a:r>
                <a:r>
                  <a:rPr lang="it-IT" sz="2400" dirty="0" err="1"/>
                  <a:t>resonance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properties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to study</a:t>
                </a:r>
                <a:br>
                  <a:rPr lang="it-IT" sz="2400" dirty="0"/>
                </a:br>
                <a:r>
                  <a:rPr lang="it-IT" sz="2400" dirty="0"/>
                  <a:t>(</a:t>
                </a:r>
                <a:r>
                  <a:rPr lang="it-IT" sz="2400" dirty="0" err="1"/>
                  <a:t>elastic</a:t>
                </a:r>
                <a:r>
                  <a:rPr lang="it-IT" sz="2400" dirty="0"/>
                  <a:t>) </a:t>
                </a:r>
                <a:r>
                  <a:rPr lang="it-IT" sz="2400" dirty="0" err="1"/>
                  <a:t>hadron</a:t>
                </a:r>
                <a:r>
                  <a:rPr lang="it-IT" sz="2400" dirty="0"/>
                  <a:t> scattering </a:t>
                </a:r>
                <a:r>
                  <a:rPr lang="it-IT" sz="2400" dirty="0" err="1"/>
                  <a:t>Initial</a:t>
                </a:r>
                <a:r>
                  <a:rPr lang="it-IT" sz="2400" dirty="0"/>
                  <a:t> state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restricted to </a:t>
                </a:r>
                <a:br>
                  <a:rPr lang="it-IT" sz="2400" dirty="0"/>
                </a:br>
                <a:r>
                  <a:rPr lang="it-IT" sz="2400" dirty="0"/>
                  <a:t>(quasi-)</a:t>
                </a:r>
                <a:r>
                  <a:rPr lang="it-IT" sz="2400" dirty="0" err="1"/>
                  <a:t>stable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particles</a:t>
                </a:r>
                <a:r>
                  <a:rPr lang="it-IT" sz="2400" dirty="0"/>
                  <a:t>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; </m:t>
                    </m:r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A35EB2F-99FE-F415-86A0-CC4A9D1B3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092177"/>
                <a:ext cx="7594708" cy="1207831"/>
              </a:xfrm>
              <a:prstGeom prst="rect">
                <a:avLst/>
              </a:prstGeom>
              <a:blipFill>
                <a:blip r:embed="rId8"/>
                <a:stretch>
                  <a:fillRect l="-1204" t="-4040" r="-241" b="-106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22781C6-C98B-A371-73E0-6D5B62300F3C}"/>
                  </a:ext>
                </a:extLst>
              </p:cNvPr>
              <p:cNvSpPr txBox="1"/>
              <p:nvPr/>
            </p:nvSpPr>
            <p:spPr>
              <a:xfrm>
                <a:off x="416311" y="4223359"/>
                <a:ext cx="831137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For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all</a:t>
                </a:r>
                <a:r>
                  <a:rPr lang="it-IT" sz="2400" dirty="0"/>
                  <a:t> data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collected</a:t>
                </a:r>
                <a:r>
                  <a:rPr lang="it-IT" sz="2400" dirty="0"/>
                  <a:t> and PW-</a:t>
                </a:r>
                <a:r>
                  <a:rPr lang="it-IT" sz="2400" dirty="0" err="1"/>
                  <a:t>analyzed</a:t>
                </a:r>
                <a:r>
                  <a:rPr lang="it-IT" sz="2400" dirty="0"/>
                  <a:t> in </a:t>
                </a:r>
                <a:r>
                  <a:rPr lang="it-IT" sz="2400" dirty="0" err="1"/>
                  <a:t>several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databases: SAID, MAID, Bonn-</a:t>
                </a:r>
                <a:r>
                  <a:rPr lang="it-IT" sz="2400" dirty="0" err="1"/>
                  <a:t>Gatchina</a:t>
                </a:r>
                <a:r>
                  <a:rPr lang="it-IT" sz="2400" dirty="0"/>
                  <a:t>, Bonn-</a:t>
                </a:r>
                <a:r>
                  <a:rPr lang="it-IT" sz="2400" dirty="0" err="1"/>
                  <a:t>Jülich</a:t>
                </a:r>
                <a:r>
                  <a:rPr lang="it-IT" sz="2400" dirty="0"/>
                  <a:t>, ANL-Osaka…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22781C6-C98B-A371-73E0-6D5B62300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11" y="4223359"/>
                <a:ext cx="8311378" cy="830997"/>
              </a:xfrm>
              <a:prstGeom prst="rect">
                <a:avLst/>
              </a:prstGeom>
              <a:blipFill>
                <a:blip r:embed="rId9"/>
                <a:stretch>
                  <a:fillRect l="-1100" t="-5882" r="-220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8E74F0D-8C30-0DB8-8349-9AB22DAC59A7}"/>
                  </a:ext>
                </a:extLst>
              </p:cNvPr>
              <p:cNvSpPr txBox="1"/>
              <p:nvPr/>
            </p:nvSpPr>
            <p:spPr>
              <a:xfrm>
                <a:off x="482241" y="1333452"/>
                <a:ext cx="634533" cy="466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b="0" i="1" dirty="0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48E74F0D-8C30-0DB8-8349-9AB22DAC5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41" y="1333452"/>
                <a:ext cx="634533" cy="4662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89EFDCE-52E7-34E7-4B65-9D0280426FC2}"/>
                  </a:ext>
                </a:extLst>
              </p:cNvPr>
              <p:cNvSpPr txBox="1"/>
              <p:nvPr/>
            </p:nvSpPr>
            <p:spPr>
              <a:xfrm>
                <a:off x="501699" y="2532307"/>
                <a:ext cx="29780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dirty="0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89EFDCE-52E7-34E7-4B65-9D0280426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99" y="2532307"/>
                <a:ext cx="297809" cy="461665"/>
              </a:xfrm>
              <a:prstGeom prst="rect">
                <a:avLst/>
              </a:prstGeom>
              <a:blipFill>
                <a:blip r:embed="rId11"/>
                <a:stretch>
                  <a:fillRect l="-4082" r="-42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B1A464B3-D729-B6D7-5C82-BFE1D8E57003}"/>
              </a:ext>
            </a:extLst>
          </p:cNvPr>
          <p:cNvCxnSpPr>
            <a:cxnSpLocks/>
          </p:cNvCxnSpPr>
          <p:nvPr/>
        </p:nvCxnSpPr>
        <p:spPr>
          <a:xfrm flipH="1">
            <a:off x="2173670" y="1869601"/>
            <a:ext cx="453806" cy="259547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FC73A200-FDA3-A5FB-CF31-363B6981A931}"/>
              </a:ext>
            </a:extLst>
          </p:cNvPr>
          <p:cNvCxnSpPr>
            <a:cxnSpLocks/>
          </p:cNvCxnSpPr>
          <p:nvPr/>
        </p:nvCxnSpPr>
        <p:spPr>
          <a:xfrm flipH="1" flipV="1">
            <a:off x="2171818" y="2112914"/>
            <a:ext cx="476554" cy="249696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8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Prospects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20680" r="2857" b="4898"/>
          <a:stretch/>
        </p:blipFill>
        <p:spPr>
          <a:xfrm>
            <a:off x="214604" y="1049482"/>
            <a:ext cx="8574833" cy="5103846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Unraveling QCD at CERN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09" y="4439505"/>
            <a:ext cx="903799" cy="619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88" y="1135190"/>
            <a:ext cx="617878" cy="8354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337" y="1483566"/>
            <a:ext cx="642781" cy="6427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t="17708" r="69710" b="16987"/>
          <a:stretch/>
        </p:blipFill>
        <p:spPr>
          <a:xfrm>
            <a:off x="292503" y="2543413"/>
            <a:ext cx="575244" cy="94262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197151" y="1603127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</a:rPr>
              <a:t>LHC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894186" y="2920245"/>
                <a:ext cx="7473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800" b="1" dirty="0">
                    <a:solidFill>
                      <a:srgbClr val="FFFF00"/>
                    </a:solidFill>
                  </a:rPr>
                  <a:t>S</a:t>
                </a:r>
                <a14:m>
                  <m:oMath xmlns:m="http://schemas.openxmlformats.org/officeDocument/2006/math">
                    <m:r>
                      <a:rPr lang="it-IT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it-IT" sz="2800" b="1" dirty="0">
                    <a:solidFill>
                      <a:srgbClr val="FFFF00"/>
                    </a:solidFill>
                  </a:rPr>
                  <a:t>S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186" y="2920245"/>
                <a:ext cx="747320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17213" t="-10465" r="-14754" b="-325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68" y="2627608"/>
            <a:ext cx="612427" cy="6124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248676" y="2253594"/>
                <a:ext cx="20296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FFFF00"/>
                    </a:solidFill>
                  </a:rPr>
                  <a:t>Protons 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450</m:t>
                    </m:r>
                    <m:r>
                      <a:rPr lang="it-IT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676" y="2253594"/>
                <a:ext cx="2029658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2703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000227" y="2800705"/>
                <a:ext cx="193822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it-IT" dirty="0">
                    <a:solidFill>
                      <a:srgbClr val="FFFF00"/>
                    </a:solidFill>
                  </a:rPr>
                  <a:t>Two proton beams</a:t>
                </a:r>
                <a:br>
                  <a:rPr lang="it-IT" dirty="0">
                    <a:solidFill>
                      <a:srgbClr val="FFFF00"/>
                    </a:solidFill>
                  </a:rPr>
                </a:br>
                <a:r>
                  <a:rPr lang="it-IT" dirty="0">
                    <a:solidFill>
                      <a:srgbClr val="FFFF00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7000</m:t>
                    </m:r>
                    <m:r>
                      <a:rPr lang="it-IT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227" y="2800705"/>
                <a:ext cx="1938223" cy="646331"/>
              </a:xfrm>
              <a:prstGeom prst="rect">
                <a:avLst/>
              </a:prstGeom>
              <a:blipFill rotWithShape="0">
                <a:blip r:embed="rId12"/>
                <a:stretch>
                  <a:fillRect l="-1887" t="-4717" r="-283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594497" y="3263481"/>
                <a:ext cx="338137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FFFF00"/>
                    </a:solidFill>
                  </a:rPr>
                  <a:t>secondary pion beam at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190</m:t>
                    </m:r>
                    <m:r>
                      <a:rPr lang="it-IT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dirty="0">
                    <a:solidFill>
                      <a:srgbClr val="FFFF00"/>
                    </a:solidFill>
                  </a:rPr>
                  <a:t>,</a:t>
                </a:r>
                <a:br>
                  <a:rPr lang="it-IT" dirty="0">
                    <a:solidFill>
                      <a:srgbClr val="FFFF00"/>
                    </a:solidFill>
                  </a:rPr>
                </a:br>
                <a:r>
                  <a:rPr lang="it-IT" dirty="0">
                    <a:solidFill>
                      <a:srgbClr val="FFFF00"/>
                    </a:solidFill>
                  </a:rPr>
                  <a:t>Liquid Hydrogen target</a:t>
                </a: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497" y="3263481"/>
                <a:ext cx="3381375" cy="646331"/>
              </a:xfrm>
              <a:prstGeom prst="rect">
                <a:avLst/>
              </a:prstGeom>
              <a:blipFill rotWithShape="0">
                <a:blip r:embed="rId13"/>
                <a:stretch>
                  <a:fillRect l="-1625" t="-4717" r="-542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3209780" y="4016278"/>
            <a:ext cx="2362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Study hadrons made of</a:t>
            </a:r>
            <a:br>
              <a:rPr lang="it-IT" dirty="0">
                <a:solidFill>
                  <a:srgbClr val="FFFF00"/>
                </a:solidFill>
              </a:rPr>
            </a:br>
            <a:r>
              <a:rPr lang="it-IT" dirty="0">
                <a:solidFill>
                  <a:srgbClr val="FFFF00"/>
                </a:solidFill>
              </a:rPr>
              <a:t>light quarks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185479" y="3684870"/>
            <a:ext cx="292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FFFF00"/>
                </a:solidFill>
              </a:rPr>
              <a:t>Study HEP + heavy hadrons</a:t>
            </a:r>
          </a:p>
        </p:txBody>
      </p:sp>
    </p:spTree>
    <p:extLst>
      <p:ext uri="{BB962C8B-B14F-4D97-AF65-F5344CB8AC3E}">
        <p14:creationId xmlns:p14="http://schemas.microsoft.com/office/powerpoint/2010/main" val="9106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3" grpId="0"/>
      <p:bldP spid="33" grpId="1"/>
      <p:bldP spid="38" grpId="0"/>
      <p:bldP spid="38" grpId="1"/>
      <p:bldP spid="38" grpId="2"/>
      <p:bldP spid="41" grpId="0"/>
      <p:bldP spid="41" grpId="1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Prospects for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19"/>
            <a:ext cx="5210725" cy="3614916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dirty="0" err="1"/>
              <a:t>LHCb</a:t>
            </a:r>
            <a:r>
              <a:rPr lang="it-IT" sz="3600" dirty="0"/>
              <a:t> detector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1" y="1604513"/>
            <a:ext cx="903799" cy="619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28EFEED-875F-46B8-B593-BED7229DD290}"/>
                  </a:ext>
                </a:extLst>
              </p:cNvPr>
              <p:cNvSpPr txBox="1"/>
              <p:nvPr/>
            </p:nvSpPr>
            <p:spPr>
              <a:xfrm>
                <a:off x="5243908" y="1376310"/>
                <a:ext cx="3823892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Forward arm </a:t>
                </a:r>
                <a:r>
                  <a:rPr lang="it-IT" dirty="0" err="1"/>
                  <a:t>spectrometer</a:t>
                </a:r>
                <a:r>
                  <a:rPr lang="it-IT" dirty="0"/>
                  <a:t> </a:t>
                </a:r>
                <a:r>
                  <a:rPr lang="it-IT" dirty="0" err="1"/>
                  <a:t>designed</a:t>
                </a:r>
                <a:r>
                  <a:rPr lang="it-IT" dirty="0"/>
                  <a:t> to study bottom and charm </a:t>
                </a:r>
                <a:r>
                  <a:rPr lang="it-IT" dirty="0" err="1"/>
                  <a:t>hadrons</a:t>
                </a:r>
                <a:endParaRPr lang="it-IT" dirty="0"/>
              </a:p>
              <a:p>
                <a:endParaRPr lang="it-IT" dirty="0"/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err="1"/>
                  <a:t>Rapidity</a:t>
                </a:r>
                <a:r>
                  <a:rPr lang="it-IT" dirty="0"/>
                  <a:t> coverage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it-IT" dirty="0"/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err="1"/>
                  <a:t>Excellent</a:t>
                </a:r>
                <a:r>
                  <a:rPr lang="it-IT" dirty="0"/>
                  <a:t> </a:t>
                </a:r>
                <a:r>
                  <a:rPr lang="it-IT" dirty="0" err="1"/>
                  <a:t>particle</a:t>
                </a:r>
                <a:r>
                  <a:rPr lang="it-IT" dirty="0"/>
                  <a:t> </a:t>
                </a:r>
                <a:r>
                  <a:rPr lang="it-IT" dirty="0" err="1"/>
                  <a:t>identification</a:t>
                </a:r>
                <a:r>
                  <a:rPr lang="it-IT" dirty="0"/>
                  <a:t>:</a:t>
                </a:r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err="1"/>
                  <a:t>Muons</a:t>
                </a:r>
                <a:r>
                  <a:rPr lang="it-IT" dirty="0"/>
                  <a:t>: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97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 for 1−3%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misidentification</a:t>
                </a:r>
                <a:endParaRPr lang="it-IT" dirty="0"/>
              </a:p>
              <a:p>
                <a:pPr marL="742950" lvl="1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err="1"/>
                  <a:t>Kaons</a:t>
                </a:r>
                <a:r>
                  <a:rPr lang="it-IT" dirty="0"/>
                  <a:t>: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95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 for 5% </a:t>
                </a:r>
                <a:br>
                  <a:rPr lang="it-IT" dirty="0"/>
                </a:b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misidentification</a:t>
                </a:r>
                <a:endParaRPr lang="it-IT" dirty="0"/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err="1"/>
                  <a:t>Very</a:t>
                </a:r>
                <a:r>
                  <a:rPr lang="it-IT" dirty="0"/>
                  <a:t> good vertex </a:t>
                </a:r>
                <a:r>
                  <a:rPr lang="it-IT" dirty="0" err="1"/>
                  <a:t>resolution</a:t>
                </a:r>
                <a:r>
                  <a:rPr lang="it-IT" dirty="0"/>
                  <a:t>: </a:t>
                </a:r>
                <a:br>
                  <a:rPr lang="it-IT" dirty="0"/>
                </a:b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nor/>
                      </m:rPr>
                      <a:rPr lang="it-IT" b="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it-IT" dirty="0"/>
                  <a:t> IP </a:t>
                </a:r>
                <a:r>
                  <a:rPr lang="it-IT" dirty="0" err="1"/>
                  <a:t>resolution</a:t>
                </a:r>
                <a:endParaRPr lang="it-IT" dirty="0"/>
              </a:p>
              <a:p>
                <a:pPr marL="285750" indent="-28575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resolution</a:t>
                </a:r>
                <a:br>
                  <a:rPr lang="it-IT" dirty="0"/>
                </a:b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lit/>
                      </m:rPr>
                      <a:rPr lang="it-IT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28EFEED-875F-46B8-B593-BED7229DD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908" y="1376310"/>
                <a:ext cx="3823892" cy="3693319"/>
              </a:xfrm>
              <a:prstGeom prst="rect">
                <a:avLst/>
              </a:prstGeom>
              <a:blipFill>
                <a:blip r:embed="rId4"/>
                <a:stretch>
                  <a:fillRect l="-1752" t="-990" b="-3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01852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067573" y="235206"/>
            <a:ext cx="700884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800" dirty="0"/>
              <a:t>The (new) </a:t>
            </a:r>
            <a:r>
              <a:rPr lang="it-IT" sz="4800" dirty="0" err="1"/>
              <a:t>pentaquarks</a:t>
            </a:r>
            <a:endParaRPr lang="it-IT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67" y="2275741"/>
            <a:ext cx="3751661" cy="3815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1716453" y="2860017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453" y="2860017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4082138" y="1296027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138" y="1296027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314268" y="2860017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268" y="2860017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5627700" y="5550231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700" y="555023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696167" y="5746079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167" y="5746079"/>
                <a:ext cx="979714" cy="979714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82258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>
            <a:extLst>
              <a:ext uri="{FF2B5EF4-FFF2-40B4-BE49-F238E27FC236}">
                <a16:creationId xmlns:a16="http://schemas.microsoft.com/office/drawing/2014/main" id="{6572FFD5-7734-F098-5EF7-542729FBFA5F}"/>
              </a:ext>
            </a:extLst>
          </p:cNvPr>
          <p:cNvSpPr/>
          <p:nvPr/>
        </p:nvSpPr>
        <p:spPr>
          <a:xfrm>
            <a:off x="2845721" y="4474625"/>
            <a:ext cx="800542" cy="1950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Preamble</a:t>
            </a:r>
            <a:r>
              <a:rPr lang="it-IT" sz="3600" dirty="0"/>
              <a:t>: the </a:t>
            </a:r>
            <a:r>
              <a:rPr lang="it-IT" sz="3600" dirty="0" err="1"/>
              <a:t>old</a:t>
            </a:r>
            <a:r>
              <a:rPr lang="it-IT" sz="3600" dirty="0"/>
              <a:t> </a:t>
            </a:r>
            <a:r>
              <a:rPr lang="it-IT" sz="3600" dirty="0" err="1"/>
              <a:t>pentaquark</a:t>
            </a:r>
            <a:r>
              <a:rPr lang="it-IT" sz="3600" dirty="0"/>
              <a:t>!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21C96C9-3DDB-41DC-A40E-45AD68B1F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539" y="1196601"/>
            <a:ext cx="4694778" cy="2307090"/>
          </a:xfrm>
          <a:prstGeom prst="rect">
            <a:avLst/>
          </a:prstGeom>
        </p:spPr>
      </p:pic>
      <p:sp>
        <p:nvSpPr>
          <p:cNvPr id="8" name="Rectangle 14">
            <a:extLst>
              <a:ext uri="{FF2B5EF4-FFF2-40B4-BE49-F238E27FC236}">
                <a16:creationId xmlns:a16="http://schemas.microsoft.com/office/drawing/2014/main" id="{6D1B4BD8-2805-4F36-1042-0DE2344BABBD}"/>
              </a:ext>
            </a:extLst>
          </p:cNvPr>
          <p:cNvSpPr/>
          <p:nvPr/>
        </p:nvSpPr>
        <p:spPr>
          <a:xfrm>
            <a:off x="6772822" y="852634"/>
            <a:ext cx="2148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C.G. </a:t>
            </a:r>
            <a:r>
              <a:rPr lang="it-IT" dirty="0" err="1">
                <a:solidFill>
                  <a:srgbClr val="C00000"/>
                </a:solidFill>
              </a:rPr>
              <a:t>Wohl</a:t>
            </a:r>
            <a:r>
              <a:rPr lang="it-IT" dirty="0">
                <a:solidFill>
                  <a:srgbClr val="C00000"/>
                </a:solidFill>
              </a:rPr>
              <a:t>, PDG 2008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949A3138-6FD3-9680-77EF-7DDEE7C6F8DD}"/>
              </a:ext>
            </a:extLst>
          </p:cNvPr>
          <p:cNvGrpSpPr/>
          <p:nvPr/>
        </p:nvGrpSpPr>
        <p:grpSpPr>
          <a:xfrm>
            <a:off x="70428" y="1010711"/>
            <a:ext cx="3575835" cy="3517927"/>
            <a:chOff x="146649" y="1744728"/>
            <a:chExt cx="3575835" cy="351792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89B78927-1DF8-D536-34B7-44BFA484D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649" y="1744728"/>
              <a:ext cx="3575835" cy="3517927"/>
            </a:xfrm>
            <a:prstGeom prst="rect">
              <a:avLst/>
            </a:prstGeom>
          </p:spPr>
        </p:pic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9D771CE6-6637-9A6D-831D-2768CB42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8945" y="1939435"/>
              <a:ext cx="1098804" cy="588120"/>
            </a:xfrm>
            <a:prstGeom prst="rect">
              <a:avLst/>
            </a:prstGeom>
          </p:spPr>
        </p:pic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B20A948C-69BE-BF76-146B-BB192EF27D51}"/>
                </a:ext>
              </a:extLst>
            </p:cNvPr>
            <p:cNvSpPr/>
            <p:nvPr/>
          </p:nvSpPr>
          <p:spPr>
            <a:xfrm>
              <a:off x="2244735" y="2519228"/>
              <a:ext cx="11785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it-IT" dirty="0">
                  <a:solidFill>
                    <a:srgbClr val="C00000"/>
                  </a:solidFill>
                </a:rPr>
                <a:t>2003, 5.8</a:t>
              </a:r>
              <a:r>
                <a:rPr lang="el-GR" dirty="0">
                  <a:solidFill>
                    <a:srgbClr val="C00000"/>
                  </a:solidFill>
                </a:rPr>
                <a:t>σ</a:t>
              </a:r>
              <a:endParaRPr lang="it-IT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C74D21AD-B547-2475-E61E-EBE4C5A36F08}"/>
              </a:ext>
            </a:extLst>
          </p:cNvPr>
          <p:cNvGrpSpPr/>
          <p:nvPr/>
        </p:nvGrpSpPr>
        <p:grpSpPr>
          <a:xfrm>
            <a:off x="190012" y="1072450"/>
            <a:ext cx="3336665" cy="3456188"/>
            <a:chOff x="3722484" y="1806468"/>
            <a:chExt cx="3336665" cy="3456188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2988C0E9-6384-DEFE-2FA2-D4EF9AF37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2484" y="1806468"/>
              <a:ext cx="3336665" cy="3456188"/>
            </a:xfrm>
            <a:prstGeom prst="rect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D547C524-3066-F6A9-E315-D7F55F6E1BA2}"/>
                </a:ext>
              </a:extLst>
            </p:cNvPr>
            <p:cNvSpPr/>
            <p:nvPr/>
          </p:nvSpPr>
          <p:spPr>
            <a:xfrm>
              <a:off x="5545561" y="2138869"/>
              <a:ext cx="1183044" cy="10787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6B551908-AE86-A546-DE04-FA330A95A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888" y="2213949"/>
              <a:ext cx="1098804" cy="588120"/>
            </a:xfrm>
            <a:prstGeom prst="rect">
              <a:avLst/>
            </a:prstGeom>
          </p:spPr>
        </p:pic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02E2BC05-3FBF-C919-28B5-B5D0D4F4A030}"/>
                </a:ext>
              </a:extLst>
            </p:cNvPr>
            <p:cNvSpPr/>
            <p:nvPr/>
          </p:nvSpPr>
          <p:spPr>
            <a:xfrm>
              <a:off x="5669888" y="2719814"/>
              <a:ext cx="11785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it-IT" dirty="0">
                  <a:solidFill>
                    <a:srgbClr val="C00000"/>
                  </a:solidFill>
                </a:rPr>
                <a:t>2005, 0.0</a:t>
              </a:r>
              <a:r>
                <a:rPr lang="el-GR" dirty="0">
                  <a:solidFill>
                    <a:srgbClr val="C00000"/>
                  </a:solidFill>
                </a:rPr>
                <a:t>σ</a:t>
              </a:r>
              <a:endParaRPr lang="it-IT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BAF54610-B325-1730-EEE3-9745F8A58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936" y="3500178"/>
            <a:ext cx="3847381" cy="288722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DF548D8A-F463-0D8E-78DB-DFFF0FC7E97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03" t="19254" r="7765"/>
          <a:stretch/>
        </p:blipFill>
        <p:spPr>
          <a:xfrm>
            <a:off x="70428" y="4528638"/>
            <a:ext cx="3072491" cy="1896218"/>
          </a:xfrm>
          <a:prstGeom prst="rect">
            <a:avLst/>
          </a:prstGeom>
        </p:spPr>
      </p:pic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00DB1ED4-30D4-973C-4BA7-9389E2E09E2E}"/>
              </a:ext>
            </a:extLst>
          </p:cNvPr>
          <p:cNvSpPr/>
          <p:nvPr/>
        </p:nvSpPr>
        <p:spPr>
          <a:xfrm>
            <a:off x="1673525" y="5443268"/>
            <a:ext cx="1466490" cy="974785"/>
          </a:xfrm>
          <a:custGeom>
            <a:avLst/>
            <a:gdLst>
              <a:gd name="connsiteX0" fmla="*/ 0 w 1466490"/>
              <a:gd name="connsiteY0" fmla="*/ 353683 h 974785"/>
              <a:gd name="connsiteX1" fmla="*/ 8626 w 1466490"/>
              <a:gd name="connsiteY1" fmla="*/ 948906 h 974785"/>
              <a:gd name="connsiteX2" fmla="*/ 1466490 w 1466490"/>
              <a:gd name="connsiteY2" fmla="*/ 974785 h 974785"/>
              <a:gd name="connsiteX3" fmla="*/ 1431984 w 1466490"/>
              <a:gd name="connsiteY3" fmla="*/ 0 h 974785"/>
              <a:gd name="connsiteX4" fmla="*/ 0 w 1466490"/>
              <a:gd name="connsiteY4" fmla="*/ 353683 h 97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490" h="974785">
                <a:moveTo>
                  <a:pt x="0" y="353683"/>
                </a:moveTo>
                <a:lnTo>
                  <a:pt x="8626" y="948906"/>
                </a:lnTo>
                <a:lnTo>
                  <a:pt x="1466490" y="974785"/>
                </a:lnTo>
                <a:lnTo>
                  <a:pt x="1431984" y="0"/>
                </a:lnTo>
                <a:lnTo>
                  <a:pt x="0" y="3536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A5FEB7D7-BA4C-F809-9165-3FA1E5C3B5F4}"/>
                  </a:ext>
                </a:extLst>
              </p:cNvPr>
              <p:cNvSpPr txBox="1"/>
              <p:nvPr/>
            </p:nvSpPr>
            <p:spPr>
              <a:xfrm>
                <a:off x="2733049" y="4474625"/>
                <a:ext cx="836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𝑢𝑑𝑑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A5FEB7D7-BA4C-F809-9165-3FA1E5C3B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3049" y="4474625"/>
                <a:ext cx="836383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5D19AFD0-7FB3-04F1-D399-D86A2E7101F8}"/>
                  </a:ext>
                </a:extLst>
              </p:cNvPr>
              <p:cNvSpPr txBox="1"/>
              <p:nvPr/>
            </p:nvSpPr>
            <p:spPr>
              <a:xfrm>
                <a:off x="2845721" y="4943791"/>
                <a:ext cx="680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𝑢</m:t>
                      </m:r>
                      <m:acc>
                        <m:accPr>
                          <m:chr m:val="̅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5D19AFD0-7FB3-04F1-D399-D86A2E710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721" y="4943791"/>
                <a:ext cx="680956" cy="369332"/>
              </a:xfrm>
              <a:prstGeom prst="rect">
                <a:avLst/>
              </a:prstGeom>
              <a:blipFill>
                <a:blip r:embed="rId10"/>
                <a:stretch>
                  <a:fillRect r="-21429" b="-114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E4D05B1C-22F1-B84C-D5A8-61CF6FBD2276}"/>
                  </a:ext>
                </a:extLst>
              </p:cNvPr>
              <p:cNvSpPr txBox="1"/>
              <p:nvPr/>
            </p:nvSpPr>
            <p:spPr>
              <a:xfrm>
                <a:off x="1887282" y="5450819"/>
                <a:ext cx="6809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𝑠</m:t>
                      </m:r>
                      <m:acc>
                        <m:accPr>
                          <m:chr m:val="̅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E4D05B1C-22F1-B84C-D5A8-61CF6FBD2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82" y="5450819"/>
                <a:ext cx="680956" cy="369332"/>
              </a:xfrm>
              <a:prstGeom prst="rect">
                <a:avLst/>
              </a:prstGeom>
              <a:blipFill>
                <a:blip r:embed="rId11"/>
                <a:stretch>
                  <a:fillRect r="-17117"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70200740-2626-FF83-7BA8-BCD6DBE4F72F}"/>
                  </a:ext>
                </a:extLst>
              </p:cNvPr>
              <p:cNvSpPr txBox="1"/>
              <p:nvPr/>
            </p:nvSpPr>
            <p:spPr>
              <a:xfrm>
                <a:off x="1266039" y="5991336"/>
                <a:ext cx="836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𝑢𝑢𝑑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70200740-2626-FF83-7BA8-BCD6DBE4F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039" y="5991336"/>
                <a:ext cx="836383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063E6036-665E-ACC6-8018-C2A675301D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623" y="1005661"/>
            <a:ext cx="8268817" cy="58131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742D1F-C30A-3515-7CC7-43B325E91763}"/>
              </a:ext>
            </a:extLst>
          </p:cNvPr>
          <p:cNvSpPr txBox="1"/>
          <p:nvPr/>
        </p:nvSpPr>
        <p:spPr>
          <a:xfrm>
            <a:off x="656492" y="1479931"/>
            <a:ext cx="80121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0" dirty="0">
                <a:solidFill>
                  <a:schemeClr val="bg1"/>
                </a:solidFill>
                <a:effectLst/>
                <a:latin typeface="Old English Text MT" panose="03040902040508030806" pitchFamily="66" charset="0"/>
              </a:rPr>
              <a:t>…and in time, the </a:t>
            </a:r>
            <a:r>
              <a:rPr lang="en-US" sz="3000" b="1" i="0" dirty="0" err="1">
                <a:solidFill>
                  <a:schemeClr val="bg1"/>
                </a:solidFill>
                <a:effectLst/>
                <a:latin typeface="Old English Text MT" panose="03040902040508030806" pitchFamily="66" charset="0"/>
              </a:rPr>
              <a:t>marvellous</a:t>
            </a:r>
            <a:r>
              <a:rPr lang="en-US" sz="3000" b="1" i="0" dirty="0">
                <a:solidFill>
                  <a:schemeClr val="bg1"/>
                </a:solidFill>
                <a:effectLst/>
                <a:latin typeface="Old English Text MT" panose="03040902040508030806" pitchFamily="66" charset="0"/>
              </a:rPr>
              <a:t> sword was forgotten.</a:t>
            </a:r>
            <a:endParaRPr lang="it-IT" sz="3000" dirty="0">
              <a:solidFill>
                <a:schemeClr val="bg1"/>
              </a:solidFill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21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heavy </a:t>
            </a:r>
            <a:r>
              <a:rPr lang="it-IT" sz="3600" dirty="0" err="1"/>
              <a:t>quarkonia</a:t>
            </a:r>
            <a:endParaRPr lang="it-IT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9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06926" y="1380156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2003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 err="1">
                    <a:solidFill>
                      <a:srgbClr val="FF0000"/>
                    </a:solidFill>
                  </a:rPr>
                  <a:t>Very</a:t>
                </a:r>
                <a:r>
                  <a:rPr lang="it-IT" dirty="0">
                    <a:solidFill>
                      <a:srgbClr val="FF0000"/>
                    </a:solidFill>
                  </a:rPr>
                  <a:t>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</a:t>
                </a:r>
                <a:r>
                  <a:rPr lang="it-IT" dirty="0" err="1">
                    <a:solidFill>
                      <a:schemeClr val="tx1"/>
                    </a:solidFill>
                  </a:rPr>
                  <a:t>compatible</a:t>
                </a:r>
                <a:r>
                  <a:rPr lang="it-IT" dirty="0">
                    <a:solidFill>
                      <a:schemeClr val="tx1"/>
                    </a:solidFill>
                  </a:rPr>
                  <a:t> with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calculations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06926" y="1380156"/>
                <a:ext cx="4037074" cy="4424979"/>
              </a:xfrm>
              <a:blipFill>
                <a:blip r:embed="rId5"/>
                <a:stretch>
                  <a:fillRect l="-2115" t="-42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512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Lots</a:t>
            </a:r>
            <a:r>
              <a:rPr lang="it-IT" sz="3600" dirty="0"/>
              <a:t> of XYZ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PPNP 127, 103981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e 1">
            <a:extLst>
              <a:ext uri="{FF2B5EF4-FFF2-40B4-BE49-F238E27FC236}">
                <a16:creationId xmlns:a16="http://schemas.microsoft.com/office/drawing/2014/main" id="{8FE295CC-8655-E7C5-7375-B94983D5A8EF}"/>
              </a:ext>
            </a:extLst>
          </p:cNvPr>
          <p:cNvSpPr/>
          <p:nvPr/>
        </p:nvSpPr>
        <p:spPr>
          <a:xfrm>
            <a:off x="6650183" y="1922585"/>
            <a:ext cx="1942832" cy="11957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Asymptotic freedom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" y="2299519"/>
            <a:ext cx="3692117" cy="3916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70363" y="2606635"/>
                <a:ext cx="3684214" cy="668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At high energies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363" y="2606635"/>
                <a:ext cx="3684214" cy="668388"/>
              </a:xfrm>
              <a:prstGeom prst="rect">
                <a:avLst/>
              </a:prstGeom>
              <a:blipFill rotWithShape="0">
                <a:blip r:embed="rId4"/>
                <a:stretch>
                  <a:fillRect l="-4470" t="-12844" b="-229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7886" r="7524" b="3725"/>
          <a:stretch/>
        </p:blipFill>
        <p:spPr>
          <a:xfrm>
            <a:off x="4776853" y="3653816"/>
            <a:ext cx="3909947" cy="3020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it-IT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56" y="2595437"/>
            <a:ext cx="679586" cy="67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802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LHCb</a:t>
            </a:r>
            <a:r>
              <a:rPr lang="it-IT" sz="3600" dirty="0"/>
              <a:t>, 2015!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7143996-0633-F9AB-0AC7-97FC72B91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0" y="2506305"/>
            <a:ext cx="8204513" cy="33503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26ACF0-DB0B-ADE9-6DD0-FC143B3EA3E9}"/>
                  </a:ext>
                </a:extLst>
              </p:cNvPr>
              <p:cNvSpPr txBox="1"/>
              <p:nvPr/>
            </p:nvSpPr>
            <p:spPr>
              <a:xfrm>
                <a:off x="1060257" y="1416897"/>
                <a:ext cx="6746649" cy="847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A </a:t>
                </a:r>
                <a:r>
                  <a:rPr lang="it-IT" sz="2400" dirty="0" err="1"/>
                  <a:t>decay</a:t>
                </a:r>
                <a:r>
                  <a:rPr lang="it-IT" sz="2400" dirty="0"/>
                  <a:t> mode of a bottom </a:t>
                </a:r>
                <a:r>
                  <a:rPr lang="it-IT" sz="2400" dirty="0" err="1"/>
                  <a:t>baryon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was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studied</a:t>
                </a:r>
                <a:endParaRPr lang="it-IT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26ACF0-DB0B-ADE9-6DD0-FC143B3EA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57" y="1416897"/>
                <a:ext cx="6746649" cy="847924"/>
              </a:xfrm>
              <a:prstGeom prst="rect">
                <a:avLst/>
              </a:prstGeom>
              <a:blipFill>
                <a:blip r:embed="rId4"/>
                <a:stretch>
                  <a:fillRect l="-1445" t="-5714" b="-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5EE074E-AD9C-7329-5C08-15802FE254A1}"/>
              </a:ext>
            </a:extLst>
          </p:cNvPr>
          <p:cNvSpPr txBox="1"/>
          <p:nvPr/>
        </p:nvSpPr>
        <p:spPr>
          <a:xfrm>
            <a:off x="7015710" y="667968"/>
            <a:ext cx="210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LHCb</a:t>
            </a:r>
            <a:r>
              <a:rPr lang="it-IT" dirty="0">
                <a:solidFill>
                  <a:srgbClr val="C00000"/>
                </a:solidFill>
              </a:rPr>
              <a:t>, 1507.03414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393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0FF2CC2-ECFA-E0FF-E9D4-6D9593DCE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1" y="1074069"/>
            <a:ext cx="7936302" cy="5469161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LHCb</a:t>
            </a:r>
            <a:r>
              <a:rPr lang="it-IT" sz="3600" dirty="0"/>
              <a:t>, 2015!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C250993-24E6-E1E1-556D-6300D6F865B0}"/>
              </a:ext>
            </a:extLst>
          </p:cNvPr>
          <p:cNvSpPr/>
          <p:nvPr/>
        </p:nvSpPr>
        <p:spPr>
          <a:xfrm>
            <a:off x="1199071" y="2898475"/>
            <a:ext cx="6763109" cy="465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1AE84FE1-761A-DA77-89E8-FC7B36D0838F}"/>
              </a:ext>
            </a:extLst>
          </p:cNvPr>
          <p:cNvSpPr/>
          <p:nvPr/>
        </p:nvSpPr>
        <p:spPr>
          <a:xfrm>
            <a:off x="4823460" y="3364302"/>
            <a:ext cx="3772763" cy="3178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6DE2430C-31A2-EF04-ADD5-3961FC15E863}"/>
              </a:ext>
            </a:extLst>
          </p:cNvPr>
          <p:cNvSpPr/>
          <p:nvPr/>
        </p:nvSpPr>
        <p:spPr>
          <a:xfrm>
            <a:off x="4788583" y="1049482"/>
            <a:ext cx="3772763" cy="3178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19772B5-2218-C798-B8D9-F3BC34ACD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706" y="4215912"/>
            <a:ext cx="3701833" cy="164525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94C90D6-0896-5F28-8931-168523D81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70" y="3650954"/>
            <a:ext cx="3899630" cy="2764592"/>
          </a:xfrm>
          <a:prstGeom prst="rect">
            <a:avLst/>
          </a:prstGeom>
        </p:spPr>
      </p:pic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ABC8CF6C-F4CE-72A6-FC89-4231F101905C}"/>
              </a:ext>
            </a:extLst>
          </p:cNvPr>
          <p:cNvSpPr/>
          <p:nvPr/>
        </p:nvSpPr>
        <p:spPr>
          <a:xfrm>
            <a:off x="2976007" y="1910142"/>
            <a:ext cx="653544" cy="288906"/>
          </a:xfrm>
          <a:custGeom>
            <a:avLst/>
            <a:gdLst>
              <a:gd name="connsiteX0" fmla="*/ 0 w 605860"/>
              <a:gd name="connsiteY0" fmla="*/ 70123 h 283296"/>
              <a:gd name="connsiteX1" fmla="*/ 165489 w 605860"/>
              <a:gd name="connsiteY1" fmla="*/ 0 h 283296"/>
              <a:gd name="connsiteX2" fmla="*/ 605860 w 605860"/>
              <a:gd name="connsiteY2" fmla="*/ 137441 h 283296"/>
              <a:gd name="connsiteX3" fmla="*/ 527322 w 605860"/>
              <a:gd name="connsiteY3" fmla="*/ 283296 h 283296"/>
              <a:gd name="connsiteX4" fmla="*/ 0 w 605860"/>
              <a:gd name="connsiteY4" fmla="*/ 70123 h 283296"/>
              <a:gd name="connsiteX0" fmla="*/ 0 w 605860"/>
              <a:gd name="connsiteY0" fmla="*/ 75733 h 288906"/>
              <a:gd name="connsiteX1" fmla="*/ 86952 w 605860"/>
              <a:gd name="connsiteY1" fmla="*/ 0 h 288906"/>
              <a:gd name="connsiteX2" fmla="*/ 605860 w 605860"/>
              <a:gd name="connsiteY2" fmla="*/ 143051 h 288906"/>
              <a:gd name="connsiteX3" fmla="*/ 527322 w 605860"/>
              <a:gd name="connsiteY3" fmla="*/ 288906 h 288906"/>
              <a:gd name="connsiteX4" fmla="*/ 0 w 605860"/>
              <a:gd name="connsiteY4" fmla="*/ 75733 h 288906"/>
              <a:gd name="connsiteX0" fmla="*/ 0 w 653544"/>
              <a:gd name="connsiteY0" fmla="*/ 64513 h 288906"/>
              <a:gd name="connsiteX1" fmla="*/ 134636 w 653544"/>
              <a:gd name="connsiteY1" fmla="*/ 0 h 288906"/>
              <a:gd name="connsiteX2" fmla="*/ 653544 w 653544"/>
              <a:gd name="connsiteY2" fmla="*/ 143051 h 288906"/>
              <a:gd name="connsiteX3" fmla="*/ 575006 w 653544"/>
              <a:gd name="connsiteY3" fmla="*/ 288906 h 288906"/>
              <a:gd name="connsiteX4" fmla="*/ 0 w 653544"/>
              <a:gd name="connsiteY4" fmla="*/ 64513 h 28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544" h="288906">
                <a:moveTo>
                  <a:pt x="0" y="64513"/>
                </a:moveTo>
                <a:lnTo>
                  <a:pt x="134636" y="0"/>
                </a:lnTo>
                <a:lnTo>
                  <a:pt x="653544" y="143051"/>
                </a:lnTo>
                <a:lnTo>
                  <a:pt x="575006" y="288906"/>
                </a:lnTo>
                <a:lnTo>
                  <a:pt x="0" y="64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5E4A9664-D81F-0C98-4C42-FBBCAA42E7C0}"/>
              </a:ext>
            </a:extLst>
          </p:cNvPr>
          <p:cNvCxnSpPr>
            <a:cxnSpLocks/>
          </p:cNvCxnSpPr>
          <p:nvPr/>
        </p:nvCxnSpPr>
        <p:spPr>
          <a:xfrm>
            <a:off x="3026495" y="1932582"/>
            <a:ext cx="593720" cy="0"/>
          </a:xfrm>
          <a:prstGeom prst="line">
            <a:avLst/>
          </a:prstGeom>
          <a:ln w="38100">
            <a:solidFill>
              <a:srgbClr val="0071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724E5F5C-5D47-9F7D-61ED-D2A61D83EB28}"/>
              </a:ext>
            </a:extLst>
          </p:cNvPr>
          <p:cNvGrpSpPr/>
          <p:nvPr/>
        </p:nvGrpSpPr>
        <p:grpSpPr>
          <a:xfrm>
            <a:off x="3323355" y="1767849"/>
            <a:ext cx="1161332" cy="1130626"/>
            <a:chOff x="3323355" y="1767849"/>
            <a:chExt cx="1161332" cy="11306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4C6386A1-718B-F95E-69CC-554CC83D5407}"/>
                    </a:ext>
                  </a:extLst>
                </p:cNvPr>
                <p:cNvSpPr txBox="1"/>
                <p:nvPr/>
              </p:nvSpPr>
              <p:spPr>
                <a:xfrm>
                  <a:off x="3941781" y="1788475"/>
                  <a:ext cx="54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it-IT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4C6386A1-718B-F95E-69CC-554CC83D54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1781" y="1788475"/>
                  <a:ext cx="54290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FCE181FA-77D5-8634-25F9-BCFF4BBB152A}"/>
                </a:ext>
              </a:extLst>
            </p:cNvPr>
            <p:cNvGrpSpPr/>
            <p:nvPr/>
          </p:nvGrpSpPr>
          <p:grpSpPr>
            <a:xfrm>
              <a:off x="3323355" y="1767849"/>
              <a:ext cx="1015732" cy="1130626"/>
              <a:chOff x="3323355" y="1767849"/>
              <a:chExt cx="1015732" cy="1130626"/>
            </a:xfrm>
          </p:grpSpPr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09FCF410-5D02-677B-ED09-C81F545C1377}"/>
                  </a:ext>
                </a:extLst>
              </p:cNvPr>
              <p:cNvSpPr/>
              <p:nvPr/>
            </p:nvSpPr>
            <p:spPr>
              <a:xfrm>
                <a:off x="3538169" y="2015470"/>
                <a:ext cx="800918" cy="8830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D43D8CDB-2A50-E661-A403-A8BB10D2FA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879" t="12356" r="39271" b="16287"/>
              <a:stretch/>
            </p:blipFill>
            <p:spPr>
              <a:xfrm>
                <a:off x="3558816" y="2081668"/>
                <a:ext cx="161675" cy="24157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CasellaDiTesto 37">
                    <a:extLst>
                      <a:ext uri="{FF2B5EF4-FFF2-40B4-BE49-F238E27FC236}">
                        <a16:creationId xmlns:a16="http://schemas.microsoft.com/office/drawing/2014/main" id="{7194B0D1-D411-2542-A5C7-3561E668DF99}"/>
                      </a:ext>
                    </a:extLst>
                  </p:cNvPr>
                  <p:cNvSpPr txBox="1"/>
                  <p:nvPr/>
                </p:nvSpPr>
                <p:spPr>
                  <a:xfrm>
                    <a:off x="3538169" y="1767849"/>
                    <a:ext cx="30168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 xmlns="">
              <p:sp>
                <p:nvSpPr>
                  <p:cNvPr id="38" name="CasellaDiTesto 37">
                    <a:extLst>
                      <a:ext uri="{FF2B5EF4-FFF2-40B4-BE49-F238E27FC236}">
                        <a16:creationId xmlns:a16="http://schemas.microsoft.com/office/drawing/2014/main" id="{7194B0D1-D411-2542-A5C7-3561E668DF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8169" y="1767849"/>
                    <a:ext cx="301686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CasellaDiTesto 38">
                    <a:extLst>
                      <a:ext uri="{FF2B5EF4-FFF2-40B4-BE49-F238E27FC236}">
                        <a16:creationId xmlns:a16="http://schemas.microsoft.com/office/drawing/2014/main" id="{22586482-F4F1-8617-ED0B-65F928DE47ED}"/>
                      </a:ext>
                    </a:extLst>
                  </p:cNvPr>
                  <p:cNvSpPr txBox="1"/>
                  <p:nvPr/>
                </p:nvSpPr>
                <p:spPr>
                  <a:xfrm>
                    <a:off x="3488685" y="2218086"/>
                    <a:ext cx="32412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 xmlns="">
              <p:sp>
                <p:nvSpPr>
                  <p:cNvPr id="39" name="CasellaDiTesto 38">
                    <a:extLst>
                      <a:ext uri="{FF2B5EF4-FFF2-40B4-BE49-F238E27FC236}">
                        <a16:creationId xmlns:a16="http://schemas.microsoft.com/office/drawing/2014/main" id="{22586482-F4F1-8617-ED0B-65F928DE47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88685" y="2218086"/>
                    <a:ext cx="324128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CasellaDiTesto 40">
                    <a:extLst>
                      <a:ext uri="{FF2B5EF4-FFF2-40B4-BE49-F238E27FC236}">
                        <a16:creationId xmlns:a16="http://schemas.microsoft.com/office/drawing/2014/main" id="{1AE87C8A-A98A-55D1-80D1-CF2A510C3780}"/>
                      </a:ext>
                    </a:extLst>
                  </p:cNvPr>
                  <p:cNvSpPr txBox="1"/>
                  <p:nvPr/>
                </p:nvSpPr>
                <p:spPr>
                  <a:xfrm>
                    <a:off x="3505379" y="2454280"/>
                    <a:ext cx="32412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 xmlns="">
              <p:sp>
                <p:nvSpPr>
                  <p:cNvPr id="41" name="CasellaDiTesto 40">
                    <a:extLst>
                      <a:ext uri="{FF2B5EF4-FFF2-40B4-BE49-F238E27FC236}">
                        <a16:creationId xmlns:a16="http://schemas.microsoft.com/office/drawing/2014/main" id="{1AE87C8A-A98A-55D1-80D1-CF2A510C37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05379" y="2454280"/>
                    <a:ext cx="324128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Parentesi graffa chiusa 41">
                <a:extLst>
                  <a:ext uri="{FF2B5EF4-FFF2-40B4-BE49-F238E27FC236}">
                    <a16:creationId xmlns:a16="http://schemas.microsoft.com/office/drawing/2014/main" id="{B0B57CB2-F90B-E1FA-588A-D57D904CCBCB}"/>
                  </a:ext>
                </a:extLst>
              </p:cNvPr>
              <p:cNvSpPr/>
              <p:nvPr/>
            </p:nvSpPr>
            <p:spPr>
              <a:xfrm>
                <a:off x="3887880" y="1837426"/>
                <a:ext cx="106270" cy="307777"/>
              </a:xfrm>
              <a:prstGeom prst="righ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Parentesi graffa chiusa 42">
                <a:extLst>
                  <a:ext uri="{FF2B5EF4-FFF2-40B4-BE49-F238E27FC236}">
                    <a16:creationId xmlns:a16="http://schemas.microsoft.com/office/drawing/2014/main" id="{E1132308-2BEB-9098-8266-AD0C8F43CBDA}"/>
                  </a:ext>
                </a:extLst>
              </p:cNvPr>
              <p:cNvSpPr/>
              <p:nvPr/>
            </p:nvSpPr>
            <p:spPr>
              <a:xfrm>
                <a:off x="3903753" y="2290049"/>
                <a:ext cx="106270" cy="425863"/>
              </a:xfrm>
              <a:prstGeom prst="righ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CasellaDiTesto 43">
                    <a:extLst>
                      <a:ext uri="{FF2B5EF4-FFF2-40B4-BE49-F238E27FC236}">
                        <a16:creationId xmlns:a16="http://schemas.microsoft.com/office/drawing/2014/main" id="{87AAE83A-A8F6-B73D-DAC1-B38B186F3196}"/>
                      </a:ext>
                    </a:extLst>
                  </p:cNvPr>
                  <p:cNvSpPr txBox="1"/>
                  <p:nvPr/>
                </p:nvSpPr>
                <p:spPr>
                  <a:xfrm>
                    <a:off x="3973281" y="2291945"/>
                    <a:ext cx="36580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44" name="CasellaDiTesto 43">
                    <a:extLst>
                      <a:ext uri="{FF2B5EF4-FFF2-40B4-BE49-F238E27FC236}">
                        <a16:creationId xmlns:a16="http://schemas.microsoft.com/office/drawing/2014/main" id="{87AAE83A-A8F6-B73D-DAC1-B38B186F31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73281" y="2291945"/>
                    <a:ext cx="365806" cy="369332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4918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CasellaDiTesto 16">
                    <a:extLst>
                      <a:ext uri="{FF2B5EF4-FFF2-40B4-BE49-F238E27FC236}">
                        <a16:creationId xmlns:a16="http://schemas.microsoft.com/office/drawing/2014/main" id="{D26347CD-A778-4834-EA75-3B90B1410320}"/>
                      </a:ext>
                    </a:extLst>
                  </p:cNvPr>
                  <p:cNvSpPr txBox="1"/>
                  <p:nvPr/>
                </p:nvSpPr>
                <p:spPr>
                  <a:xfrm>
                    <a:off x="3607697" y="2123156"/>
                    <a:ext cx="32412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it-IT" sz="14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 xmlns="">
              <p:sp>
                <p:nvSpPr>
                  <p:cNvPr id="17" name="CasellaDiTesto 16">
                    <a:extLst>
                      <a:ext uri="{FF2B5EF4-FFF2-40B4-BE49-F238E27FC236}">
                        <a16:creationId xmlns:a16="http://schemas.microsoft.com/office/drawing/2014/main" id="{D26347CD-A778-4834-EA75-3B90B14103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7697" y="2123156"/>
                    <a:ext cx="324128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CasellaDiTesto 17">
                    <a:extLst>
                      <a:ext uri="{FF2B5EF4-FFF2-40B4-BE49-F238E27FC236}">
                        <a16:creationId xmlns:a16="http://schemas.microsoft.com/office/drawing/2014/main" id="{7B5CDB5D-86FA-232A-4294-4F6AD1AF1279}"/>
                      </a:ext>
                    </a:extLst>
                  </p:cNvPr>
                  <p:cNvSpPr txBox="1"/>
                  <p:nvPr/>
                </p:nvSpPr>
                <p:spPr>
                  <a:xfrm>
                    <a:off x="3604588" y="1930058"/>
                    <a:ext cx="33188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it-IT" sz="1400" b="0" i="0" smtClean="0">
                                  <a:latin typeface="Cambria Math" panose="02040503050406030204" pitchFamily="18" charset="0"/>
                                </a:rPr>
                                <m:t>u</m:t>
                              </m:r>
                            </m:e>
                          </m:acc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 xmlns="">
              <p:sp>
                <p:nvSpPr>
                  <p:cNvPr id="18" name="CasellaDiTesto 17">
                    <a:extLst>
                      <a:ext uri="{FF2B5EF4-FFF2-40B4-BE49-F238E27FC236}">
                        <a16:creationId xmlns:a16="http://schemas.microsoft.com/office/drawing/2014/main" id="{7B5CDB5D-86FA-232A-4294-4F6AD1AF12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4588" y="1930058"/>
                    <a:ext cx="331886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Connettore diritto 20">
                <a:extLst>
                  <a:ext uri="{FF2B5EF4-FFF2-40B4-BE49-F238E27FC236}">
                    <a16:creationId xmlns:a16="http://schemas.microsoft.com/office/drawing/2014/main" id="{652C0782-D99E-255A-A2D3-2CDD1A1F07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23355" y="1932863"/>
                <a:ext cx="43944" cy="0"/>
              </a:xfrm>
              <a:prstGeom prst="line">
                <a:avLst/>
              </a:prstGeom>
              <a:ln w="38100">
                <a:solidFill>
                  <a:srgbClr val="0071BC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9835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7" y="1683493"/>
            <a:ext cx="4362557" cy="3511423"/>
          </a:xfrm>
          <a:prstGeom prst="rect">
            <a:avLst/>
          </a:prstGeom>
        </p:spPr>
      </p:pic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From data to the spectrum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34" y="1815026"/>
            <a:ext cx="446599" cy="305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9"/>
          <a:stretch/>
        </p:blipFill>
        <p:spPr>
          <a:xfrm>
            <a:off x="4741504" y="1683493"/>
            <a:ext cx="4073563" cy="34910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201" y="1897274"/>
            <a:ext cx="446599" cy="305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73950" y="2120946"/>
            <a:ext cx="383193" cy="384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/>
          <p:cNvSpPr/>
          <p:nvPr/>
        </p:nvSpPr>
        <p:spPr>
          <a:xfrm>
            <a:off x="7579882" y="2042558"/>
            <a:ext cx="532052" cy="384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E28D5CD-B3F4-FCD4-6339-0B9AF319F964}"/>
              </a:ext>
            </a:extLst>
          </p:cNvPr>
          <p:cNvSpPr txBox="1"/>
          <p:nvPr/>
        </p:nvSpPr>
        <p:spPr>
          <a:xfrm>
            <a:off x="207887" y="5208406"/>
            <a:ext cx="911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6D </a:t>
            </a:r>
            <a:r>
              <a:rPr lang="it-IT" sz="2000" dirty="0" err="1"/>
              <a:t>multidimensional</a:t>
            </a:r>
            <a:r>
              <a:rPr lang="it-IT" sz="2000" dirty="0"/>
              <a:t> </a:t>
            </a:r>
            <a:r>
              <a:rPr lang="it-IT" sz="2000" dirty="0" err="1"/>
              <a:t>fit</a:t>
            </a:r>
            <a:r>
              <a:rPr lang="it-IT" sz="2000" dirty="0"/>
              <a:t> (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angles</a:t>
            </a:r>
            <a:r>
              <a:rPr lang="it-IT" sz="2000" dirty="0"/>
              <a:t> </a:t>
            </a:r>
            <a:r>
              <a:rPr lang="it-IT" sz="2000" dirty="0" err="1"/>
              <a:t>included</a:t>
            </a:r>
            <a:r>
              <a:rPr lang="it-IT" sz="2000" dirty="0"/>
              <a:t>)</a:t>
            </a:r>
            <a:br>
              <a:rPr lang="it-IT" sz="2000" dirty="0"/>
            </a:br>
            <a:r>
              <a:rPr lang="it-IT" sz="2000" dirty="0" err="1"/>
              <a:t>Each</a:t>
            </a:r>
            <a:r>
              <a:rPr lang="it-IT" sz="2000" dirty="0"/>
              <a:t> </a:t>
            </a:r>
            <a:r>
              <a:rPr lang="it-IT" sz="2000" dirty="0" err="1"/>
              <a:t>resonance</a:t>
            </a:r>
            <a:r>
              <a:rPr lang="it-IT" sz="2000" dirty="0"/>
              <a:t> </a:t>
            </a:r>
            <a:r>
              <a:rPr lang="it-IT" sz="2000" dirty="0" err="1"/>
              <a:t>parametrized</a:t>
            </a:r>
            <a:r>
              <a:rPr lang="it-IT" sz="2000" dirty="0"/>
              <a:t> with a </a:t>
            </a:r>
            <a:r>
              <a:rPr lang="it-IT" sz="2000" dirty="0" err="1"/>
              <a:t>Breit-Wigner</a:t>
            </a:r>
            <a:r>
              <a:rPr lang="it-IT" sz="2000" dirty="0"/>
              <a:t> </a:t>
            </a:r>
            <a:r>
              <a:rPr lang="it-IT" sz="2000" dirty="0" err="1"/>
              <a:t>lineshape</a:t>
            </a:r>
            <a:r>
              <a:rPr lang="it-IT" sz="2000" dirty="0"/>
              <a:t>, </a:t>
            </a:r>
            <a:br>
              <a:rPr lang="it-IT" sz="2000" dirty="0"/>
            </a:br>
            <a:r>
              <a:rPr lang="it-IT" sz="2000" dirty="0"/>
              <a:t>production </a:t>
            </a:r>
            <a:r>
              <a:rPr lang="it-IT" sz="2000" dirty="0" err="1"/>
              <a:t>couplings</a:t>
            </a:r>
            <a:r>
              <a:rPr lang="it-IT" sz="2000" dirty="0"/>
              <a:t> </a:t>
            </a:r>
            <a:r>
              <a:rPr lang="it-IT" sz="2000" dirty="0" err="1"/>
              <a:t>taken</a:t>
            </a:r>
            <a:r>
              <a:rPr lang="it-IT" sz="2000" dirty="0"/>
              <a:t> </a:t>
            </a:r>
            <a:r>
              <a:rPr lang="it-IT" sz="2000" dirty="0" err="1"/>
              <a:t>complex</a:t>
            </a:r>
            <a:r>
              <a:rPr lang="it-I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7648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Update in 2019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477395" y="1676400"/>
                <a:ext cx="3528105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9x more </a:t>
                </a:r>
                <a:r>
                  <a:rPr lang="it-IT" sz="2000" dirty="0" err="1"/>
                  <a:t>statistics</a:t>
                </a:r>
                <a:r>
                  <a:rPr lang="it-IT" sz="2000" dirty="0"/>
                  <a:t>, 1D </a:t>
                </a:r>
                <a:r>
                  <a:rPr lang="it-IT" sz="2000" dirty="0" err="1"/>
                  <a:t>analysis</a:t>
                </a:r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/>
                  <a:t>A new </a:t>
                </a:r>
                <a:r>
                  <a:rPr lang="it-IT" sz="2000" dirty="0" err="1"/>
                  <a:t>lowest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A detailed study of the lineshape provides insight on </a:t>
                </a:r>
                <a:r>
                  <a:rPr lang="it-IT" sz="2000" dirty="0" err="1"/>
                  <a:t>its</a:t>
                </a:r>
                <a:r>
                  <a:rPr lang="it-IT" sz="2000" dirty="0"/>
                  <a:t> nature</a:t>
                </a:r>
              </a:p>
              <a:p>
                <a:endParaRPr lang="it-IT" sz="2000" dirty="0"/>
              </a:p>
              <a:p>
                <a:r>
                  <a:rPr lang="it-IT" sz="2000" dirty="0"/>
                  <a:t>Composite </a:t>
                </a:r>
                <a:r>
                  <a:rPr lang="it-IT" sz="2000" dirty="0" err="1"/>
                  <a:t>structure</a:t>
                </a:r>
                <a:r>
                  <a:rPr lang="it-IT" sz="2000" dirty="0"/>
                  <a:t> of the </a:t>
                </a:r>
                <a:r>
                  <a:rPr lang="it-IT" sz="2000" dirty="0" err="1"/>
                  <a:t>higher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peak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also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resolved</a:t>
                </a:r>
                <a:endParaRPr lang="it-IT" sz="2000" dirty="0"/>
              </a:p>
              <a:p>
                <a:endParaRPr lang="it-IT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395" y="1676400"/>
                <a:ext cx="3528105" cy="4093428"/>
              </a:xfrm>
              <a:prstGeom prst="rect">
                <a:avLst/>
              </a:prstGeom>
              <a:blipFill>
                <a:blip r:embed="rId3"/>
                <a:stretch>
                  <a:fillRect l="-1903" t="-745" r="-10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BA8ADE38-EF5F-4F86-460F-144EC6625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0" y="1676400"/>
            <a:ext cx="4870462" cy="3924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0" y="1657993"/>
            <a:ext cx="4086693" cy="3943148"/>
          </a:xfrm>
          <a:prstGeom prst="rect">
            <a:avLst/>
          </a:prstGeom>
        </p:spPr>
      </p:pic>
      <p:sp>
        <p:nvSpPr>
          <p:cNvPr id="4" name="Rectangle 14">
            <a:extLst>
              <a:ext uri="{FF2B5EF4-FFF2-40B4-BE49-F238E27FC236}">
                <a16:creationId xmlns:a16="http://schemas.microsoft.com/office/drawing/2014/main" id="{DDD72BBE-4103-1670-CFEF-31E16BD1420F}"/>
              </a:ext>
            </a:extLst>
          </p:cNvPr>
          <p:cNvSpPr/>
          <p:nvPr/>
        </p:nvSpPr>
        <p:spPr>
          <a:xfrm>
            <a:off x="6711666" y="1092926"/>
            <a:ext cx="243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err="1">
                <a:solidFill>
                  <a:srgbClr val="C00000"/>
                </a:solidFill>
              </a:rPr>
              <a:t>LHCb</a:t>
            </a:r>
            <a:r>
              <a:rPr lang="it-IT" dirty="0">
                <a:solidFill>
                  <a:srgbClr val="C00000"/>
                </a:solidFill>
              </a:rPr>
              <a:t> &amp; AP, 1904.03947 </a:t>
            </a:r>
          </a:p>
        </p:txBody>
      </p:sp>
    </p:spTree>
    <p:extLst>
      <p:ext uri="{BB962C8B-B14F-4D97-AF65-F5344CB8AC3E}">
        <p14:creationId xmlns:p14="http://schemas.microsoft.com/office/powerpoint/2010/main" val="22379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8E1C20F5-588F-4579-48F5-96A05D369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" y="2901983"/>
            <a:ext cx="3682493" cy="249499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054616-7D3F-2B9E-CE6C-DEB4F992D565}"/>
              </a:ext>
            </a:extLst>
          </p:cNvPr>
          <p:cNvSpPr txBox="1"/>
          <p:nvPr/>
        </p:nvSpPr>
        <p:spPr>
          <a:xfrm>
            <a:off x="2250831" y="4539769"/>
            <a:ext cx="142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    data)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499" y="1276357"/>
                <a:ext cx="891500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To exclude any rescattering mechanism, </a:t>
                </a:r>
                <a:br>
                  <a:rPr lang="it-IT" sz="2400" dirty="0"/>
                </a:b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search</a:t>
                </a:r>
                <a:r>
                  <a:rPr lang="it-IT" sz="2400" dirty="0"/>
                  <a:t> the</a:t>
                </a:r>
                <a:r>
                  <a:rPr lang="it-IT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in </a:t>
                </a:r>
                <a:r>
                  <a:rPr lang="it-IT" sz="2400" dirty="0" err="1">
                    <a:solidFill>
                      <a:schemeClr val="tx1"/>
                    </a:solidFill>
                  </a:rPr>
                  <a:t>photoproduction</a:t>
                </a:r>
                <a:r>
                  <a:rPr lang="it-IT" sz="2400" dirty="0">
                    <a:solidFill>
                      <a:schemeClr val="tx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tx1"/>
                    </a:solidFill>
                  </a:rPr>
                  <a:t>at</a:t>
                </a:r>
                <a:r>
                  <a:rPr lang="it-IT" sz="2400" dirty="0">
                    <a:solidFill>
                      <a:schemeClr val="tx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tx1"/>
                    </a:solidFill>
                  </a:rPr>
                  <a:t>Jlab</a:t>
                </a:r>
                <a:endParaRPr lang="it-IT" sz="2400" dirty="0">
                  <a:solidFill>
                    <a:schemeClr val="tx1"/>
                  </a:solidFill>
                </a:endParaRPr>
              </a:p>
              <a:p>
                <a:endParaRPr lang="it-IT" sz="2400" dirty="0"/>
              </a:p>
              <a:p>
                <a:r>
                  <a:rPr lang="it-IT" sz="2400" dirty="0"/>
                  <a:t>No </a:t>
                </a:r>
                <a:r>
                  <a:rPr lang="it-IT" sz="2400" dirty="0" err="1"/>
                  <a:t>luck</a:t>
                </a:r>
                <a:r>
                  <a:rPr lang="it-IT" sz="2400" dirty="0"/>
                  <a:t> so far, new data under </a:t>
                </a:r>
                <a:r>
                  <a:rPr lang="it-IT" sz="2400" dirty="0" err="1"/>
                  <a:t>scrutiny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9" y="1276357"/>
                <a:ext cx="8915002" cy="1569660"/>
              </a:xfrm>
              <a:prstGeom prst="rect">
                <a:avLst/>
              </a:prstGeom>
              <a:blipFill>
                <a:blip r:embed="rId4"/>
                <a:stretch>
                  <a:fillRect l="-1094" t="-3101" b="-7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0805" y="5532411"/>
            <a:ext cx="3865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Hiller Blin,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1606.08912</a:t>
            </a:r>
          </a:p>
          <a:p>
            <a:r>
              <a:rPr lang="it-IT" dirty="0">
                <a:solidFill>
                  <a:srgbClr val="C00000"/>
                </a:solidFill>
              </a:rPr>
              <a:t>D. </a:t>
            </a:r>
            <a:r>
              <a:rPr lang="it-IT" dirty="0" err="1">
                <a:solidFill>
                  <a:srgbClr val="C00000"/>
                </a:solidFill>
              </a:rPr>
              <a:t>Winney</a:t>
            </a:r>
            <a:r>
              <a:rPr lang="it-IT" dirty="0">
                <a:solidFill>
                  <a:srgbClr val="C00000"/>
                </a:solidFill>
              </a:rPr>
              <a:t>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1907.09393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9" b="14648"/>
          <a:stretch/>
        </p:blipFill>
        <p:spPr>
          <a:xfrm>
            <a:off x="6251068" y="1046413"/>
            <a:ext cx="2435732" cy="1720396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Searches</a:t>
            </a:r>
            <a:r>
              <a:rPr lang="it-IT" sz="3600" dirty="0">
                <a:solidFill>
                  <a:schemeClr val="tx2"/>
                </a:solidFill>
              </a:rPr>
              <a:t> in </a:t>
            </a:r>
            <a:r>
              <a:rPr lang="it-IT" sz="3600" dirty="0" err="1">
                <a:solidFill>
                  <a:schemeClr val="tx2"/>
                </a:solidFill>
              </a:rPr>
              <a:t>photoproduction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6B9F7DF1-CC86-267F-E11B-388D5CD3FBB8}"/>
                  </a:ext>
                </a:extLst>
              </p:cNvPr>
              <p:cNvSpPr/>
              <p:nvPr/>
            </p:nvSpPr>
            <p:spPr>
              <a:xfrm>
                <a:off x="6888641" y="1998983"/>
                <a:ext cx="1160585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6B9F7DF1-CC86-267F-E11B-388D5CD3FB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641" y="1998983"/>
                <a:ext cx="1160585" cy="369332"/>
              </a:xfrm>
              <a:prstGeom prst="rect">
                <a:avLst/>
              </a:prstGeom>
              <a:blipFill>
                <a:blip r:embed="rId6"/>
                <a:stretch>
                  <a:fillRect b="-98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7">
            <a:extLst>
              <a:ext uri="{FF2B5EF4-FFF2-40B4-BE49-F238E27FC236}">
                <a16:creationId xmlns:a16="http://schemas.microsoft.com/office/drawing/2014/main" id="{D596ED00-9A3D-6FDA-CCD8-4E9A17D4C1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245" y="2968362"/>
            <a:ext cx="3409555" cy="2310070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635ED982-4C64-BC06-1174-3967792F5A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" t="8848" r="60380" b="67237"/>
          <a:stretch/>
        </p:blipFill>
        <p:spPr>
          <a:xfrm>
            <a:off x="2412954" y="4574127"/>
            <a:ext cx="693661" cy="31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826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Strange </a:t>
            </a:r>
            <a:r>
              <a:rPr lang="it-IT" sz="3600" dirty="0" err="1"/>
              <a:t>pentaquarks</a:t>
            </a:r>
            <a:r>
              <a:rPr lang="it-IT" sz="3600" dirty="0"/>
              <a:t>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E07448A-3F3B-86E4-7A80-BB566CA8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7029"/>
            <a:ext cx="4501878" cy="4123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/>
              <p:nvPr/>
            </p:nvSpPr>
            <p:spPr>
              <a:xfrm>
                <a:off x="4603356" y="2308339"/>
                <a:ext cx="44958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How </a:t>
                </a:r>
                <a:r>
                  <a:rPr lang="it-IT" sz="2400" dirty="0" err="1"/>
                  <a:t>about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searching</a:t>
                </a:r>
                <a:r>
                  <a:rPr lang="it-IT" sz="2400" dirty="0"/>
                  <a:t> for</a:t>
                </a:r>
                <a:br>
                  <a:rPr lang="it-IT" sz="2400" dirty="0"/>
                </a:br>
                <a:r>
                  <a:rPr lang="it-IT" sz="2400" dirty="0" err="1"/>
                  <a:t>pentaquarks</a:t>
                </a:r>
                <a:r>
                  <a:rPr lang="it-IT" sz="2400" dirty="0"/>
                  <a:t> in </a:t>
                </a:r>
                <a:r>
                  <a:rPr lang="it-IT" sz="2400" dirty="0" err="1"/>
                  <a:t>meson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decays</a:t>
                </a:r>
                <a:r>
                  <a:rPr lang="it-IT" sz="2400" dirty="0"/>
                  <a:t>?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Phase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space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smaller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less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stuff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going</a:t>
                </a:r>
                <a:r>
                  <a:rPr lang="it-IT" sz="2400" dirty="0"/>
                  <a:t> on</a:t>
                </a:r>
              </a:p>
              <a:p>
                <a:endParaRPr lang="it-IT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356" y="2308339"/>
                <a:ext cx="4495800" cy="2677656"/>
              </a:xfrm>
              <a:prstGeom prst="rect">
                <a:avLst/>
              </a:prstGeom>
              <a:blipFill>
                <a:blip r:embed="rId4"/>
                <a:stretch>
                  <a:fillRect l="-2033" t="-1822" r="-8130" b="-22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3582FBE-6C9D-D054-6CFF-EB283FB3772E}"/>
              </a:ext>
            </a:extLst>
          </p:cNvPr>
          <p:cNvSpPr txBox="1"/>
          <p:nvPr/>
        </p:nvSpPr>
        <p:spPr>
          <a:xfrm>
            <a:off x="707888" y="5694987"/>
            <a:ext cx="30861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4k events, 93% </a:t>
            </a:r>
            <a:r>
              <a:rPr lang="it-IT" sz="2400" dirty="0" err="1"/>
              <a:t>purity</a:t>
            </a:r>
            <a:endParaRPr lang="it-IT" sz="24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A18E90C-3BFA-BB68-8BB2-48223A728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361543"/>
            <a:ext cx="4501877" cy="4329556"/>
          </a:xfrm>
          <a:prstGeom prst="rect">
            <a:avLst/>
          </a:prstGeom>
        </p:spPr>
      </p:pic>
      <p:sp>
        <p:nvSpPr>
          <p:cNvPr id="17" name="Rectangle 14">
            <a:extLst>
              <a:ext uri="{FF2B5EF4-FFF2-40B4-BE49-F238E27FC236}">
                <a16:creationId xmlns:a16="http://schemas.microsoft.com/office/drawing/2014/main" id="{D84975DD-C3A2-1F92-890C-121A53537177}"/>
              </a:ext>
            </a:extLst>
          </p:cNvPr>
          <p:cNvSpPr/>
          <p:nvPr/>
        </p:nvSpPr>
        <p:spPr>
          <a:xfrm>
            <a:off x="6711667" y="1092926"/>
            <a:ext cx="2432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err="1">
                <a:solidFill>
                  <a:srgbClr val="C00000"/>
                </a:solidFill>
              </a:rPr>
              <a:t>LHCb</a:t>
            </a:r>
            <a:r>
              <a:rPr lang="it-IT" dirty="0">
                <a:solidFill>
                  <a:srgbClr val="C00000"/>
                </a:solidFill>
              </a:rPr>
              <a:t> &amp; AP, 2210.10346 </a:t>
            </a:r>
          </a:p>
        </p:txBody>
      </p:sp>
    </p:spTree>
    <p:extLst>
      <p:ext uri="{BB962C8B-B14F-4D97-AF65-F5344CB8AC3E}">
        <p14:creationId xmlns:p14="http://schemas.microsoft.com/office/powerpoint/2010/main" val="33945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Strange </a:t>
            </a:r>
            <a:r>
              <a:rPr lang="it-IT" sz="3600" dirty="0" err="1"/>
              <a:t>pentaquarks</a:t>
            </a:r>
            <a:r>
              <a:rPr lang="it-IT" sz="3600" dirty="0"/>
              <a:t>?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/>
              <p:nvPr/>
            </p:nvSpPr>
            <p:spPr>
              <a:xfrm>
                <a:off x="4641787" y="2554524"/>
                <a:ext cx="4495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sz="2400" dirty="0"/>
                  <a:t> expected in this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sz="2400" dirty="0"/>
                  <a:t> mass </a:t>
                </a:r>
                <a:r>
                  <a:rPr lang="it-IT" sz="2400" dirty="0" err="1"/>
                  <a:t>region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None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mostly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flat</a:t>
                </a:r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1787" y="2554524"/>
                <a:ext cx="4495800" cy="1569660"/>
              </a:xfrm>
              <a:prstGeom prst="rect">
                <a:avLst/>
              </a:prstGeom>
              <a:blipFill>
                <a:blip r:embed="rId3"/>
                <a:stretch>
                  <a:fillRect l="-2033" t="-3101" b="-7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9AE6712C-57CB-DDA1-2735-024328D8C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43"/>
          <a:stretch/>
        </p:blipFill>
        <p:spPr>
          <a:xfrm>
            <a:off x="4540645" y="1231733"/>
            <a:ext cx="4540645" cy="44046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643A8B-4BAD-F4EF-DFB8-8A2EB7721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67"/>
          <a:stretch/>
        </p:blipFill>
        <p:spPr>
          <a:xfrm>
            <a:off x="38767" y="1226680"/>
            <a:ext cx="4501878" cy="4404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/>
              <p:nvPr/>
            </p:nvSpPr>
            <p:spPr>
              <a:xfrm>
                <a:off x="38767" y="1628506"/>
                <a:ext cx="4376793" cy="3600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3600" dirty="0"/>
                  <a:t>Bingo!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it-IT" sz="3600" dirty="0"/>
                  <a:t>!</a:t>
                </a:r>
              </a:p>
              <a:p>
                <a:endParaRPr lang="it-IT" sz="3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4338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dirty="0"/>
              </a:p>
              <a:p>
                <a:endParaRPr lang="it-IT" sz="3600" dirty="0"/>
              </a:p>
              <a:p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remains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the connections with the </a:t>
                </a:r>
                <a:r>
                  <a:rPr lang="it-IT" sz="2400" dirty="0" err="1"/>
                  <a:t>nonstrange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pentaquarks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7" y="1628506"/>
                <a:ext cx="4376793" cy="3600986"/>
              </a:xfrm>
              <a:prstGeom prst="rect">
                <a:avLst/>
              </a:prstGeom>
              <a:blipFill>
                <a:blip r:embed="rId5"/>
                <a:stretch>
                  <a:fillRect l="-2089" t="-2538" b="-28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47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How to </a:t>
            </a:r>
            <a:r>
              <a:rPr lang="it-IT" sz="3600" b="0" dirty="0" err="1"/>
              <a:t>interpret</a:t>
            </a:r>
            <a:r>
              <a:rPr lang="it-IT" sz="3600" b="0" dirty="0"/>
              <a:t> </a:t>
            </a:r>
            <a:r>
              <a:rPr lang="it-IT" sz="3600" b="0" dirty="0" err="1"/>
              <a:t>this</a:t>
            </a:r>
            <a:r>
              <a:rPr lang="it-IT" sz="3600" b="0" dirty="0"/>
              <a:t>?</a:t>
            </a:r>
            <a:endParaRPr lang="it-IT" sz="3600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80CA7C5-0289-B01F-8B23-58C9A248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906" y="1426128"/>
            <a:ext cx="1328637" cy="797182"/>
          </a:xfrm>
          <a:prstGeom prst="rect">
            <a:avLst/>
          </a:prstGeom>
        </p:spPr>
      </p:pic>
      <p:sp>
        <p:nvSpPr>
          <p:cNvPr id="9" name="Down Arrow 6">
            <a:extLst>
              <a:ext uri="{FF2B5EF4-FFF2-40B4-BE49-F238E27FC236}">
                <a16:creationId xmlns:a16="http://schemas.microsoft.com/office/drawing/2014/main" id="{C1786681-4F7A-E94C-C24C-7C8C3B1B5888}"/>
              </a:ext>
            </a:extLst>
          </p:cNvPr>
          <p:cNvSpPr/>
          <p:nvPr/>
        </p:nvSpPr>
        <p:spPr>
          <a:xfrm>
            <a:off x="810107" y="2352550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07A443E-391E-E24F-6D1F-B5080201C0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5" y="2820344"/>
            <a:ext cx="1343978" cy="999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/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97">
            <a:extLst>
              <a:ext uri="{FF2B5EF4-FFF2-40B4-BE49-F238E27FC236}">
                <a16:creationId xmlns:a16="http://schemas.microsoft.com/office/drawing/2014/main" id="{6F4AFEB2-E0D9-DD4D-2069-4DFF8996FD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8236" y="4416618"/>
            <a:ext cx="1343977" cy="972159"/>
          </a:xfrm>
          <a:prstGeom prst="rect">
            <a:avLst/>
          </a:prstGeom>
        </p:spPr>
      </p:pic>
      <p:sp>
        <p:nvSpPr>
          <p:cNvPr id="19" name="Down Arrow 6">
            <a:extLst>
              <a:ext uri="{FF2B5EF4-FFF2-40B4-BE49-F238E27FC236}">
                <a16:creationId xmlns:a16="http://schemas.microsoft.com/office/drawing/2014/main" id="{AE5781D8-F48C-9414-B0CD-30F78D234B6D}"/>
              </a:ext>
            </a:extLst>
          </p:cNvPr>
          <p:cNvSpPr/>
          <p:nvPr/>
        </p:nvSpPr>
        <p:spPr>
          <a:xfrm>
            <a:off x="810107" y="3948824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97">
            <a:extLst>
              <a:ext uri="{FF2B5EF4-FFF2-40B4-BE49-F238E27FC236}">
                <a16:creationId xmlns:a16="http://schemas.microsoft.com/office/drawing/2014/main" id="{700BCB04-74A1-FBB1-E922-FC692BD957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7383392" y="4400299"/>
            <a:ext cx="1328400" cy="960892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79B142D0-61C2-96BB-24DB-C302A480F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7383392" y="1328800"/>
            <a:ext cx="1328400" cy="1023750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E7165FAE-FE7B-1E77-1D2F-F15A02E55E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7383392" y="2959860"/>
            <a:ext cx="1328400" cy="833130"/>
          </a:xfrm>
          <a:prstGeom prst="rect">
            <a:avLst/>
          </a:prstGeom>
        </p:spPr>
      </p:pic>
      <p:sp>
        <p:nvSpPr>
          <p:cNvPr id="23" name="Down Arrow 6">
            <a:extLst>
              <a:ext uri="{FF2B5EF4-FFF2-40B4-BE49-F238E27FC236}">
                <a16:creationId xmlns:a16="http://schemas.microsoft.com/office/drawing/2014/main" id="{25C884A9-B5A1-6574-7F6B-3E16562D83EA}"/>
              </a:ext>
            </a:extLst>
          </p:cNvPr>
          <p:cNvSpPr/>
          <p:nvPr/>
        </p:nvSpPr>
        <p:spPr>
          <a:xfrm flipV="1">
            <a:off x="7747475" y="248692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Down Arrow 6">
            <a:extLst>
              <a:ext uri="{FF2B5EF4-FFF2-40B4-BE49-F238E27FC236}">
                <a16:creationId xmlns:a16="http://schemas.microsoft.com/office/drawing/2014/main" id="{C1673032-59D0-4A62-666F-C070398C9409}"/>
              </a:ext>
            </a:extLst>
          </p:cNvPr>
          <p:cNvSpPr/>
          <p:nvPr/>
        </p:nvSpPr>
        <p:spPr>
          <a:xfrm flipV="1">
            <a:off x="7747475" y="392736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2091AD-91D2-9498-1E06-9F1B05FEC44C}"/>
              </a:ext>
            </a:extLst>
          </p:cNvPr>
          <p:cNvSpPr txBox="1"/>
          <p:nvPr/>
        </p:nvSpPr>
        <p:spPr>
          <a:xfrm>
            <a:off x="2761351" y="1774385"/>
            <a:ext cx="40147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Top-down: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study models,</a:t>
            </a:r>
            <a:br>
              <a:rPr lang="it-IT" sz="2400" dirty="0"/>
            </a:br>
            <a:r>
              <a:rPr lang="it-IT" sz="2400" dirty="0"/>
              <a:t>and </a:t>
            </a:r>
            <a:r>
              <a:rPr lang="it-IT" sz="2400" dirty="0" err="1"/>
              <a:t>verify</a:t>
            </a:r>
            <a:r>
              <a:rPr lang="it-IT" sz="2400" dirty="0"/>
              <a:t> </a:t>
            </a:r>
            <a:r>
              <a:rPr lang="it-IT" sz="2400" dirty="0" err="1"/>
              <a:t>predictions</a:t>
            </a: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Bottom-up: </a:t>
            </a:r>
            <a:r>
              <a:rPr lang="it-IT" sz="2400" dirty="0" err="1"/>
              <a:t>you</a:t>
            </a:r>
            <a:r>
              <a:rPr lang="it-IT" sz="2400" dirty="0"/>
              <a:t> study data</a:t>
            </a:r>
            <a:br>
              <a:rPr lang="it-IT" sz="2400" dirty="0"/>
            </a:br>
            <a:r>
              <a:rPr lang="it-IT" sz="2400" dirty="0"/>
              <a:t>(</a:t>
            </a:r>
            <a:r>
              <a:rPr lang="it-IT" sz="2400" dirty="0" err="1"/>
              <a:t>lineshapes</a:t>
            </a:r>
            <a:r>
              <a:rPr lang="it-IT" sz="2400" dirty="0"/>
              <a:t>), and </a:t>
            </a:r>
            <a:r>
              <a:rPr lang="it-IT" sz="2400" dirty="0" err="1"/>
              <a:t>try</a:t>
            </a:r>
            <a:r>
              <a:rPr lang="it-IT" sz="2400" dirty="0"/>
              <a:t> and </a:t>
            </a:r>
            <a:r>
              <a:rPr lang="it-IT" sz="2400" dirty="0" err="1"/>
              <a:t>infer</a:t>
            </a:r>
            <a:r>
              <a:rPr lang="it-IT" sz="2400" dirty="0"/>
              <a:t> the </a:t>
            </a:r>
            <a:r>
              <a:rPr lang="it-IT" sz="2400" dirty="0" err="1"/>
              <a:t>physics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590414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</a:t>
            </a:r>
            <a:r>
              <a:rPr lang="it-IT" sz="3600" i="1" dirty="0"/>
              <a:t>S</a:t>
            </a:r>
            <a:r>
              <a:rPr lang="it-IT" sz="3600" dirty="0"/>
              <a:t>-Matrix principles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408" y="1241873"/>
            <a:ext cx="81933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Future cannot change the past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100%, something will happen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 anti-particle is an anti-particle </a:t>
            </a:r>
            <a:br>
              <a:rPr lang="it-IT" sz="2400" dirty="0"/>
            </a:br>
            <a:r>
              <a:rPr lang="it-IT" sz="2400" dirty="0"/>
              <a:t>and not just a different particle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2629" y="2686694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Sherlock Holmes, QFT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679" y="5664789"/>
            <a:ext cx="3829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Parametrize your ignorance.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7260" y="1243201"/>
            <a:ext cx="1654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(analyticity)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9949" y="1605890"/>
            <a:ext cx="1431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(unitarity)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68246" y="2332185"/>
            <a:ext cx="26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50000"/>
            </a:pPr>
            <a:r>
              <a:rPr lang="it-IT" sz="2400" dirty="0">
                <a:solidFill>
                  <a:srgbClr val="FF0000"/>
                </a:solidFill>
              </a:rPr>
              <a:t>(crossing symmetry)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0" y="3251349"/>
            <a:ext cx="9144000" cy="2205549"/>
            <a:chOff x="0" y="3779713"/>
            <a:chExt cx="9144000" cy="2205549"/>
          </a:xfrm>
        </p:grpSpPr>
        <p:sp>
          <p:nvSpPr>
            <p:cNvPr id="24" name="Rectangle 23"/>
            <p:cNvSpPr/>
            <p:nvPr/>
          </p:nvSpPr>
          <p:spPr>
            <a:xfrm>
              <a:off x="0" y="3779713"/>
              <a:ext cx="9144000" cy="2161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3" t="4535" r="5753" b="24303"/>
            <a:stretch/>
          </p:blipFill>
          <p:spPr>
            <a:xfrm>
              <a:off x="405798" y="3860727"/>
              <a:ext cx="1582696" cy="173050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57200" y="5585152"/>
              <a:ext cx="1479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Analyticity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5" t="29228" b="17452"/>
            <a:stretch/>
          </p:blipFill>
          <p:spPr>
            <a:xfrm>
              <a:off x="2897071" y="3884162"/>
              <a:ext cx="2865283" cy="152866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06"/>
            <a:stretch/>
          </p:blipFill>
          <p:spPr>
            <a:xfrm>
              <a:off x="6181534" y="3966132"/>
              <a:ext cx="2842559" cy="139873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320535" y="3943681"/>
              <a:ext cx="744911" cy="271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8243" y="5558830"/>
              <a:ext cx="1223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Unitarity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54239" y="5564889"/>
              <a:ext cx="12971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Crossing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4173149" y="5668426"/>
            <a:ext cx="2046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Build a model.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30867" y="5664789"/>
            <a:ext cx="1321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Fit data.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102134" y="5664870"/>
            <a:ext cx="15499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Have fun. </a:t>
            </a:r>
          </a:p>
        </p:txBody>
      </p:sp>
    </p:spTree>
    <p:extLst>
      <p:ext uri="{BB962C8B-B14F-4D97-AF65-F5344CB8AC3E}">
        <p14:creationId xmlns:p14="http://schemas.microsoft.com/office/powerpoint/2010/main" val="14619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1" grpId="0"/>
      <p:bldP spid="12" grpId="0"/>
      <p:bldP spid="31" grpId="0"/>
      <p:bldP spid="32" grpId="0"/>
      <p:bldP spid="3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Resonances = </a:t>
            </a:r>
            <a:r>
              <a:rPr lang="it-IT" sz="3600" dirty="0" err="1"/>
              <a:t>Unstable</a:t>
            </a:r>
            <a:r>
              <a:rPr lang="it-IT" sz="3600" dirty="0"/>
              <a:t> </a:t>
            </a:r>
            <a:r>
              <a:rPr lang="it-IT" sz="3600" dirty="0" err="1"/>
              <a:t>states</a:t>
            </a:r>
            <a:r>
              <a:rPr lang="it-IT" sz="3600" dirty="0"/>
              <a:t> /2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1224147"/>
            <a:ext cx="4338735" cy="259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2" y="1224147"/>
            <a:ext cx="4189445" cy="2562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297" y="1202040"/>
                <a:ext cx="2948564" cy="63575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32" y="1134262"/>
                <a:ext cx="2919261" cy="10801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972503"/>
            <a:ext cx="4218746" cy="2847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75609" y="4171554"/>
                <a:ext cx="3455946" cy="1747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The function explodes for</a:t>
                </a:r>
                <a:br>
                  <a:rPr lang="it-IT" sz="2200" dirty="0"/>
                </a:br>
                <a:r>
                  <a:rPr lang="it-IT" sz="2200" dirty="0"/>
                  <a:t>value of energy </a:t>
                </a:r>
                <a14:m>
                  <m:oMath xmlns:m="http://schemas.openxmlformats.org/officeDocument/2006/math">
                    <m:r>
                      <a:rPr lang="it-IT" sz="22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200" i="1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200">
                            <a:latin typeface="Cambria Math" panose="02040503050406030204" pitchFamily="18" charset="0"/>
                          </a:rPr>
                          <m:t>Γ</m:t>
                        </m:r>
                      </m:num>
                      <m:den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sz="2200" dirty="0"/>
              </a:p>
              <a:p>
                <a:pPr>
                  <a:spcBef>
                    <a:spcPts val="1200"/>
                  </a:spcBef>
                </a:pPr>
                <a:r>
                  <a:rPr lang="it-IT" sz="2200" dirty="0"/>
                  <a:t>Resonances are </a:t>
                </a:r>
                <a:r>
                  <a:rPr lang="it-IT" sz="2200" dirty="0">
                    <a:solidFill>
                      <a:srgbClr val="FF0000"/>
                    </a:solidFill>
                  </a:rPr>
                  <a:t>poles</a:t>
                </a:r>
                <a:r>
                  <a:rPr lang="it-IT" sz="2200" dirty="0"/>
                  <a:t> </a:t>
                </a:r>
                <a:br>
                  <a:rPr lang="it-IT" sz="2200" dirty="0"/>
                </a:br>
                <a:r>
                  <a:rPr lang="it-IT" sz="2200" dirty="0"/>
                  <a:t>in the complex energy plane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609" y="4171554"/>
                <a:ext cx="3455946" cy="1747723"/>
              </a:xfrm>
              <a:prstGeom prst="rect">
                <a:avLst/>
              </a:prstGeom>
              <a:blipFill>
                <a:blip r:embed="rId7"/>
                <a:stretch>
                  <a:fillRect l="-2293" t="-2091" r="-353" b="-62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t="6653" r="16204" b="5673"/>
          <a:stretch/>
        </p:blipFill>
        <p:spPr>
          <a:xfrm>
            <a:off x="1007706" y="4071801"/>
            <a:ext cx="1950098" cy="19040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75609" y="4043972"/>
            <a:ext cx="440056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200" dirty="0"/>
              <a:t>Excited states are </a:t>
            </a:r>
            <a:r>
              <a:rPr lang="it-IT" sz="2200" dirty="0" err="1">
                <a:solidFill>
                  <a:srgbClr val="FF0000"/>
                </a:solidFill>
              </a:rPr>
              <a:t>unstable</a:t>
            </a:r>
            <a:endParaRPr lang="it-IT" sz="2200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it-IT" sz="2200" dirty="0" err="1"/>
              <a:t>Their</a:t>
            </a:r>
            <a:r>
              <a:rPr lang="it-IT" sz="2200" dirty="0"/>
              <a:t> </a:t>
            </a:r>
            <a:r>
              <a:rPr lang="it-IT" sz="2200" dirty="0" err="1">
                <a:solidFill>
                  <a:srgbClr val="FF0000"/>
                </a:solidFill>
              </a:rPr>
              <a:t>lifetime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dirty="0" err="1">
                <a:solidFill>
                  <a:srgbClr val="FF0000"/>
                </a:solidFill>
              </a:rPr>
              <a:t>is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dirty="0" err="1">
                <a:solidFill>
                  <a:srgbClr val="FF0000"/>
                </a:solidFill>
              </a:rPr>
              <a:t>too</a:t>
            </a:r>
            <a:r>
              <a:rPr lang="it-IT" sz="2200" dirty="0">
                <a:solidFill>
                  <a:srgbClr val="FF0000"/>
                </a:solidFill>
              </a:rPr>
              <a:t> short </a:t>
            </a:r>
            <a:br>
              <a:rPr lang="it-IT" sz="2200" dirty="0">
                <a:solidFill>
                  <a:srgbClr val="FF0000"/>
                </a:solidFill>
              </a:rPr>
            </a:br>
            <a:r>
              <a:rPr lang="it-IT" sz="2200" dirty="0"/>
              <a:t>for </a:t>
            </a:r>
            <a:r>
              <a:rPr lang="it-IT" sz="2200" dirty="0" err="1"/>
              <a:t>their</a:t>
            </a:r>
            <a:r>
              <a:rPr lang="it-IT" sz="2200" dirty="0"/>
              <a:t> </a:t>
            </a:r>
            <a:r>
              <a:rPr lang="it-IT" sz="2200" dirty="0" err="1"/>
              <a:t>flight</a:t>
            </a:r>
            <a:r>
              <a:rPr lang="it-IT" sz="2200" dirty="0"/>
              <a:t> to be </a:t>
            </a:r>
            <a:r>
              <a:rPr lang="it-IT" sz="2200" dirty="0" err="1"/>
              <a:t>detected</a:t>
            </a:r>
            <a:endParaRPr lang="it-IT" sz="2200" dirty="0"/>
          </a:p>
          <a:p>
            <a:pPr>
              <a:spcBef>
                <a:spcPts val="1200"/>
              </a:spcBef>
            </a:pPr>
            <a:r>
              <a:rPr lang="it-IT" sz="2200" dirty="0"/>
              <a:t>They manifest as </a:t>
            </a:r>
            <a:r>
              <a:rPr lang="it-IT" sz="2200" dirty="0" err="1">
                <a:solidFill>
                  <a:srgbClr val="FF0000"/>
                </a:solidFill>
              </a:rPr>
              <a:t>resonant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r>
              <a:rPr lang="it-IT" sz="2200" dirty="0" err="1">
                <a:solidFill>
                  <a:srgbClr val="FF0000"/>
                </a:solidFill>
              </a:rPr>
              <a:t>peaks</a:t>
            </a:r>
            <a:r>
              <a:rPr lang="it-IT" sz="2200" dirty="0">
                <a:solidFill>
                  <a:srgbClr val="FF0000"/>
                </a:solidFill>
              </a:rPr>
              <a:t> </a:t>
            </a:r>
            <a:br>
              <a:rPr lang="it-IT" sz="2200" dirty="0">
                <a:solidFill>
                  <a:srgbClr val="FF0000"/>
                </a:solidFill>
              </a:rPr>
            </a:br>
            <a:r>
              <a:rPr lang="it-IT" sz="2200" dirty="0"/>
              <a:t>in the energy of </a:t>
            </a:r>
            <a:r>
              <a:rPr lang="it-IT" sz="2200" dirty="0" err="1"/>
              <a:t>their</a:t>
            </a:r>
            <a:r>
              <a:rPr lang="it-IT" sz="2200" dirty="0"/>
              <a:t> </a:t>
            </a:r>
            <a:r>
              <a:rPr lang="it-IT" sz="2200" dirty="0" err="1"/>
              <a:t>decay</a:t>
            </a:r>
            <a:r>
              <a:rPr lang="it-IT" sz="2200" dirty="0"/>
              <a:t> products</a:t>
            </a:r>
          </a:p>
        </p:txBody>
      </p:sp>
    </p:spTree>
    <p:extLst>
      <p:ext uri="{BB962C8B-B14F-4D97-AF65-F5344CB8AC3E}">
        <p14:creationId xmlns:p14="http://schemas.microsoft.com/office/powerpoint/2010/main" val="64564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At low energies?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1" y="1045919"/>
            <a:ext cx="8274867" cy="11558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78998" y="2299519"/>
                <a:ext cx="5088802" cy="3669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At low energies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sz="2400" dirty="0"/>
                  <a:t>, no hierarchy</a:t>
                </a:r>
                <a:br>
                  <a:rPr lang="it-IT" sz="2400" dirty="0"/>
                </a:br>
                <a:endParaRPr lang="it-IT" sz="24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4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Emerging properties:</a:t>
                </a:r>
                <a:br>
                  <a:rPr lang="it-IT" sz="2400" dirty="0"/>
                </a:br>
                <a:r>
                  <a:rPr lang="it-IT" sz="2400" dirty="0">
                    <a:solidFill>
                      <a:srgbClr val="FF0000"/>
                    </a:solidFill>
                  </a:rPr>
                  <a:t>Confinement; Mass generation</a:t>
                </a:r>
              </a:p>
              <a:p>
                <a:pPr marL="285750" indent="-285750">
                  <a:spcBef>
                    <a:spcPts val="1800"/>
                  </a:spcBef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No calculable solution yet 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998" y="2299519"/>
                <a:ext cx="5088802" cy="3669210"/>
              </a:xfrm>
              <a:prstGeom prst="rect">
                <a:avLst/>
              </a:prstGeom>
              <a:blipFill rotWithShape="0">
                <a:blip r:embed="rId3"/>
                <a:stretch>
                  <a:fillRect l="-3353" t="-2326" b="-53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" y="2299519"/>
            <a:ext cx="3692117" cy="3916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it-IT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𝒈</m:t>
                            </m:r>
                          </m:e>
                          <m:sub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𝝅</m:t>
                        </m:r>
                      </m:den>
                    </m:f>
                    <m:r>
                      <a:rPr lang="it-IT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b="1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93891"/>
                <a:ext cx="668453" cy="4413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75"/>
          <a:stretch/>
        </p:blipFill>
        <p:spPr>
          <a:xfrm>
            <a:off x="4142666" y="2935230"/>
            <a:ext cx="4761465" cy="1481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92" y="5382312"/>
            <a:ext cx="684216" cy="68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947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Unitarity &amp; Pole hunting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" y="2029510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4" y="2029510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3130" y="4902822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8683" y="490282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II sheet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680" y="5422984"/>
            <a:ext cx="638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Finding resonances means writing analytic amplitude, </a:t>
            </a:r>
            <a:br>
              <a:rPr lang="it-IT" sz="2200" dirty="0"/>
            </a:br>
            <a:r>
              <a:rPr lang="it-IT" sz="2200" dirty="0"/>
              <a:t>and </a:t>
            </a:r>
            <a:r>
              <a:rPr lang="it-IT" sz="2200" dirty="0">
                <a:solidFill>
                  <a:srgbClr val="FF0000"/>
                </a:solidFill>
              </a:rPr>
              <a:t>hunting for poles </a:t>
            </a:r>
            <a:r>
              <a:rPr lang="it-IT" sz="2200" dirty="0"/>
              <a:t>in the complex plane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3745" y="1175947"/>
            <a:ext cx="5425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/>
              <a:t>Unitarity creates a </a:t>
            </a:r>
            <a:r>
              <a:rPr lang="it-IT" sz="2200" dirty="0">
                <a:solidFill>
                  <a:srgbClr val="FF0000"/>
                </a:solidFill>
              </a:rPr>
              <a:t>branch cut </a:t>
            </a:r>
            <a:r>
              <a:rPr lang="it-IT" sz="2200" dirty="0"/>
              <a:t>on the real axis,</a:t>
            </a:r>
            <a:br>
              <a:rPr lang="it-IT" sz="2200" dirty="0"/>
            </a:br>
            <a:r>
              <a:rPr lang="it-IT" sz="2200" dirty="0"/>
              <a:t>two sheets continuosly connected</a:t>
            </a:r>
          </a:p>
        </p:txBody>
      </p:sp>
    </p:spTree>
    <p:extLst>
      <p:ext uri="{BB962C8B-B14F-4D97-AF65-F5344CB8AC3E}">
        <p14:creationId xmlns:p14="http://schemas.microsoft.com/office/powerpoint/2010/main" val="41571477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/>
                  <a:t> scattering</a:t>
                </a:r>
                <a:br>
                  <a:rPr lang="it-IT" sz="2400" dirty="0"/>
                </a:br>
                <a:r>
                  <a:rPr lang="it-IT" sz="2400" dirty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Deuteron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Dineutron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Decreasing the potential strength,</a:t>
            </a:r>
            <a:br>
              <a:rPr lang="it-IT" sz="2400" dirty="0"/>
            </a:br>
            <a:r>
              <a:rPr lang="it-IT" sz="2400" dirty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pole jumps on the 2nd sheet (dineutron),</a:t>
            </a:r>
            <a:br>
              <a:rPr lang="it-IT" sz="2400" dirty="0"/>
            </a:br>
            <a:r>
              <a:rPr lang="it-IT" sz="2400" dirty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241357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82521" y="1384186"/>
            <a:ext cx="516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situation is more complicated when more channels are open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481612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4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4">
            <a:extLst>
              <a:ext uri="{FF2B5EF4-FFF2-40B4-BE49-F238E27FC236}">
                <a16:creationId xmlns:a16="http://schemas.microsoft.com/office/drawing/2014/main" id="{B2AEBACA-F07C-0BC2-1646-007F1ED3DC4B}"/>
              </a:ext>
            </a:extLst>
          </p:cNvPr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</p:spTree>
    <p:extLst>
      <p:ext uri="{BB962C8B-B14F-4D97-AF65-F5344CB8AC3E}">
        <p14:creationId xmlns:p14="http://schemas.microsoft.com/office/powerpoint/2010/main" val="10330400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BB56DD2D-4970-905A-2432-21633743552B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BB56DD2D-4970-905A-2432-216337435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8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55662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57C1B432-1E7D-7DD5-D241-8EFE8981B424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57C1B432-1E7D-7DD5-D241-8EFE8981B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11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3452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2408FEC-4E5E-FF47-B3E0-5B80B17F94F7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2408FEC-4E5E-FF47-B3E0-5B80B17F9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11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5253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D35567B7-EB37-F141-3918-ABB65EE7DC1D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D35567B7-EB37-F141-3918-ABB65EE7D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9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68889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1766576"/>
            <a:ext cx="8950036" cy="32526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87628" y="4110273"/>
            <a:ext cx="1086416" cy="27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662249" y="5066787"/>
            <a:ext cx="988337" cy="314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Life is not easy...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007588" y="1359581"/>
                <a:ext cx="2892608" cy="25872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sz="5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it-IT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88" y="1359581"/>
                <a:ext cx="2892608" cy="2587269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25" y="2929451"/>
            <a:ext cx="4072782" cy="2409025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Hadrons are everywhere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1863468" y="2891767"/>
                <a:ext cx="709801" cy="7098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468" y="2891767"/>
                <a:ext cx="709801" cy="709801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010407" y="1487685"/>
                <a:ext cx="709801" cy="709801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407" y="1487685"/>
                <a:ext cx="709801" cy="709801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5528420" y="4495276"/>
                <a:ext cx="709801" cy="7098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420" y="4495276"/>
                <a:ext cx="709801" cy="709801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5410260" y="3668574"/>
                <a:ext cx="709801" cy="709801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60" y="3668574"/>
                <a:ext cx="709801" cy="709801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A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5493414" y="2824611"/>
                <a:ext cx="709801" cy="709801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414" y="2824611"/>
                <a:ext cx="709801" cy="709801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rgbClr val="0000FE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t="16346" r="29705" b="9699"/>
          <a:stretch/>
        </p:blipFill>
        <p:spPr>
          <a:xfrm>
            <a:off x="3990871" y="1973980"/>
            <a:ext cx="3474521" cy="3536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4627497" y="2097301"/>
                <a:ext cx="1220817" cy="12208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7497" y="2097301"/>
                <a:ext cx="1220817" cy="1220817"/>
              </a:xfrm>
              <a:prstGeom prst="ellips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Oval 23"/>
              <p:cNvSpPr/>
              <p:nvPr/>
            </p:nvSpPr>
            <p:spPr>
              <a:xfrm>
                <a:off x="5728132" y="3336441"/>
                <a:ext cx="1220817" cy="12208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Oval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32" y="3336441"/>
                <a:ext cx="1220817" cy="1220817"/>
              </a:xfrm>
              <a:prstGeom prst="ellips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val 24"/>
              <p:cNvSpPr/>
              <p:nvPr/>
            </p:nvSpPr>
            <p:spPr>
              <a:xfrm>
                <a:off x="4389956" y="4220020"/>
                <a:ext cx="1220817" cy="12208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Oval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956" y="4220020"/>
                <a:ext cx="1220817" cy="1220817"/>
              </a:xfrm>
              <a:prstGeom prst="ellips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xplosion 1 25"/>
          <p:cNvSpPr/>
          <p:nvPr/>
        </p:nvSpPr>
        <p:spPr>
          <a:xfrm>
            <a:off x="5320954" y="2845804"/>
            <a:ext cx="1352579" cy="131576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5" name="Group 34"/>
          <p:cNvGrpSpPr/>
          <p:nvPr/>
        </p:nvGrpSpPr>
        <p:grpSpPr>
          <a:xfrm>
            <a:off x="4100345" y="2486643"/>
            <a:ext cx="4009494" cy="3292293"/>
            <a:chOff x="4100345" y="2486643"/>
            <a:chExt cx="4009494" cy="32922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val 35"/>
                <p:cNvSpPr/>
                <p:nvPr/>
              </p:nvSpPr>
              <p:spPr>
                <a:xfrm>
                  <a:off x="6168649" y="2486643"/>
                  <a:ext cx="1220817" cy="12208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Oval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8649" y="2486643"/>
                  <a:ext cx="1220817" cy="1220817"/>
                </a:xfrm>
                <a:prstGeom prst="ellipse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val 36"/>
                <p:cNvSpPr/>
                <p:nvPr/>
              </p:nvSpPr>
              <p:spPr>
                <a:xfrm>
                  <a:off x="6889022" y="3667165"/>
                  <a:ext cx="1220817" cy="12208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Oval 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9022" y="3667165"/>
                  <a:ext cx="1220817" cy="1220817"/>
                </a:xfrm>
                <a:prstGeom prst="ellipse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val 37"/>
                <p:cNvSpPr/>
                <p:nvPr/>
              </p:nvSpPr>
              <p:spPr>
                <a:xfrm>
                  <a:off x="5854863" y="4558119"/>
                  <a:ext cx="1220817" cy="12208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it-IT" sz="3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Oval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4863" y="4558119"/>
                  <a:ext cx="1220817" cy="1220817"/>
                </a:xfrm>
                <a:prstGeom prst="ellipse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/>
            <p:cNvCxnSpPr/>
            <p:nvPr/>
          </p:nvCxnSpPr>
          <p:spPr>
            <a:xfrm>
              <a:off x="4100345" y="3326854"/>
              <a:ext cx="1354235" cy="513184"/>
            </a:xfrm>
            <a:prstGeom prst="straightConnector1">
              <a:avLst/>
            </a:prstGeom>
            <a:ln w="190500">
              <a:solidFill>
                <a:srgbClr val="6666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120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48148E-6 L 0.37604 0.08287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4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023 C 0.00816 -0.00834 0.03525 0.01759 0.06007 0.05833 C 0.0849 0.09884 0.09792 0.13935 0.08993 0.14861 C 0.0816 0.1574 0.05469 0.13125 0.02986 0.09097 C 0.00521 0.04953 -0.0085 0.00902 -3.05556E-6 0.00023 Z " pathEditMode="relative" rAng="19260000" ptsTypes="AAA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740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9" grpId="1" animBg="1"/>
      <p:bldP spid="14" grpId="0" animBg="1"/>
      <p:bldP spid="14" grpId="2" animBg="1"/>
      <p:bldP spid="14" grpId="3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bg1"/>
                </a:solidFill>
              </a:rPr>
              <a:t>Three quarks for Muster Mark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034" y="1376408"/>
            <a:ext cx="33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Quarks appear in 3 colors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0277" y="1376408"/>
            <a:ext cx="429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Antiquarks appear in 3 anticolors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77013" y="2873992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3" y="2873992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2083026" y="2599289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026" y="2599289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581474" y="3789377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474" y="3789377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53076" y="2723166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076" y="2723166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/>
              <p:cNvSpPr/>
              <p:nvPr/>
            </p:nvSpPr>
            <p:spPr>
              <a:xfrm>
                <a:off x="7259089" y="2448463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0" name="Oval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089" y="2448463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/>
              <p:cNvSpPr/>
              <p:nvPr/>
            </p:nvSpPr>
            <p:spPr>
              <a:xfrm>
                <a:off x="6757537" y="3638551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1" name="Oval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537" y="363855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3256382" y="2164999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382" y="2164999"/>
                <a:ext cx="1889385" cy="1889385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82530" y="5664920"/>
            <a:ext cx="3168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Hadrons must be white: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01075" y="5654479"/>
                <a:ext cx="30047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>
                    <a:solidFill>
                      <a:schemeClr val="bg1"/>
                    </a:solidFill>
                  </a:rPr>
                  <a:t> pairs form a meson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654479"/>
                <a:ext cx="3004797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609" t="-10667" r="-2231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54" y="5402424"/>
            <a:ext cx="4853343" cy="92185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264" y="5654569"/>
            <a:ext cx="343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Quarks appear in 6 flavors</a:t>
            </a:r>
          </a:p>
        </p:txBody>
      </p:sp>
    </p:spTree>
    <p:extLst>
      <p:ext uri="{BB962C8B-B14F-4D97-AF65-F5344CB8AC3E}">
        <p14:creationId xmlns:p14="http://schemas.microsoft.com/office/powerpoint/2010/main" val="206258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-0.23073 -0.026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-13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2816 -0.0555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/>
      <p:bldP spid="26" grpId="0"/>
      <p:bldP spid="2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Richness of the Spectrum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701576" y="3586434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6543700" y="249184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6651890" y="275010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7431642" y="280268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555410" y="205367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>
                <a:solidFill>
                  <a:srgbClr val="CC00FF"/>
                </a:solidFill>
              </a:rPr>
              <a:t>Tetraquark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529034" y="1988836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Hybrids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Glueball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Meson</a:t>
            </a: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CC00FF"/>
                </a:solidFill>
              </a:rPr>
              <a:t>Baryon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Amplitude analysis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CC00FF"/>
                </a:solidFill>
              </a:rPr>
              <a:t>QCD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Experiment</a:t>
            </a: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Lattice QCD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2341453" y="5421141"/>
            <a:ext cx="67263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With great statistics comes great responsibility!</a:t>
            </a:r>
          </a:p>
          <a:p>
            <a:pPr algn="r"/>
            <a:r>
              <a:rPr lang="en-US" sz="2200" b="1" dirty="0"/>
              <a:t>Peter Parker, PhD</a:t>
            </a:r>
            <a:endParaRPr lang="it-IT" sz="2200" b="1" dirty="0"/>
          </a:p>
        </p:txBody>
      </p:sp>
      <p:cxnSp>
        <p:nvCxnSpPr>
          <p:cNvPr id="98" name="Straight Arrow Connector 97"/>
          <p:cNvCxnSpPr/>
          <p:nvPr/>
        </p:nvCxnSpPr>
        <p:spPr>
          <a:xfrm rot="5400000">
            <a:off x="5680755" y="5232063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  <p:cxnSp>
        <p:nvCxnSpPr>
          <p:cNvPr id="107" name="Straight Arrow Connector 106"/>
          <p:cNvCxnSpPr/>
          <p:nvPr/>
        </p:nvCxnSpPr>
        <p:spPr>
          <a:xfrm>
            <a:off x="3593707" y="2237709"/>
            <a:ext cx="3738815" cy="1814845"/>
          </a:xfrm>
          <a:prstGeom prst="straightConnector1">
            <a:avLst/>
          </a:prstGeom>
          <a:ln w="7620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1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/>
      <p:bldP spid="51" grpId="0"/>
      <p:bldP spid="87" grpId="0"/>
      <p:bldP spid="109" grpId="0" animBg="1"/>
      <p:bldP spid="93" grpId="0"/>
      <p:bldP spid="94" grpId="0"/>
      <p:bldP spid="9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QCD has no solution. Don’t panic /2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746" y="1442917"/>
            <a:ext cx="7538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When you are desperate, look for </a:t>
            </a:r>
            <a:r>
              <a:rPr lang="it-IT" sz="2400" dirty="0">
                <a:solidFill>
                  <a:srgbClr val="FF0000"/>
                </a:solidFill>
              </a:rPr>
              <a:t>symmetries</a:t>
            </a:r>
            <a:r>
              <a:rPr lang="it-IT" sz="2400" dirty="0"/>
              <a:t>:</a:t>
            </a:r>
          </a:p>
          <a:p>
            <a:endParaRPr lang="it-IT" sz="2400" dirty="0"/>
          </a:p>
          <a:p>
            <a:endParaRPr lang="it-IT" sz="2400" dirty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Symmetries are beautiful</a:t>
            </a:r>
            <a:br>
              <a:rPr lang="it-IT" sz="2400" dirty="0"/>
            </a:br>
            <a:r>
              <a:rPr lang="it-IT" sz="2400" dirty="0"/>
              <a:t>(and group theory is fun!)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Symmetries constrain your results </a:t>
            </a:r>
            <a:r>
              <a:rPr lang="it-IT" sz="2400" dirty="0">
                <a:solidFill>
                  <a:srgbClr val="FF0000"/>
                </a:solidFill>
              </a:rPr>
              <a:t>no matter how complicated your theory is </a:t>
            </a: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Look for </a:t>
            </a:r>
            <a:r>
              <a:rPr lang="it-IT" sz="2400" dirty="0">
                <a:solidFill>
                  <a:srgbClr val="FF0000"/>
                </a:solidFill>
              </a:rPr>
              <a:t>general properties</a:t>
            </a:r>
            <a:r>
              <a:rPr lang="it-IT" sz="2400" dirty="0"/>
              <a:t> of interactions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5968" y="4397619"/>
            <a:ext cx="608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Luckily, strong interactions are the ones with most symmetries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26" y="2135255"/>
            <a:ext cx="1431415" cy="14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48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bg1"/>
                </a:solidFill>
              </a:rPr>
              <a:t>Can gluons be constituent of mesons?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1110" y="2064192"/>
            <a:ext cx="7041051" cy="3305906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bg1"/>
                </a:solidFill>
              </a:rPr>
              <a:t>Hybrid mesons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762240" y="2579138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240" y="2579138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 flipH="1">
            <a:off x="4906082" y="2733344"/>
            <a:ext cx="1366528" cy="529987"/>
            <a:chOff x="2856975" y="2759744"/>
            <a:chExt cx="2607154" cy="1011145"/>
          </a:xfrm>
        </p:grpSpPr>
        <p:sp>
          <p:nvSpPr>
            <p:cNvPr id="5" name="Freeform 4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1" name="Oval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 r="-6818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0" name="Oval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 rot="19192826">
            <a:off x="3319343" y="4314522"/>
            <a:ext cx="1366528" cy="529987"/>
            <a:chOff x="2856975" y="2759744"/>
            <a:chExt cx="2607154" cy="1011145"/>
          </a:xfrm>
        </p:grpSpPr>
        <p:sp>
          <p:nvSpPr>
            <p:cNvPr id="33" name="Freeform 32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Oval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t="-22472" r="-12500" b="-17978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Oval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 l="-2247" b="-6742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TextBox 37"/>
          <p:cNvSpPr txBox="1"/>
          <p:nvPr/>
        </p:nvSpPr>
        <p:spPr>
          <a:xfrm>
            <a:off x="1093607" y="1320366"/>
            <a:ext cx="4922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Can gluons be constituent of mesons?</a:t>
            </a:r>
          </a:p>
        </p:txBody>
      </p:sp>
      <p:grpSp>
        <p:nvGrpSpPr>
          <p:cNvPr id="25" name="Group 24"/>
          <p:cNvGrpSpPr/>
          <p:nvPr/>
        </p:nvGrpSpPr>
        <p:grpSpPr>
          <a:xfrm rot="2959613">
            <a:off x="1723940" y="2915341"/>
            <a:ext cx="1366528" cy="529987"/>
            <a:chOff x="2856975" y="2759744"/>
            <a:chExt cx="2607154" cy="1011145"/>
          </a:xfrm>
        </p:grpSpPr>
        <p:sp>
          <p:nvSpPr>
            <p:cNvPr id="26" name="Freeform 25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7" name="Oval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8"/>
                  <a:stretch>
                    <a:fillRect l="-17978" r="-22472" b="-12360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val 27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8" name="Oval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 l="-6742" t="-1124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/>
              <p:cNvSpPr/>
              <p:nvPr/>
            </p:nvSpPr>
            <p:spPr>
              <a:xfrm>
                <a:off x="1760909" y="2575511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7" name="Oval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909" y="2575511"/>
                <a:ext cx="979714" cy="979714"/>
              </a:xfrm>
              <a:prstGeom prst="ellips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 flipH="1">
            <a:off x="4906082" y="2735380"/>
            <a:ext cx="1366528" cy="529988"/>
            <a:chOff x="2856975" y="2759743"/>
            <a:chExt cx="2607154" cy="1011146"/>
          </a:xfrm>
        </p:grpSpPr>
        <p:sp>
          <p:nvSpPr>
            <p:cNvPr id="42" name="Freeform 41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val 42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43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3363060" y="4242727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060" y="4242727"/>
                <a:ext cx="979714" cy="979714"/>
              </a:xfrm>
              <a:prstGeom prst="ellips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1680" y="5575221"/>
                <a:ext cx="90061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chemeClr val="bg1"/>
                    </a:solidFill>
                  </a:rPr>
                  <a:t>More quantum numbers allowed wrt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>
                    <a:solidFill>
                      <a:schemeClr val="bg1"/>
                    </a:solidFill>
                  </a:rPr>
                  <a:t> states: </a:t>
                </a:r>
                <a:r>
                  <a:rPr lang="it-IT" sz="2400" b="1" dirty="0">
                    <a:solidFill>
                      <a:schemeClr val="bg1"/>
                    </a:solidFill>
                  </a:rPr>
                  <a:t>smoking gun of exotics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80" y="5575221"/>
                <a:ext cx="9006120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947" t="-10667" r="-880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3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2.59259E-6 L 0.14046 0.211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10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61111E-6 -4.07407E-6 L 0.18351 -0.1898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94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Learning about confinement</a:t>
            </a: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D. Leinweber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quarks were infinitely heavy,</a:t>
            </a:r>
            <a:br>
              <a:rPr lang="it-IT" sz="2200" dirty="0"/>
            </a:br>
            <a:r>
              <a:rPr lang="it-IT" sz="2200" dirty="0"/>
              <a:t>gluonic field is confined in a </a:t>
            </a:r>
            <a:r>
              <a:rPr lang="it-IT" sz="2200" dirty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G. Bali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Linear rising potential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/>
                  <a:t>What is a</a:t>
                </a:r>
                <a:r>
                  <a:rPr lang="it-IT" sz="2200" dirty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/>
                  <a:t>?</a:t>
                </a:r>
              </a:p>
              <a:p>
                <a:endParaRPr lang="it-IT" sz="2200" dirty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vibration of the string?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>
                    <a:solidFill>
                      <a:srgbClr val="FF0000"/>
                    </a:solidFill>
                  </a:rPr>
                  <a:t>excitation of a quasiparticle!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br>
                  <a:rPr lang="it-IT" sz="2200" dirty="0"/>
                </a:br>
                <a:r>
                  <a:rPr lang="it-IT" sz="2200" dirty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C. Morningstar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32368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511049"/>
            <a:ext cx="3645840" cy="254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2939918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Small signal in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78" y="854792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Excited gluon,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br>
                  <a:rPr lang="it-IT" dirty="0"/>
                </a:br>
                <a:r>
                  <a:rPr lang="it-IT" dirty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4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>
                  <a:solidFill>
                    <a:srgbClr val="0000FF"/>
                  </a:solidFill>
                </a:endParaRPr>
              </a:p>
              <a:p>
                <a:r>
                  <a:rPr lang="it-IT" sz="24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8109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/>
                  <a:t> states in this region!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1402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Hadron Spectroscopy at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JLab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</a:t>
            </a:r>
            <a:r>
              <a:rPr lang="it-IT" i="1" dirty="0">
                <a:solidFill>
                  <a:srgbClr val="C00000"/>
                </a:solidFill>
              </a:rPr>
              <a:t>,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6808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879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bg1"/>
                </a:solidFill>
              </a:rPr>
              <a:t>Three quarks for Muster Mark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034" y="1376408"/>
            <a:ext cx="335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Quarks appear in 3 colors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0277" y="1376408"/>
            <a:ext cx="429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Antiquarks appear in 3 anticolors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705" y="2516472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4153" y="3706560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val 19"/>
              <p:cNvSpPr/>
              <p:nvPr/>
            </p:nvSpPr>
            <p:spPr>
              <a:xfrm>
                <a:off x="7221768" y="2365646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0" name="Oval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1768" y="2365646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val 20"/>
              <p:cNvSpPr/>
              <p:nvPr/>
            </p:nvSpPr>
            <p:spPr>
              <a:xfrm>
                <a:off x="6720216" y="3555734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1" name="Oval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16" y="3555734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val 22"/>
              <p:cNvSpPr/>
              <p:nvPr/>
            </p:nvSpPr>
            <p:spPr>
              <a:xfrm>
                <a:off x="987863" y="2826196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3" name="Oval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863" y="2826196"/>
                <a:ext cx="1889385" cy="1889385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582530" y="5664920"/>
            <a:ext cx="3168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Hadrons must be white: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01075" y="5404998"/>
                <a:ext cx="34810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𝑞𝑞𝑞</m:t>
                    </m:r>
                  </m:oMath>
                </a14:m>
                <a:r>
                  <a:rPr lang="it-IT" sz="2400" dirty="0">
                    <a:solidFill>
                      <a:schemeClr val="bg1"/>
                    </a:solidFill>
                  </a:rPr>
                  <a:t> triplets form a baryon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404998"/>
                <a:ext cx="3481081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525" t="-10667" r="-1576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201075" y="5847142"/>
                <a:ext cx="42101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>
                    <a:solidFill>
                      <a:schemeClr val="bg1"/>
                    </a:solidFill>
                  </a:rPr>
                  <a:t> triplets form an antibaryon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075" y="5847142"/>
                <a:ext cx="4210127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434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Oval 27"/>
              <p:cNvSpPr/>
              <p:nvPr/>
            </p:nvSpPr>
            <p:spPr>
              <a:xfrm>
                <a:off x="6222210" y="2535787"/>
                <a:ext cx="1889385" cy="18893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28" name="Oval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210" y="2535787"/>
                <a:ext cx="1889385" cy="188938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Gluons in Proton">
            <a:extLst>
              <a:ext uri="{FF2B5EF4-FFF2-40B4-BE49-F238E27FC236}">
                <a16:creationId xmlns:a16="http://schemas.microsoft.com/office/drawing/2014/main" id="{9FF56564-D9FB-A71A-FBAD-FA6BDF8F2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1" b="96981" l="9910" r="89833">
                        <a14:foregroundMark x1="23166" y1="23585" x2="16345" y2="50566"/>
                        <a14:foregroundMark x1="16345" y1="50566" x2="19949" y2="79434"/>
                        <a14:foregroundMark x1="19949" y1="79434" x2="31274" y2="99434"/>
                        <a14:foregroundMark x1="31274" y1="99434" x2="70399" y2="91132"/>
                        <a14:foregroundMark x1="70399" y1="91132" x2="78382" y2="73644"/>
                        <a14:foregroundMark x1="80108" y1="55132" x2="77606" y2="35849"/>
                        <a14:foregroundMark x1="77606" y1="35849" x2="67310" y2="15283"/>
                        <a14:foregroundMark x1="67310" y1="15283" x2="49550" y2="9057"/>
                        <a14:foregroundMark x1="49550" y1="9057" x2="22523" y2="23208"/>
                        <a14:foregroundMark x1="33848" y1="90189" x2="35006" y2="90755"/>
                        <a14:foregroundMark x1="32304" y1="90755" x2="39254" y2="96792"/>
                        <a14:foregroundMark x1="24582" y1="20755" x2="24582" y2="20755"/>
                        <a14:foregroundMark x1="27671" y1="19057" x2="27671" y2="19057"/>
                        <a14:foregroundMark x1="27284" y1="18302" x2="27284" y2="18302"/>
                        <a14:foregroundMark x1="16602" y1="58868" x2="16602" y2="58868"/>
                        <a14:foregroundMark x1="15959" y1="60377" x2="15959" y2="60377"/>
                        <a14:foregroundMark x1="15701" y1="61887" x2="15573" y2="64906"/>
                        <a14:foregroundMark x1="14929" y1="43962" x2="14929" y2="44340"/>
                        <a14:foregroundMark x1="14929" y1="45660" x2="14801" y2="59623"/>
                        <a14:foregroundMark x1="77091" y1="56038" x2="73874" y2="69623"/>
                        <a14:foregroundMark x1="77349" y1="55660" x2="75418" y2="72830"/>
                        <a14:foregroundMark x1="64350" y1="5849" x2="64350" y2="5849"/>
                        <a14:foregroundMark x1="66924" y1="1321" x2="66924" y2="1321"/>
                        <a14:foregroundMark x1="37066" y1="14717" x2="37066" y2="14717"/>
                        <a14:foregroundMark x1="35264" y1="15094" x2="35264" y2="15094"/>
                        <a14:foregroundMark x1="39382" y1="13019" x2="39382" y2="13019"/>
                        <a14:foregroundMark x1="42986" y1="10943" x2="42986" y2="10943"/>
                        <a14:foregroundMark x1="18919" y1="36604" x2="18919" y2="36604"/>
                        <a14:foregroundMark x1="50965" y1="96981" x2="50965" y2="96981"/>
                        <a14:foregroundMark x1="54183" y1="96792" x2="54183" y2="96792"/>
                        <a14:backgroundMark x1="11326" y1="31698" x2="11326" y2="31698"/>
                        <a14:backgroundMark x1="7593" y1="29057" x2="4891" y2="37547"/>
                        <a14:backgroundMark x1="80534" y1="56925" x2="80824" y2="62453"/>
                        <a14:backgroundMark x1="80438" y1="55094" x2="80507" y2="56416"/>
                        <a14:backgroundMark x1="81210" y1="60566" x2="79794" y2="73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5" y="2738171"/>
            <a:ext cx="2700859" cy="184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1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55112E-17 L 0.05087 0.05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03038 0.049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24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-0.04254 0.078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393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0138 -0.029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04028 0.04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" y="2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0.03906 -0.080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1" animBg="1"/>
      <p:bldP spid="18" grpId="1" animBg="1"/>
      <p:bldP spid="19" grpId="0" animBg="1"/>
      <p:bldP spid="20" grpId="0" animBg="1"/>
      <p:bldP spid="21" grpId="0" animBg="1"/>
      <p:bldP spid="23" grpId="0" animBg="1"/>
      <p:bldP spid="26" grpId="0"/>
      <p:bldP spid="27" grpId="0"/>
      <p:bldP spid="2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4301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For each fit, we search poles: two clusters in </a:t>
                </a:r>
                <a:r>
                  <a:rPr lang="it-IT" sz="2200" i="1" dirty="0"/>
                  <a:t>D</a:t>
                </a:r>
                <a:r>
                  <a:rPr lang="it-IT" sz="2200" dirty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964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43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721071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" y="1347881"/>
            <a:ext cx="6804000" cy="4471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1" y="1347881"/>
            <a:ext cx="6805531" cy="44717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Open challenges: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𝑋𝑌𝑍</m:t>
                    </m:r>
                  </m:oMath>
                </a14:m>
                <a:r>
                  <a:rPr lang="it-IT" sz="3600" dirty="0"/>
                  <a:t> states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5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5798" y="5293608"/>
            <a:ext cx="348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</a:t>
            </a:r>
          </a:p>
        </p:txBody>
      </p:sp>
      <p:grpSp>
        <p:nvGrpSpPr>
          <p:cNvPr id="10" name="Group 312"/>
          <p:cNvGrpSpPr/>
          <p:nvPr/>
        </p:nvGrpSpPr>
        <p:grpSpPr>
          <a:xfrm>
            <a:off x="5550572" y="3974833"/>
            <a:ext cx="3517228" cy="2385244"/>
            <a:chOff x="0" y="0"/>
            <a:chExt cx="1884978" cy="1278318"/>
          </a:xfrm>
        </p:grpSpPr>
        <p:pic>
          <p:nvPicPr>
            <p:cNvPr id="11" name="unknown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884979" cy="1278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Shape 308"/>
            <p:cNvSpPr/>
            <p:nvPr/>
          </p:nvSpPr>
          <p:spPr>
            <a:xfrm>
              <a:off x="1297665" y="216210"/>
              <a:ext cx="268502" cy="1921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/>
                <a:t>Pole</a:t>
              </a:r>
            </a:p>
          </p:txBody>
        </p:sp>
        <p:sp>
          <p:nvSpPr>
            <p:cNvPr id="13" name="Shape 309"/>
            <p:cNvSpPr/>
            <p:nvPr/>
          </p:nvSpPr>
          <p:spPr>
            <a:xfrm>
              <a:off x="1235096" y="319495"/>
              <a:ext cx="386776" cy="192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500" b="1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200" dirty="0"/>
                <a:t>Triangle</a:t>
              </a:r>
            </a:p>
          </p:txBody>
        </p:sp>
        <p:sp>
          <p:nvSpPr>
            <p:cNvPr id="14" name="Shape 310"/>
            <p:cNvSpPr/>
            <p:nvPr/>
          </p:nvSpPr>
          <p:spPr>
            <a:xfrm>
              <a:off x="1595778" y="312304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FEDF8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sp>
          <p:nvSpPr>
            <p:cNvPr id="15" name="Shape 311"/>
            <p:cNvSpPr/>
            <p:nvPr/>
          </p:nvSpPr>
          <p:spPr>
            <a:xfrm>
              <a:off x="1595778" y="415588"/>
              <a:ext cx="153919" cy="1"/>
            </a:xfrm>
            <a:prstGeom prst="line">
              <a:avLst/>
            </a:prstGeom>
            <a:noFill/>
            <a:ln w="25400" cap="flat">
              <a:solidFill>
                <a:srgbClr val="ADC1F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6002171" y="4191195"/>
            <a:ext cx="1270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AP et al., PLB</a:t>
            </a:r>
          </a:p>
        </p:txBody>
      </p:sp>
      <p:pic>
        <p:nvPicPr>
          <p:cNvPr id="1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3844" y="1214750"/>
            <a:ext cx="4019705" cy="2346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" y="3022696"/>
            <a:ext cx="5161032" cy="23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0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7287" y="1378721"/>
            <a:ext cx="39914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Accessing the spectrum is </a:t>
            </a:r>
            <a:r>
              <a:rPr lang="it-IT" sz="2200" dirty="0">
                <a:solidFill>
                  <a:srgbClr val="FF0000"/>
                </a:solidFill>
              </a:rPr>
              <a:t>key</a:t>
            </a:r>
            <a:r>
              <a:rPr lang="it-IT" sz="2200" dirty="0"/>
              <a:t> </a:t>
            </a:r>
            <a:br>
              <a:rPr lang="it-IT" sz="2200" dirty="0"/>
            </a:br>
            <a:r>
              <a:rPr lang="it-IT" sz="2200" dirty="0"/>
              <a:t>to understand the theories</a:t>
            </a:r>
          </a:p>
          <a:p>
            <a:endParaRPr lang="it-IT" sz="2200" dirty="0"/>
          </a:p>
          <a:p>
            <a:r>
              <a:rPr lang="it-IT" sz="2200" dirty="0"/>
              <a:t>The Hydrogen spectrum helped us discover </a:t>
            </a:r>
            <a:r>
              <a:rPr lang="it-IT" sz="2200" dirty="0">
                <a:solidFill>
                  <a:srgbClr val="FF0000"/>
                </a:solidFill>
              </a:rPr>
              <a:t>Quantum Mechanics</a:t>
            </a:r>
          </a:p>
          <a:p>
            <a:endParaRPr lang="it-IT" sz="2200" dirty="0"/>
          </a:p>
          <a:p>
            <a:r>
              <a:rPr lang="it-IT" sz="2200" dirty="0"/>
              <a:t>We know the levels with </a:t>
            </a:r>
            <a:r>
              <a:rPr lang="it-IT" sz="2200" dirty="0">
                <a:solidFill>
                  <a:srgbClr val="FF0000"/>
                </a:solidFill>
              </a:rPr>
              <a:t>remarkable precision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26" y="1169508"/>
            <a:ext cx="4529688" cy="3489450"/>
          </a:xfrm>
          <a:prstGeom prst="rect">
            <a:avLst/>
          </a:prstGeom>
        </p:spPr>
      </p:pic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" y="1429131"/>
            <a:ext cx="3726717" cy="2613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056" y="4867789"/>
            <a:ext cx="3632533" cy="937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200" dirty="0"/>
              <a:t>Solve the Hydrogen spectrum,</a:t>
            </a:r>
            <a:br>
              <a:rPr lang="it-IT" sz="2200" dirty="0"/>
            </a:br>
            <a:r>
              <a:rPr lang="it-IT" sz="2200" dirty="0"/>
              <a:t>pass Quantum Mechanics 101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4113" y="4905428"/>
            <a:ext cx="5159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200" dirty="0"/>
              <a:t>Solve the </a:t>
            </a:r>
            <a:r>
              <a:rPr lang="it-IT" sz="2200" dirty="0">
                <a:solidFill>
                  <a:srgbClr val="FF0000"/>
                </a:solidFill>
              </a:rPr>
              <a:t>strong interaction </a:t>
            </a:r>
            <a:r>
              <a:rPr lang="it-IT" sz="2200" dirty="0"/>
              <a:t>spectrum,</a:t>
            </a:r>
            <a:br>
              <a:rPr lang="it-IT" sz="2200" dirty="0"/>
            </a:br>
            <a:br>
              <a:rPr lang="it-IT" sz="600" dirty="0"/>
            </a:br>
            <a:r>
              <a:rPr lang="it-IT" sz="2200" dirty="0"/>
              <a:t>win a             Prize, etc. etc. etc...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61" y="5229704"/>
            <a:ext cx="692409" cy="6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4645" y="961053"/>
            <a:ext cx="8993155" cy="5399615"/>
          </a:xfrm>
          <a:prstGeom prst="roundRect">
            <a:avLst>
              <a:gd name="adj" fmla="val 7228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9162" y="1526183"/>
                <a:ext cx="40002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000" b="1" dirty="0">
                    <a:solidFill>
                      <a:srgbClr val="FF0000"/>
                    </a:solidFill>
                  </a:rPr>
                  <a:t>Standard model</a:t>
                </a:r>
                <a:br>
                  <a:rPr lang="it-IT" sz="2400" dirty="0">
                    <a:solidFill>
                      <a:srgbClr val="FF0000"/>
                    </a:solidFill>
                  </a:rPr>
                </a:br>
                <a:br>
                  <a:rPr lang="it-IT" sz="2400" dirty="0"/>
                </a:br>
                <a:r>
                  <a:rPr lang="it-IT" sz="2400" dirty="0"/>
                  <a:t>Works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it-IT" sz="2400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62" y="1526183"/>
                <a:ext cx="4000272" cy="1292662"/>
              </a:xfrm>
              <a:prstGeom prst="rect">
                <a:avLst/>
              </a:prstGeom>
              <a:blipFill rotWithShape="0">
                <a:blip r:embed="rId3"/>
                <a:stretch>
                  <a:fillRect t="-5660" b="-99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951" y="3658079"/>
                <a:ext cx="1717200" cy="77207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2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it-IT" sz="25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241" y="3658079"/>
                <a:ext cx="1512273" cy="7486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four forces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2" y="1049482"/>
            <a:ext cx="4000272" cy="2420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28" y="1049482"/>
            <a:ext cx="4000272" cy="2420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8"/>
          <a:stretch/>
        </p:blipFill>
        <p:spPr>
          <a:xfrm>
            <a:off x="4686528" y="3702083"/>
            <a:ext cx="4000272" cy="2419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92"/>
          <a:stretch/>
        </p:blipFill>
        <p:spPr>
          <a:xfrm>
            <a:off x="239162" y="3708786"/>
            <a:ext cx="4000272" cy="24127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4608" y="4551393"/>
                <a:ext cx="2997359" cy="1137747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it-IT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5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r>
                        <a:rPr lang="it-IT" sz="25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5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08" y="4551393"/>
                <a:ext cx="2997359" cy="113774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92504" y="4551393"/>
                <a:ext cx="3075457" cy="1133387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lit/>
                            </m:r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5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it-IT" sz="2500" b="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it-IT" sz="2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5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it-IT" sz="2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504" y="4551393"/>
                <a:ext cx="3075457" cy="113338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66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Oval 22"/>
          <p:cNvSpPr/>
          <p:nvPr/>
        </p:nvSpPr>
        <p:spPr>
          <a:xfrm>
            <a:off x="457200" y="2095500"/>
            <a:ext cx="7629525" cy="233235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bg1"/>
                </a:solidFill>
              </a:rPr>
              <a:t>Three quarks for Muster Mark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Very-very-very high energy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6762" y="1266107"/>
            <a:ext cx="6190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Gluons appear in 8 color-anticolor combinations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17"/>
              <p:cNvSpPr/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8" name="Oval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91175"/>
                <a:ext cx="979714" cy="979714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/>
              <p:cNvSpPr/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9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40349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43879" y="3016038"/>
            <a:ext cx="1366528" cy="529987"/>
            <a:chOff x="2856975" y="2759744"/>
            <a:chExt cx="2607154" cy="1011145"/>
          </a:xfrm>
        </p:grpSpPr>
        <p:sp>
          <p:nvSpPr>
            <p:cNvPr id="5" name="Freeform 4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21" name="Oval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r="-6742"/>
                  </a:stretch>
                </a:blipFill>
                <a:ln>
                  <a:solidFill>
                    <a:srgbClr val="FFC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val 29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0" name="Oval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Oval 30"/>
              <p:cNvSpPr/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1" name="Oval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839692" y="3007800"/>
            <a:ext cx="1366528" cy="529987"/>
            <a:chOff x="2856975" y="2759744"/>
            <a:chExt cx="2607154" cy="1011145"/>
          </a:xfrm>
        </p:grpSpPr>
        <p:sp>
          <p:nvSpPr>
            <p:cNvPr id="33" name="Freeform 32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4" name="Oval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9"/>
                  <a:stretch>
                    <a:fillRect r="-32955" b="-2273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/>
                <p:cNvSpPr/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it-IT" sz="2400" dirty="0"/>
                </a:p>
              </p:txBody>
            </p:sp>
          </mc:Choice>
          <mc:Fallback xmlns="">
            <p:sp>
              <p:nvSpPr>
                <p:cNvPr id="35" name="Oval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5" y="2759744"/>
                  <a:ext cx="979714" cy="979714"/>
                </a:xfrm>
                <a:prstGeom prst="ellipse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35"/>
              <p:cNvSpPr/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solidFill>
                <a:srgbClr val="FF66CC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6" name="Oval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55" y="2654041"/>
                <a:ext cx="979714" cy="979714"/>
              </a:xfrm>
              <a:prstGeom prst="ellips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/>
              <p:cNvSpPr/>
              <p:nvPr/>
            </p:nvSpPr>
            <p:spPr>
              <a:xfrm>
                <a:off x="839692" y="2782937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37" name="Oval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92" y="2782937"/>
                <a:ext cx="979714" cy="979714"/>
              </a:xfrm>
              <a:prstGeom prst="ellips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1633055" y="4796506"/>
            <a:ext cx="5877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They mediate the interaction between quarks</a:t>
            </a:r>
          </a:p>
        </p:txBody>
      </p:sp>
    </p:spTree>
    <p:extLst>
      <p:ext uri="{BB962C8B-B14F-4D97-AF65-F5344CB8AC3E}">
        <p14:creationId xmlns:p14="http://schemas.microsoft.com/office/powerpoint/2010/main" val="14629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88889E-6 -2.22222E-6 L 0.52049 -0.0157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05556E-6 -4.81481E-6 L 0.52049 -0.015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4" y="-78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8" grpId="1" animBg="1"/>
      <p:bldP spid="19" grpId="0" animBg="1"/>
      <p:bldP spid="31" grpId="0" animBg="1"/>
      <p:bldP spid="31" grpId="1" animBg="1"/>
      <p:bldP spid="36" grpId="0" animBg="1"/>
      <p:bldP spid="3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pole hunter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Joint Physics Analysis Center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0949"/>
          <a:stretch/>
        </p:blipFill>
        <p:spPr>
          <a:xfrm>
            <a:off x="0" y="1166327"/>
            <a:ext cx="9144000" cy="21180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1" t="60669" r="1870" b="11261"/>
          <a:stretch/>
        </p:blipFill>
        <p:spPr>
          <a:xfrm>
            <a:off x="3892420" y="3895682"/>
            <a:ext cx="5175380" cy="18536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01409"/>
            <a:ext cx="1818473" cy="13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449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10620</Words>
  <Application>Microsoft Office PowerPoint</Application>
  <PresentationFormat>Presentazione su schermo (4:3)</PresentationFormat>
  <Paragraphs>1572</Paragraphs>
  <Slides>132</Slides>
  <Notes>96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132</vt:i4>
      </vt:variant>
    </vt:vector>
  </HeadingPairs>
  <TitlesOfParts>
    <vt:vector size="140" baseType="lpstr">
      <vt:lpstr>-apple-system</vt:lpstr>
      <vt:lpstr>Arial</vt:lpstr>
      <vt:lpstr>Calibri</vt:lpstr>
      <vt:lpstr>Cambria</vt:lpstr>
      <vt:lpstr>Cambria Math</vt:lpstr>
      <vt:lpstr>Old English Text MT</vt:lpstr>
      <vt:lpstr>Times New Roman</vt:lpstr>
      <vt:lpstr>NewsPrint</vt:lpstr>
      <vt:lpstr>Very-very-very high-energy spectroscopy:  Studying strong interactions with a light beam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Pentaquarks</dc:title>
  <dc:creator>Pillaus</dc:creator>
  <cp:lastModifiedBy>Alessandro Pilloni</cp:lastModifiedBy>
  <cp:revision>983</cp:revision>
  <dcterms:created xsi:type="dcterms:W3CDTF">2012-05-23T17:12:57Z</dcterms:created>
  <dcterms:modified xsi:type="dcterms:W3CDTF">2025-02-19T16:16:39Z</dcterms:modified>
</cp:coreProperties>
</file>